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3"/>
  </p:notesMasterIdLst>
  <p:sldIdLst>
    <p:sldId id="279" r:id="rId5"/>
    <p:sldId id="285" r:id="rId6"/>
    <p:sldId id="394" r:id="rId7"/>
    <p:sldId id="395" r:id="rId8"/>
    <p:sldId id="396" r:id="rId9"/>
    <p:sldId id="429" r:id="rId10"/>
    <p:sldId id="378" r:id="rId11"/>
    <p:sldId id="397" r:id="rId12"/>
    <p:sldId id="428" r:id="rId13"/>
    <p:sldId id="398" r:id="rId14"/>
    <p:sldId id="430" r:id="rId15"/>
    <p:sldId id="399" r:id="rId16"/>
    <p:sldId id="431" r:id="rId17"/>
    <p:sldId id="392" r:id="rId18"/>
    <p:sldId id="432" r:id="rId19"/>
    <p:sldId id="433" r:id="rId20"/>
    <p:sldId id="400" r:id="rId21"/>
    <p:sldId id="434" r:id="rId22"/>
    <p:sldId id="401" r:id="rId23"/>
    <p:sldId id="256" r:id="rId24"/>
    <p:sldId id="418" r:id="rId25"/>
    <p:sldId id="414" r:id="rId26"/>
    <p:sldId id="402" r:id="rId27"/>
    <p:sldId id="416" r:id="rId28"/>
    <p:sldId id="419" r:id="rId29"/>
    <p:sldId id="426" r:id="rId30"/>
    <p:sldId id="427" r:id="rId31"/>
    <p:sldId id="417" r:id="rId32"/>
    <p:sldId id="422" r:id="rId33"/>
    <p:sldId id="404" r:id="rId34"/>
    <p:sldId id="435" r:id="rId35"/>
    <p:sldId id="436" r:id="rId36"/>
    <p:sldId id="437" r:id="rId37"/>
    <p:sldId id="405" r:id="rId38"/>
    <p:sldId id="406" r:id="rId39"/>
    <p:sldId id="424" r:id="rId40"/>
    <p:sldId id="423" r:id="rId41"/>
    <p:sldId id="425" r:id="rId42"/>
    <p:sldId id="407" r:id="rId43"/>
    <p:sldId id="408" r:id="rId44"/>
    <p:sldId id="409" r:id="rId45"/>
    <p:sldId id="410" r:id="rId46"/>
    <p:sldId id="411" r:id="rId47"/>
    <p:sldId id="412" r:id="rId48"/>
    <p:sldId id="413" r:id="rId49"/>
    <p:sldId id="309" r:id="rId50"/>
    <p:sldId id="393" r:id="rId51"/>
    <p:sldId id="357" r:id="rId5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150" y="15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lman, Mike" userId="1d397394-12f9-4c88-8cc2-489703c935cf" providerId="ADAL" clId="{998D7D91-FBAB-4161-AE12-839479BA7DF8}"/>
    <pc:docChg chg="undo custSel addSld delSld modSld sldOrd">
      <pc:chgData name="Holman, Mike" userId="1d397394-12f9-4c88-8cc2-489703c935cf" providerId="ADAL" clId="{998D7D91-FBAB-4161-AE12-839479BA7DF8}" dt="2022-10-26T01:38:11.866" v="1566" actId="20577"/>
      <pc:docMkLst>
        <pc:docMk/>
      </pc:docMkLst>
      <pc:sldChg chg="modSp mod ord">
        <pc:chgData name="Holman, Mike" userId="1d397394-12f9-4c88-8cc2-489703c935cf" providerId="ADAL" clId="{998D7D91-FBAB-4161-AE12-839479BA7DF8}" dt="2022-10-25T21:57:22.557" v="1465" actId="255"/>
        <pc:sldMkLst>
          <pc:docMk/>
          <pc:sldMk cId="994099344" sldId="309"/>
        </pc:sldMkLst>
        <pc:spChg chg="mod">
          <ac:chgData name="Holman, Mike" userId="1d397394-12f9-4c88-8cc2-489703c935cf" providerId="ADAL" clId="{998D7D91-FBAB-4161-AE12-839479BA7DF8}" dt="2022-10-25T21:57:22.557" v="1465" actId="255"/>
          <ac:spMkLst>
            <pc:docMk/>
            <pc:sldMk cId="994099344" sldId="309"/>
            <ac:spMk id="3" creationId="{8ED12853-3505-4039-A28D-17922D2C8780}"/>
          </ac:spMkLst>
        </pc:spChg>
      </pc:sldChg>
      <pc:sldChg chg="modSp mod">
        <pc:chgData name="Holman, Mike" userId="1d397394-12f9-4c88-8cc2-489703c935cf" providerId="ADAL" clId="{998D7D91-FBAB-4161-AE12-839479BA7DF8}" dt="2022-10-25T15:36:24.907" v="1048" actId="14734"/>
        <pc:sldMkLst>
          <pc:docMk/>
          <pc:sldMk cId="2488606021" sldId="392"/>
        </pc:sldMkLst>
        <pc:graphicFrameChg chg="modGraphic">
          <ac:chgData name="Holman, Mike" userId="1d397394-12f9-4c88-8cc2-489703c935cf" providerId="ADAL" clId="{998D7D91-FBAB-4161-AE12-839479BA7DF8}" dt="2022-10-25T15:36:24.907" v="1048" actId="14734"/>
          <ac:graphicFrameMkLst>
            <pc:docMk/>
            <pc:sldMk cId="2488606021" sldId="392"/>
            <ac:graphicFrameMk id="3" creationId="{22663D6A-2514-A2BC-4AD5-7AB9660BFBC3}"/>
          </ac:graphicFrameMkLst>
        </pc:graphicFrameChg>
      </pc:sldChg>
      <pc:sldChg chg="modSp mod">
        <pc:chgData name="Holman, Mike" userId="1d397394-12f9-4c88-8cc2-489703c935cf" providerId="ADAL" clId="{998D7D91-FBAB-4161-AE12-839479BA7DF8}" dt="2022-10-26T01:37:36.263" v="1478" actId="20577"/>
        <pc:sldMkLst>
          <pc:docMk/>
          <pc:sldMk cId="3128595238" sldId="393"/>
        </pc:sldMkLst>
        <pc:spChg chg="mod">
          <ac:chgData name="Holman, Mike" userId="1d397394-12f9-4c88-8cc2-489703c935cf" providerId="ADAL" clId="{998D7D91-FBAB-4161-AE12-839479BA7DF8}" dt="2022-10-26T01:37:36.263" v="1478" actId="20577"/>
          <ac:spMkLst>
            <pc:docMk/>
            <pc:sldMk cId="3128595238" sldId="393"/>
            <ac:spMk id="2" creationId="{750A3359-5912-406F-A8DD-480BCBFBAAF9}"/>
          </ac:spMkLst>
        </pc:spChg>
      </pc:sldChg>
      <pc:sldChg chg="modSp mod">
        <pc:chgData name="Holman, Mike" userId="1d397394-12f9-4c88-8cc2-489703c935cf" providerId="ADAL" clId="{998D7D91-FBAB-4161-AE12-839479BA7DF8}" dt="2022-10-26T01:38:11.866" v="1566" actId="20577"/>
        <pc:sldMkLst>
          <pc:docMk/>
          <pc:sldMk cId="1326033100" sldId="413"/>
        </pc:sldMkLst>
        <pc:spChg chg="mod">
          <ac:chgData name="Holman, Mike" userId="1d397394-12f9-4c88-8cc2-489703c935cf" providerId="ADAL" clId="{998D7D91-FBAB-4161-AE12-839479BA7DF8}" dt="2022-10-26T01:38:11.866" v="1566" actId="20577"/>
          <ac:spMkLst>
            <pc:docMk/>
            <pc:sldMk cId="1326033100" sldId="413"/>
            <ac:spMk id="3" creationId="{E8F395B0-82F6-449B-BC23-A789D5897397}"/>
          </ac:spMkLst>
        </pc:spChg>
      </pc:sldChg>
      <pc:sldChg chg="addSp delSp modSp mod">
        <pc:chgData name="Holman, Mike" userId="1d397394-12f9-4c88-8cc2-489703c935cf" providerId="ADAL" clId="{998D7D91-FBAB-4161-AE12-839479BA7DF8}" dt="2022-10-20T21:15:59.590" v="19" actId="1076"/>
        <pc:sldMkLst>
          <pc:docMk/>
          <pc:sldMk cId="2415665069" sldId="417"/>
        </pc:sldMkLst>
        <pc:spChg chg="del">
          <ac:chgData name="Holman, Mike" userId="1d397394-12f9-4c88-8cc2-489703c935cf" providerId="ADAL" clId="{998D7D91-FBAB-4161-AE12-839479BA7DF8}" dt="2022-10-20T21:15:19.859" v="0" actId="931"/>
          <ac:spMkLst>
            <pc:docMk/>
            <pc:sldMk cId="2415665069" sldId="417"/>
            <ac:spMk id="3" creationId="{D86152C6-96C9-4D47-82A5-D639DEA580D5}"/>
          </ac:spMkLst>
        </pc:spChg>
        <pc:spChg chg="add mod">
          <ac:chgData name="Holman, Mike" userId="1d397394-12f9-4c88-8cc2-489703c935cf" providerId="ADAL" clId="{998D7D91-FBAB-4161-AE12-839479BA7DF8}" dt="2022-10-20T21:15:53.332" v="17" actId="478"/>
          <ac:spMkLst>
            <pc:docMk/>
            <pc:sldMk cId="2415665069" sldId="417"/>
            <ac:spMk id="13" creationId="{1649E34A-7F3E-4194-9965-D8935F3B05BF}"/>
          </ac:spMkLst>
        </pc:spChg>
        <pc:picChg chg="add del mod">
          <ac:chgData name="Holman, Mike" userId="1d397394-12f9-4c88-8cc2-489703c935cf" providerId="ADAL" clId="{998D7D91-FBAB-4161-AE12-839479BA7DF8}" dt="2022-10-20T21:15:53.332" v="17" actId="478"/>
          <ac:picMkLst>
            <pc:docMk/>
            <pc:sldMk cId="2415665069" sldId="417"/>
            <ac:picMk id="5" creationId="{F15151D9-7B31-4456-BD55-97C04CB58DCA}"/>
          </ac:picMkLst>
        </pc:picChg>
        <pc:picChg chg="add del mod">
          <ac:chgData name="Holman, Mike" userId="1d397394-12f9-4c88-8cc2-489703c935cf" providerId="ADAL" clId="{998D7D91-FBAB-4161-AE12-839479BA7DF8}" dt="2022-10-20T21:15:48.904" v="15" actId="478"/>
          <ac:picMkLst>
            <pc:docMk/>
            <pc:sldMk cId="2415665069" sldId="417"/>
            <ac:picMk id="7" creationId="{665D87C8-98B9-43C1-81F1-46CDC7657471}"/>
          </ac:picMkLst>
        </pc:picChg>
        <pc:picChg chg="add del mod">
          <ac:chgData name="Holman, Mike" userId="1d397394-12f9-4c88-8cc2-489703c935cf" providerId="ADAL" clId="{998D7D91-FBAB-4161-AE12-839479BA7DF8}" dt="2022-10-20T21:15:46.110" v="14" actId="478"/>
          <ac:picMkLst>
            <pc:docMk/>
            <pc:sldMk cId="2415665069" sldId="417"/>
            <ac:picMk id="9" creationId="{62F911DB-5A72-4C8C-B3E7-54A35598FF89}"/>
          </ac:picMkLst>
        </pc:picChg>
        <pc:picChg chg="add mod">
          <ac:chgData name="Holman, Mike" userId="1d397394-12f9-4c88-8cc2-489703c935cf" providerId="ADAL" clId="{998D7D91-FBAB-4161-AE12-839479BA7DF8}" dt="2022-10-20T21:15:59.590" v="19" actId="1076"/>
          <ac:picMkLst>
            <pc:docMk/>
            <pc:sldMk cId="2415665069" sldId="417"/>
            <ac:picMk id="11" creationId="{494B4F3A-C664-42E1-B650-02F10EDE4E79}"/>
          </ac:picMkLst>
        </pc:picChg>
      </pc:sldChg>
      <pc:sldChg chg="add del">
        <pc:chgData name="Holman, Mike" userId="1d397394-12f9-4c88-8cc2-489703c935cf" providerId="ADAL" clId="{998D7D91-FBAB-4161-AE12-839479BA7DF8}" dt="2022-10-20T21:16:31.749" v="28" actId="47"/>
        <pc:sldMkLst>
          <pc:docMk/>
          <pc:sldMk cId="741924214" sldId="420"/>
        </pc:sldMkLst>
      </pc:sldChg>
      <pc:sldChg chg="add del">
        <pc:chgData name="Holman, Mike" userId="1d397394-12f9-4c88-8cc2-489703c935cf" providerId="ADAL" clId="{998D7D91-FBAB-4161-AE12-839479BA7DF8}" dt="2022-10-20T21:16:30.792" v="27" actId="47"/>
        <pc:sldMkLst>
          <pc:docMk/>
          <pc:sldMk cId="2171002202" sldId="421"/>
        </pc:sldMkLst>
      </pc:sldChg>
      <pc:sldChg chg="addSp delSp modSp add mod">
        <pc:chgData name="Holman, Mike" userId="1d397394-12f9-4c88-8cc2-489703c935cf" providerId="ADAL" clId="{998D7D91-FBAB-4161-AE12-839479BA7DF8}" dt="2022-10-20T21:16:26.512" v="26" actId="1076"/>
        <pc:sldMkLst>
          <pc:docMk/>
          <pc:sldMk cId="2678012898" sldId="422"/>
        </pc:sldMkLst>
        <pc:spChg chg="add mod">
          <ac:chgData name="Holman, Mike" userId="1d397394-12f9-4c88-8cc2-489703c935cf" providerId="ADAL" clId="{998D7D91-FBAB-4161-AE12-839479BA7DF8}" dt="2022-10-20T21:16:14.764" v="24" actId="478"/>
          <ac:spMkLst>
            <pc:docMk/>
            <pc:sldMk cId="2678012898" sldId="422"/>
            <ac:spMk id="4" creationId="{94BFE173-F97F-47E2-A638-DE0E1367AC3A}"/>
          </ac:spMkLst>
        </pc:spChg>
        <pc:picChg chg="del mod">
          <ac:chgData name="Holman, Mike" userId="1d397394-12f9-4c88-8cc2-489703c935cf" providerId="ADAL" clId="{998D7D91-FBAB-4161-AE12-839479BA7DF8}" dt="2022-10-20T21:16:14.764" v="24" actId="478"/>
          <ac:picMkLst>
            <pc:docMk/>
            <pc:sldMk cId="2678012898" sldId="422"/>
            <ac:picMk id="5" creationId="{F15151D9-7B31-4456-BD55-97C04CB58DCA}"/>
          </ac:picMkLst>
        </pc:picChg>
        <pc:picChg chg="mod">
          <ac:chgData name="Holman, Mike" userId="1d397394-12f9-4c88-8cc2-489703c935cf" providerId="ADAL" clId="{998D7D91-FBAB-4161-AE12-839479BA7DF8}" dt="2022-10-20T21:16:20.544" v="25" actId="1076"/>
          <ac:picMkLst>
            <pc:docMk/>
            <pc:sldMk cId="2678012898" sldId="422"/>
            <ac:picMk id="7" creationId="{665D87C8-98B9-43C1-81F1-46CDC7657471}"/>
          </ac:picMkLst>
        </pc:picChg>
        <pc:picChg chg="mod">
          <ac:chgData name="Holman, Mike" userId="1d397394-12f9-4c88-8cc2-489703c935cf" providerId="ADAL" clId="{998D7D91-FBAB-4161-AE12-839479BA7DF8}" dt="2022-10-20T21:16:26.512" v="26" actId="1076"/>
          <ac:picMkLst>
            <pc:docMk/>
            <pc:sldMk cId="2678012898" sldId="422"/>
            <ac:picMk id="9" creationId="{62F911DB-5A72-4C8C-B3E7-54A35598FF89}"/>
          </ac:picMkLst>
        </pc:picChg>
        <pc:picChg chg="del">
          <ac:chgData name="Holman, Mike" userId="1d397394-12f9-4c88-8cc2-489703c935cf" providerId="ADAL" clId="{998D7D91-FBAB-4161-AE12-839479BA7DF8}" dt="2022-10-20T21:16:05.968" v="20" actId="478"/>
          <ac:picMkLst>
            <pc:docMk/>
            <pc:sldMk cId="2678012898" sldId="422"/>
            <ac:picMk id="11" creationId="{494B4F3A-C664-42E1-B650-02F10EDE4E79}"/>
          </ac:picMkLst>
        </pc:picChg>
      </pc:sldChg>
      <pc:sldChg chg="delSp modSp new mod">
        <pc:chgData name="Holman, Mike" userId="1d397394-12f9-4c88-8cc2-489703c935cf" providerId="ADAL" clId="{998D7D91-FBAB-4161-AE12-839479BA7DF8}" dt="2022-10-25T19:49:42.253" v="1409" actId="20577"/>
        <pc:sldMkLst>
          <pc:docMk/>
          <pc:sldMk cId="2341338726" sldId="423"/>
        </pc:sldMkLst>
        <pc:spChg chg="del">
          <ac:chgData name="Holman, Mike" userId="1d397394-12f9-4c88-8cc2-489703c935cf" providerId="ADAL" clId="{998D7D91-FBAB-4161-AE12-839479BA7DF8}" dt="2022-10-20T22:15:58.440" v="32" actId="478"/>
          <ac:spMkLst>
            <pc:docMk/>
            <pc:sldMk cId="2341338726" sldId="423"/>
            <ac:spMk id="2" creationId="{7A752657-0108-45D0-9381-8E285C47219F}"/>
          </ac:spMkLst>
        </pc:spChg>
        <pc:spChg chg="mod">
          <ac:chgData name="Holman, Mike" userId="1d397394-12f9-4c88-8cc2-489703c935cf" providerId="ADAL" clId="{998D7D91-FBAB-4161-AE12-839479BA7DF8}" dt="2022-10-25T19:49:42.253" v="1409" actId="20577"/>
          <ac:spMkLst>
            <pc:docMk/>
            <pc:sldMk cId="2341338726" sldId="423"/>
            <ac:spMk id="3" creationId="{A9E9AD4B-9163-4140-B770-D22E0A965DF9}"/>
          </ac:spMkLst>
        </pc:spChg>
      </pc:sldChg>
      <pc:sldChg chg="modSp new mod">
        <pc:chgData name="Holman, Mike" userId="1d397394-12f9-4c88-8cc2-489703c935cf" providerId="ADAL" clId="{998D7D91-FBAB-4161-AE12-839479BA7DF8}" dt="2022-10-21T16:34:24.508" v="622" actId="20577"/>
        <pc:sldMkLst>
          <pc:docMk/>
          <pc:sldMk cId="912569935" sldId="424"/>
        </pc:sldMkLst>
        <pc:spChg chg="mod">
          <ac:chgData name="Holman, Mike" userId="1d397394-12f9-4c88-8cc2-489703c935cf" providerId="ADAL" clId="{998D7D91-FBAB-4161-AE12-839479BA7DF8}" dt="2022-10-20T23:07:33.565" v="492" actId="20577"/>
          <ac:spMkLst>
            <pc:docMk/>
            <pc:sldMk cId="912569935" sldId="424"/>
            <ac:spMk id="2" creationId="{5BEE2AB2-7E17-4383-BB8F-62008EBCD02C}"/>
          </ac:spMkLst>
        </pc:spChg>
        <pc:spChg chg="mod">
          <ac:chgData name="Holman, Mike" userId="1d397394-12f9-4c88-8cc2-489703c935cf" providerId="ADAL" clId="{998D7D91-FBAB-4161-AE12-839479BA7DF8}" dt="2022-10-21T16:34:24.508" v="622" actId="20577"/>
          <ac:spMkLst>
            <pc:docMk/>
            <pc:sldMk cId="912569935" sldId="424"/>
            <ac:spMk id="3" creationId="{94F091F1-300F-497A-A7E6-B3B9A2D1EF82}"/>
          </ac:spMkLst>
        </pc:spChg>
      </pc:sldChg>
      <pc:sldChg chg="modSp add mod">
        <pc:chgData name="Holman, Mike" userId="1d397394-12f9-4c88-8cc2-489703c935cf" providerId="ADAL" clId="{998D7D91-FBAB-4161-AE12-839479BA7DF8}" dt="2022-10-20T22:19:52.897" v="214" actId="27636"/>
        <pc:sldMkLst>
          <pc:docMk/>
          <pc:sldMk cId="2051322679" sldId="425"/>
        </pc:sldMkLst>
        <pc:spChg chg="mod">
          <ac:chgData name="Holman, Mike" userId="1d397394-12f9-4c88-8cc2-489703c935cf" providerId="ADAL" clId="{998D7D91-FBAB-4161-AE12-839479BA7DF8}" dt="2022-10-20T22:19:52.897" v="214" actId="27636"/>
          <ac:spMkLst>
            <pc:docMk/>
            <pc:sldMk cId="2051322679" sldId="425"/>
            <ac:spMk id="3" creationId="{A9E9AD4B-9163-4140-B770-D22E0A965DF9}"/>
          </ac:spMkLst>
        </pc:spChg>
      </pc:sldChg>
      <pc:sldChg chg="addSp delSp modSp add mod">
        <pc:chgData name="Holman, Mike" userId="1d397394-12f9-4c88-8cc2-489703c935cf" providerId="ADAL" clId="{998D7D91-FBAB-4161-AE12-839479BA7DF8}" dt="2022-10-24T14:02:23.051" v="644" actId="20577"/>
        <pc:sldMkLst>
          <pc:docMk/>
          <pc:sldMk cId="3643909888" sldId="426"/>
        </pc:sldMkLst>
        <pc:spChg chg="mod">
          <ac:chgData name="Holman, Mike" userId="1d397394-12f9-4c88-8cc2-489703c935cf" providerId="ADAL" clId="{998D7D91-FBAB-4161-AE12-839479BA7DF8}" dt="2022-10-24T14:02:23.051" v="644" actId="20577"/>
          <ac:spMkLst>
            <pc:docMk/>
            <pc:sldMk cId="3643909888" sldId="426"/>
            <ac:spMk id="2" creationId="{D7E48669-F432-4958-98E2-B4112037CC51}"/>
          </ac:spMkLst>
        </pc:spChg>
        <pc:spChg chg="add del mod">
          <ac:chgData name="Holman, Mike" userId="1d397394-12f9-4c88-8cc2-489703c935cf" providerId="ADAL" clId="{998D7D91-FBAB-4161-AE12-839479BA7DF8}" dt="2022-10-24T14:01:42.800" v="625" actId="931"/>
          <ac:spMkLst>
            <pc:docMk/>
            <pc:sldMk cId="3643909888" sldId="426"/>
            <ac:spMk id="4" creationId="{2249F75D-4C59-4B1E-99E8-DA257865CBD9}"/>
          </ac:spMkLst>
        </pc:spChg>
        <pc:picChg chg="add mod modCrop">
          <ac:chgData name="Holman, Mike" userId="1d397394-12f9-4c88-8cc2-489703c935cf" providerId="ADAL" clId="{998D7D91-FBAB-4161-AE12-839479BA7DF8}" dt="2022-10-24T14:02:12.841" v="633" actId="14100"/>
          <ac:picMkLst>
            <pc:docMk/>
            <pc:sldMk cId="3643909888" sldId="426"/>
            <ac:picMk id="6" creationId="{102999DD-BEBA-44EC-B302-6F4EEB134085}"/>
          </ac:picMkLst>
        </pc:picChg>
        <pc:picChg chg="del">
          <ac:chgData name="Holman, Mike" userId="1d397394-12f9-4c88-8cc2-489703c935cf" providerId="ADAL" clId="{998D7D91-FBAB-4161-AE12-839479BA7DF8}" dt="2022-10-24T14:01:24.254" v="624" actId="478"/>
          <ac:picMkLst>
            <pc:docMk/>
            <pc:sldMk cId="3643909888" sldId="426"/>
            <ac:picMk id="9" creationId="{84BDB563-4EDE-4524-99E1-250C43AC13B4}"/>
          </ac:picMkLst>
        </pc:picChg>
      </pc:sldChg>
      <pc:sldChg chg="addSp delSp modSp new mod">
        <pc:chgData name="Holman, Mike" userId="1d397394-12f9-4c88-8cc2-489703c935cf" providerId="ADAL" clId="{998D7D91-FBAB-4161-AE12-839479BA7DF8}" dt="2022-10-24T14:03:06.874" v="653" actId="14100"/>
        <pc:sldMkLst>
          <pc:docMk/>
          <pc:sldMk cId="2214044547" sldId="427"/>
        </pc:sldMkLst>
        <pc:spChg chg="del">
          <ac:chgData name="Holman, Mike" userId="1d397394-12f9-4c88-8cc2-489703c935cf" providerId="ADAL" clId="{998D7D91-FBAB-4161-AE12-839479BA7DF8}" dt="2022-10-24T14:02:49.563" v="646" actId="931"/>
          <ac:spMkLst>
            <pc:docMk/>
            <pc:sldMk cId="2214044547" sldId="427"/>
            <ac:spMk id="3" creationId="{1984BA6A-B023-4A73-A13F-0107B322B688}"/>
          </ac:spMkLst>
        </pc:spChg>
        <pc:picChg chg="add mod">
          <ac:chgData name="Holman, Mike" userId="1d397394-12f9-4c88-8cc2-489703c935cf" providerId="ADAL" clId="{998D7D91-FBAB-4161-AE12-839479BA7DF8}" dt="2022-10-24T14:03:06.874" v="653" actId="14100"/>
          <ac:picMkLst>
            <pc:docMk/>
            <pc:sldMk cId="2214044547" sldId="427"/>
            <ac:picMk id="5" creationId="{D8AFAB38-C7F7-4674-9D37-97BE15AFF456}"/>
          </ac:picMkLst>
        </pc:picChg>
      </pc:sldChg>
      <pc:sldChg chg="modSp new mod">
        <pc:chgData name="Holman, Mike" userId="1d397394-12f9-4c88-8cc2-489703c935cf" providerId="ADAL" clId="{998D7D91-FBAB-4161-AE12-839479BA7DF8}" dt="2022-10-25T14:08:08.683" v="699" actId="20577"/>
        <pc:sldMkLst>
          <pc:docMk/>
          <pc:sldMk cId="3388232223" sldId="428"/>
        </pc:sldMkLst>
        <pc:spChg chg="mod">
          <ac:chgData name="Holman, Mike" userId="1d397394-12f9-4c88-8cc2-489703c935cf" providerId="ADAL" clId="{998D7D91-FBAB-4161-AE12-839479BA7DF8}" dt="2022-10-25T14:08:03.887" v="688" actId="20577"/>
          <ac:spMkLst>
            <pc:docMk/>
            <pc:sldMk cId="3388232223" sldId="428"/>
            <ac:spMk id="2" creationId="{051B6852-4B83-4A72-B29B-9246D011DB76}"/>
          </ac:spMkLst>
        </pc:spChg>
        <pc:spChg chg="mod">
          <ac:chgData name="Holman, Mike" userId="1d397394-12f9-4c88-8cc2-489703c935cf" providerId="ADAL" clId="{998D7D91-FBAB-4161-AE12-839479BA7DF8}" dt="2022-10-25T14:08:08.683" v="699" actId="20577"/>
          <ac:spMkLst>
            <pc:docMk/>
            <pc:sldMk cId="3388232223" sldId="428"/>
            <ac:spMk id="3" creationId="{C2EC066B-5E96-4938-9BF3-44254FF85230}"/>
          </ac:spMkLst>
        </pc:spChg>
      </pc:sldChg>
      <pc:sldChg chg="modSp new mod">
        <pc:chgData name="Holman, Mike" userId="1d397394-12f9-4c88-8cc2-489703c935cf" providerId="ADAL" clId="{998D7D91-FBAB-4161-AE12-839479BA7DF8}" dt="2022-10-25T14:08:53.494" v="781" actId="20577"/>
        <pc:sldMkLst>
          <pc:docMk/>
          <pc:sldMk cId="1965535841" sldId="429"/>
        </pc:sldMkLst>
        <pc:spChg chg="mod">
          <ac:chgData name="Holman, Mike" userId="1d397394-12f9-4c88-8cc2-489703c935cf" providerId="ADAL" clId="{998D7D91-FBAB-4161-AE12-839479BA7DF8}" dt="2022-10-25T14:08:25.098" v="730" actId="20577"/>
          <ac:spMkLst>
            <pc:docMk/>
            <pc:sldMk cId="1965535841" sldId="429"/>
            <ac:spMk id="2" creationId="{CC720ECC-96F8-4AE9-89BE-F43AF5E182D3}"/>
          </ac:spMkLst>
        </pc:spChg>
        <pc:spChg chg="mod">
          <ac:chgData name="Holman, Mike" userId="1d397394-12f9-4c88-8cc2-489703c935cf" providerId="ADAL" clId="{998D7D91-FBAB-4161-AE12-839479BA7DF8}" dt="2022-10-25T14:08:53.494" v="781" actId="20577"/>
          <ac:spMkLst>
            <pc:docMk/>
            <pc:sldMk cId="1965535841" sldId="429"/>
            <ac:spMk id="3" creationId="{A6A768B0-CE33-4866-8404-D77FDF06BF96}"/>
          </ac:spMkLst>
        </pc:spChg>
      </pc:sldChg>
      <pc:sldChg chg="modSp new mod">
        <pc:chgData name="Holman, Mike" userId="1d397394-12f9-4c88-8cc2-489703c935cf" providerId="ADAL" clId="{998D7D91-FBAB-4161-AE12-839479BA7DF8}" dt="2022-10-25T14:09:20.362" v="812" actId="20577"/>
        <pc:sldMkLst>
          <pc:docMk/>
          <pc:sldMk cId="2278426239" sldId="430"/>
        </pc:sldMkLst>
        <pc:spChg chg="mod">
          <ac:chgData name="Holman, Mike" userId="1d397394-12f9-4c88-8cc2-489703c935cf" providerId="ADAL" clId="{998D7D91-FBAB-4161-AE12-839479BA7DF8}" dt="2022-10-25T14:09:13.475" v="799" actId="20577"/>
          <ac:spMkLst>
            <pc:docMk/>
            <pc:sldMk cId="2278426239" sldId="430"/>
            <ac:spMk id="2" creationId="{C27209F1-347D-4765-AB92-8AC19BE74900}"/>
          </ac:spMkLst>
        </pc:spChg>
        <pc:spChg chg="mod">
          <ac:chgData name="Holman, Mike" userId="1d397394-12f9-4c88-8cc2-489703c935cf" providerId="ADAL" clId="{998D7D91-FBAB-4161-AE12-839479BA7DF8}" dt="2022-10-25T14:09:20.362" v="812" actId="20577"/>
          <ac:spMkLst>
            <pc:docMk/>
            <pc:sldMk cId="2278426239" sldId="430"/>
            <ac:spMk id="3" creationId="{2FB97EDF-10FF-4D42-AA54-4984EA608E60}"/>
          </ac:spMkLst>
        </pc:spChg>
      </pc:sldChg>
      <pc:sldChg chg="modSp new mod">
        <pc:chgData name="Holman, Mike" userId="1d397394-12f9-4c88-8cc2-489703c935cf" providerId="ADAL" clId="{998D7D91-FBAB-4161-AE12-839479BA7DF8}" dt="2022-10-25T15:36:45.410" v="1087" actId="20577"/>
        <pc:sldMkLst>
          <pc:docMk/>
          <pc:sldMk cId="1091771359" sldId="431"/>
        </pc:sldMkLst>
        <pc:spChg chg="mod">
          <ac:chgData name="Holman, Mike" userId="1d397394-12f9-4c88-8cc2-489703c935cf" providerId="ADAL" clId="{998D7D91-FBAB-4161-AE12-839479BA7DF8}" dt="2022-10-25T14:09:38.522" v="837" actId="20577"/>
          <ac:spMkLst>
            <pc:docMk/>
            <pc:sldMk cId="1091771359" sldId="431"/>
            <ac:spMk id="2" creationId="{AA937818-3D03-44C5-AC0E-67A693886D4F}"/>
          </ac:spMkLst>
        </pc:spChg>
        <pc:spChg chg="mod">
          <ac:chgData name="Holman, Mike" userId="1d397394-12f9-4c88-8cc2-489703c935cf" providerId="ADAL" clId="{998D7D91-FBAB-4161-AE12-839479BA7DF8}" dt="2022-10-25T15:36:45.410" v="1087" actId="20577"/>
          <ac:spMkLst>
            <pc:docMk/>
            <pc:sldMk cId="1091771359" sldId="431"/>
            <ac:spMk id="3" creationId="{D8D4F07C-1427-4312-AEFD-AE7F75DB849F}"/>
          </ac:spMkLst>
        </pc:spChg>
      </pc:sldChg>
      <pc:sldChg chg="modSp add mod">
        <pc:chgData name="Holman, Mike" userId="1d397394-12f9-4c88-8cc2-489703c935cf" providerId="ADAL" clId="{998D7D91-FBAB-4161-AE12-839479BA7DF8}" dt="2022-10-25T15:33:31.900" v="956" actId="20577"/>
        <pc:sldMkLst>
          <pc:docMk/>
          <pc:sldMk cId="3033561341" sldId="432"/>
        </pc:sldMkLst>
        <pc:spChg chg="mod">
          <ac:chgData name="Holman, Mike" userId="1d397394-12f9-4c88-8cc2-489703c935cf" providerId="ADAL" clId="{998D7D91-FBAB-4161-AE12-839479BA7DF8}" dt="2022-10-25T15:33:08.341" v="944" actId="20577"/>
          <ac:spMkLst>
            <pc:docMk/>
            <pc:sldMk cId="3033561341" sldId="432"/>
            <ac:spMk id="2" creationId="{BFEFCF16-4D8D-4976-8118-646A72252F3B}"/>
          </ac:spMkLst>
        </pc:spChg>
        <pc:graphicFrameChg chg="modGraphic">
          <ac:chgData name="Holman, Mike" userId="1d397394-12f9-4c88-8cc2-489703c935cf" providerId="ADAL" clId="{998D7D91-FBAB-4161-AE12-839479BA7DF8}" dt="2022-10-25T15:33:31.900" v="956" actId="20577"/>
          <ac:graphicFrameMkLst>
            <pc:docMk/>
            <pc:sldMk cId="3033561341" sldId="432"/>
            <ac:graphicFrameMk id="3" creationId="{22663D6A-2514-A2BC-4AD5-7AB9660BFBC3}"/>
          </ac:graphicFrameMkLst>
        </pc:graphicFrameChg>
      </pc:sldChg>
      <pc:sldChg chg="modSp add mod">
        <pc:chgData name="Holman, Mike" userId="1d397394-12f9-4c88-8cc2-489703c935cf" providerId="ADAL" clId="{998D7D91-FBAB-4161-AE12-839479BA7DF8}" dt="2022-10-25T15:36:03.351" v="1033" actId="20577"/>
        <pc:sldMkLst>
          <pc:docMk/>
          <pc:sldMk cId="2344026668" sldId="433"/>
        </pc:sldMkLst>
        <pc:spChg chg="mod">
          <ac:chgData name="Holman, Mike" userId="1d397394-12f9-4c88-8cc2-489703c935cf" providerId="ADAL" clId="{998D7D91-FBAB-4161-AE12-839479BA7DF8}" dt="2022-10-25T15:33:49.734" v="974" actId="20577"/>
          <ac:spMkLst>
            <pc:docMk/>
            <pc:sldMk cId="2344026668" sldId="433"/>
            <ac:spMk id="2" creationId="{BFEFCF16-4D8D-4976-8118-646A72252F3B}"/>
          </ac:spMkLst>
        </pc:spChg>
        <pc:graphicFrameChg chg="mod modGraphic">
          <ac:chgData name="Holman, Mike" userId="1d397394-12f9-4c88-8cc2-489703c935cf" providerId="ADAL" clId="{998D7D91-FBAB-4161-AE12-839479BA7DF8}" dt="2022-10-25T15:36:03.351" v="1033" actId="20577"/>
          <ac:graphicFrameMkLst>
            <pc:docMk/>
            <pc:sldMk cId="2344026668" sldId="433"/>
            <ac:graphicFrameMk id="3" creationId="{22663D6A-2514-A2BC-4AD5-7AB9660BFBC3}"/>
          </ac:graphicFrameMkLst>
        </pc:graphicFrameChg>
      </pc:sldChg>
      <pc:sldChg chg="modSp new mod">
        <pc:chgData name="Holman, Mike" userId="1d397394-12f9-4c88-8cc2-489703c935cf" providerId="ADAL" clId="{998D7D91-FBAB-4161-AE12-839479BA7DF8}" dt="2022-10-25T17:11:25.256" v="1271" actId="20577"/>
        <pc:sldMkLst>
          <pc:docMk/>
          <pc:sldMk cId="865812301" sldId="434"/>
        </pc:sldMkLst>
        <pc:spChg chg="mod">
          <ac:chgData name="Holman, Mike" userId="1d397394-12f9-4c88-8cc2-489703c935cf" providerId="ADAL" clId="{998D7D91-FBAB-4161-AE12-839479BA7DF8}" dt="2022-10-25T17:10:31.177" v="1108" actId="20577"/>
          <ac:spMkLst>
            <pc:docMk/>
            <pc:sldMk cId="865812301" sldId="434"/>
            <ac:spMk id="2" creationId="{EE7F714F-8A35-4645-B01F-C47FDAE9DEC6}"/>
          </ac:spMkLst>
        </pc:spChg>
        <pc:spChg chg="mod">
          <ac:chgData name="Holman, Mike" userId="1d397394-12f9-4c88-8cc2-489703c935cf" providerId="ADAL" clId="{998D7D91-FBAB-4161-AE12-839479BA7DF8}" dt="2022-10-25T17:11:25.256" v="1271" actId="20577"/>
          <ac:spMkLst>
            <pc:docMk/>
            <pc:sldMk cId="865812301" sldId="434"/>
            <ac:spMk id="3" creationId="{AEC8F108-A93E-4432-AEF3-BFA5B153F493}"/>
          </ac:spMkLst>
        </pc:spChg>
      </pc:sldChg>
      <pc:sldChg chg="addSp modSp new mod">
        <pc:chgData name="Holman, Mike" userId="1d397394-12f9-4c88-8cc2-489703c935cf" providerId="ADAL" clId="{998D7D91-FBAB-4161-AE12-839479BA7DF8}" dt="2022-10-25T19:46:52.494" v="1391" actId="14100"/>
        <pc:sldMkLst>
          <pc:docMk/>
          <pc:sldMk cId="3036746238" sldId="435"/>
        </pc:sldMkLst>
        <pc:graphicFrameChg chg="add mod modGraphic">
          <ac:chgData name="Holman, Mike" userId="1d397394-12f9-4c88-8cc2-489703c935cf" providerId="ADAL" clId="{998D7D91-FBAB-4161-AE12-839479BA7DF8}" dt="2022-10-25T19:46:52.494" v="1391" actId="14100"/>
          <ac:graphicFrameMkLst>
            <pc:docMk/>
            <pc:sldMk cId="3036746238" sldId="435"/>
            <ac:graphicFrameMk id="4" creationId="{81648A52-4CF3-4B15-A3BD-5FB08C711BCC}"/>
          </ac:graphicFrameMkLst>
        </pc:graphicFrameChg>
      </pc:sldChg>
      <pc:sldChg chg="addSp delSp modSp new mod">
        <pc:chgData name="Holman, Mike" userId="1d397394-12f9-4c88-8cc2-489703c935cf" providerId="ADAL" clId="{998D7D91-FBAB-4161-AE12-839479BA7DF8}" dt="2022-10-25T19:49:25.689" v="1408" actId="1076"/>
        <pc:sldMkLst>
          <pc:docMk/>
          <pc:sldMk cId="3905406449" sldId="436"/>
        </pc:sldMkLst>
        <pc:spChg chg="del">
          <ac:chgData name="Holman, Mike" userId="1d397394-12f9-4c88-8cc2-489703c935cf" providerId="ADAL" clId="{998D7D91-FBAB-4161-AE12-839479BA7DF8}" dt="2022-10-25T19:39:59.805" v="1344"/>
          <ac:spMkLst>
            <pc:docMk/>
            <pc:sldMk cId="3905406449" sldId="436"/>
            <ac:spMk id="3" creationId="{0490090C-9921-4662-B0E8-2AF726ADB4A1}"/>
          </ac:spMkLst>
        </pc:spChg>
        <pc:spChg chg="add del mod">
          <ac:chgData name="Holman, Mike" userId="1d397394-12f9-4c88-8cc2-489703c935cf" providerId="ADAL" clId="{998D7D91-FBAB-4161-AE12-839479BA7DF8}" dt="2022-10-25T19:43:24.802" v="1362"/>
          <ac:spMkLst>
            <pc:docMk/>
            <pc:sldMk cId="3905406449" sldId="436"/>
            <ac:spMk id="6" creationId="{E46C0BF2-CA9B-4BAF-893B-91350023476A}"/>
          </ac:spMkLst>
        </pc:spChg>
        <pc:graphicFrameChg chg="add del mod modGraphic">
          <ac:chgData name="Holman, Mike" userId="1d397394-12f9-4c88-8cc2-489703c935cf" providerId="ADAL" clId="{998D7D91-FBAB-4161-AE12-839479BA7DF8}" dt="2022-10-25T19:43:08.572" v="1361" actId="478"/>
          <ac:graphicFrameMkLst>
            <pc:docMk/>
            <pc:sldMk cId="3905406449" sldId="436"/>
            <ac:graphicFrameMk id="4" creationId="{2079CD74-359F-4B0D-8776-8C6C73E79A0F}"/>
          </ac:graphicFrameMkLst>
        </pc:graphicFrameChg>
        <pc:graphicFrameChg chg="add mod modGraphic">
          <ac:chgData name="Holman, Mike" userId="1d397394-12f9-4c88-8cc2-489703c935cf" providerId="ADAL" clId="{998D7D91-FBAB-4161-AE12-839479BA7DF8}" dt="2022-10-25T19:49:25.689" v="1408" actId="1076"/>
          <ac:graphicFrameMkLst>
            <pc:docMk/>
            <pc:sldMk cId="3905406449" sldId="436"/>
            <ac:graphicFrameMk id="7" creationId="{E3835094-43A1-451C-BF09-8CFFE70F1A7A}"/>
          </ac:graphicFrameMkLst>
        </pc:graphicFrameChg>
      </pc:sldChg>
      <pc:sldChg chg="modSp add mod">
        <pc:chgData name="Holman, Mike" userId="1d397394-12f9-4c88-8cc2-489703c935cf" providerId="ADAL" clId="{998D7D91-FBAB-4161-AE12-839479BA7DF8}" dt="2022-10-25T19:46:21.178" v="1384" actId="1076"/>
        <pc:sldMkLst>
          <pc:docMk/>
          <pc:sldMk cId="1199723790" sldId="437"/>
        </pc:sldMkLst>
        <pc:graphicFrameChg chg="mod modGraphic">
          <ac:chgData name="Holman, Mike" userId="1d397394-12f9-4c88-8cc2-489703c935cf" providerId="ADAL" clId="{998D7D91-FBAB-4161-AE12-839479BA7DF8}" dt="2022-10-25T19:46:21.178" v="1384" actId="1076"/>
          <ac:graphicFrameMkLst>
            <pc:docMk/>
            <pc:sldMk cId="1199723790" sldId="437"/>
            <ac:graphicFrameMk id="7" creationId="{E3835094-43A1-451C-BF09-8CFFE70F1A7A}"/>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574B823-2A31-4ED8-9AC0-E90AB9C0E9C9}" type="datetimeFigureOut">
              <a:rPr lang="en-US" smtClean="0"/>
              <a:t>10/25/2022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8318A2C-6034-4DAB-AD29-0755FC9BEEDF}" type="slidenum">
              <a:rPr lang="en-US" smtClean="0"/>
              <a:t>‹#›</a:t>
            </a:fld>
            <a:endParaRPr lang="en-US"/>
          </a:p>
        </p:txBody>
      </p:sp>
    </p:spTree>
    <p:extLst>
      <p:ext uri="{BB962C8B-B14F-4D97-AF65-F5344CB8AC3E}">
        <p14:creationId xmlns:p14="http://schemas.microsoft.com/office/powerpoint/2010/main" val="3897328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054CD7-CFC2-684B-BE2E-954CD0E85AEE}" type="slidenum">
              <a:rPr lang="en-US" smtClean="0"/>
              <a:t>20</a:t>
            </a:fld>
            <a:endParaRPr lang="en-US"/>
          </a:p>
        </p:txBody>
      </p:sp>
    </p:spTree>
    <p:extLst>
      <p:ext uri="{BB962C8B-B14F-4D97-AF65-F5344CB8AC3E}">
        <p14:creationId xmlns:p14="http://schemas.microsoft.com/office/powerpoint/2010/main" val="265790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054CD7-CFC2-684B-BE2E-954CD0E85AEE}" type="slidenum">
              <a:rPr lang="en-US" smtClean="0"/>
              <a:t>21</a:t>
            </a:fld>
            <a:endParaRPr lang="en-US"/>
          </a:p>
        </p:txBody>
      </p:sp>
    </p:spTree>
    <p:extLst>
      <p:ext uri="{BB962C8B-B14F-4D97-AF65-F5344CB8AC3E}">
        <p14:creationId xmlns:p14="http://schemas.microsoft.com/office/powerpoint/2010/main" val="2660511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054CD7-CFC2-684B-BE2E-954CD0E85AEE}" type="slidenum">
              <a:rPr lang="en-US" smtClean="0"/>
              <a:t>24</a:t>
            </a:fld>
            <a:endParaRPr lang="en-US"/>
          </a:p>
        </p:txBody>
      </p:sp>
    </p:spTree>
    <p:extLst>
      <p:ext uri="{BB962C8B-B14F-4D97-AF65-F5344CB8AC3E}">
        <p14:creationId xmlns:p14="http://schemas.microsoft.com/office/powerpoint/2010/main" val="265790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054CD7-CFC2-684B-BE2E-954CD0E85AEE}" type="slidenum">
              <a:rPr lang="en-US" smtClean="0"/>
              <a:t>25</a:t>
            </a:fld>
            <a:endParaRPr lang="en-US"/>
          </a:p>
        </p:txBody>
      </p:sp>
    </p:spTree>
    <p:extLst>
      <p:ext uri="{BB962C8B-B14F-4D97-AF65-F5344CB8AC3E}">
        <p14:creationId xmlns:p14="http://schemas.microsoft.com/office/powerpoint/2010/main" val="1803770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49C9A-47EC-4E89-857D-0FC20441E8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A14A95-9C67-4454-A5D7-FE6D19EF5A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5ABB68-052D-4CD3-9FDB-EBF129EDC74E}"/>
              </a:ext>
            </a:extLst>
          </p:cNvPr>
          <p:cNvSpPr>
            <a:spLocks noGrp="1"/>
          </p:cNvSpPr>
          <p:nvPr>
            <p:ph type="dt" sz="half" idx="10"/>
          </p:nvPr>
        </p:nvSpPr>
        <p:spPr/>
        <p:txBody>
          <a:bodyPr/>
          <a:lstStyle/>
          <a:p>
            <a:fld id="{D09A2D90-F913-4E05-8AAB-A854CC1ECA6D}" type="datetimeFigureOut">
              <a:rPr lang="en-US" smtClean="0"/>
              <a:t>10/25/2022</a:t>
            </a:fld>
            <a:endParaRPr lang="en-US"/>
          </a:p>
        </p:txBody>
      </p:sp>
      <p:sp>
        <p:nvSpPr>
          <p:cNvPr id="5" name="Footer Placeholder 4">
            <a:extLst>
              <a:ext uri="{FF2B5EF4-FFF2-40B4-BE49-F238E27FC236}">
                <a16:creationId xmlns:a16="http://schemas.microsoft.com/office/drawing/2014/main" id="{FF329C9C-D4AF-43CC-8E61-DB9E6D3E7F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045DD4-4177-4860-8FF7-8793F5D2CDF8}"/>
              </a:ext>
            </a:extLst>
          </p:cNvPr>
          <p:cNvSpPr>
            <a:spLocks noGrp="1"/>
          </p:cNvSpPr>
          <p:nvPr>
            <p:ph type="sldNum" sz="quarter" idx="12"/>
          </p:nvPr>
        </p:nvSpPr>
        <p:spPr/>
        <p:txBody>
          <a:bodyPr/>
          <a:lstStyle/>
          <a:p>
            <a:fld id="{259C5C21-7867-4883-A6D7-FB1F09F43334}" type="slidenum">
              <a:rPr lang="en-US" smtClean="0"/>
              <a:t>‹#›</a:t>
            </a:fld>
            <a:endParaRPr lang="en-US"/>
          </a:p>
        </p:txBody>
      </p:sp>
    </p:spTree>
    <p:extLst>
      <p:ext uri="{BB962C8B-B14F-4D97-AF65-F5344CB8AC3E}">
        <p14:creationId xmlns:p14="http://schemas.microsoft.com/office/powerpoint/2010/main" val="1923981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99011-C0A3-4DAB-8EFC-CACF288209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A31BA1-29C4-4650-9710-977B599133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81524D-94BD-41F6-9013-57B213E550FB}"/>
              </a:ext>
            </a:extLst>
          </p:cNvPr>
          <p:cNvSpPr>
            <a:spLocks noGrp="1"/>
          </p:cNvSpPr>
          <p:nvPr>
            <p:ph type="dt" sz="half" idx="10"/>
          </p:nvPr>
        </p:nvSpPr>
        <p:spPr/>
        <p:txBody>
          <a:bodyPr/>
          <a:lstStyle/>
          <a:p>
            <a:fld id="{D09A2D90-F913-4E05-8AAB-A854CC1ECA6D}" type="datetimeFigureOut">
              <a:rPr lang="en-US" smtClean="0"/>
              <a:t>10/25/2022</a:t>
            </a:fld>
            <a:endParaRPr lang="en-US"/>
          </a:p>
        </p:txBody>
      </p:sp>
      <p:sp>
        <p:nvSpPr>
          <p:cNvPr id="5" name="Footer Placeholder 4">
            <a:extLst>
              <a:ext uri="{FF2B5EF4-FFF2-40B4-BE49-F238E27FC236}">
                <a16:creationId xmlns:a16="http://schemas.microsoft.com/office/drawing/2014/main" id="{F0FF11C8-1B2E-4B65-ABFA-B4614E87EB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B4E9CF-BA7F-4633-A68F-AB0F6AC34585}"/>
              </a:ext>
            </a:extLst>
          </p:cNvPr>
          <p:cNvSpPr>
            <a:spLocks noGrp="1"/>
          </p:cNvSpPr>
          <p:nvPr>
            <p:ph type="sldNum" sz="quarter" idx="12"/>
          </p:nvPr>
        </p:nvSpPr>
        <p:spPr/>
        <p:txBody>
          <a:bodyPr/>
          <a:lstStyle/>
          <a:p>
            <a:fld id="{259C5C21-7867-4883-A6D7-FB1F09F43334}" type="slidenum">
              <a:rPr lang="en-US" smtClean="0"/>
              <a:t>‹#›</a:t>
            </a:fld>
            <a:endParaRPr lang="en-US"/>
          </a:p>
        </p:txBody>
      </p:sp>
    </p:spTree>
    <p:extLst>
      <p:ext uri="{BB962C8B-B14F-4D97-AF65-F5344CB8AC3E}">
        <p14:creationId xmlns:p14="http://schemas.microsoft.com/office/powerpoint/2010/main" val="1895840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E4AF95-12ED-48FC-A9C4-69C1D5067C8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D258BD-2E7E-476D-86E9-01D9016523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0BFCB2-5A6E-4E9C-9691-2D0AD0E1E131}"/>
              </a:ext>
            </a:extLst>
          </p:cNvPr>
          <p:cNvSpPr>
            <a:spLocks noGrp="1"/>
          </p:cNvSpPr>
          <p:nvPr>
            <p:ph type="dt" sz="half" idx="10"/>
          </p:nvPr>
        </p:nvSpPr>
        <p:spPr/>
        <p:txBody>
          <a:bodyPr/>
          <a:lstStyle/>
          <a:p>
            <a:fld id="{D09A2D90-F913-4E05-8AAB-A854CC1ECA6D}" type="datetimeFigureOut">
              <a:rPr lang="en-US" smtClean="0"/>
              <a:t>10/25/2022</a:t>
            </a:fld>
            <a:endParaRPr lang="en-US"/>
          </a:p>
        </p:txBody>
      </p:sp>
      <p:sp>
        <p:nvSpPr>
          <p:cNvPr id="5" name="Footer Placeholder 4">
            <a:extLst>
              <a:ext uri="{FF2B5EF4-FFF2-40B4-BE49-F238E27FC236}">
                <a16:creationId xmlns:a16="http://schemas.microsoft.com/office/drawing/2014/main" id="{636315A1-ABB7-46D2-9193-CC207A2F78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124371-8580-4862-87EC-5F5D5196FAA9}"/>
              </a:ext>
            </a:extLst>
          </p:cNvPr>
          <p:cNvSpPr>
            <a:spLocks noGrp="1"/>
          </p:cNvSpPr>
          <p:nvPr>
            <p:ph type="sldNum" sz="quarter" idx="12"/>
          </p:nvPr>
        </p:nvSpPr>
        <p:spPr/>
        <p:txBody>
          <a:bodyPr/>
          <a:lstStyle/>
          <a:p>
            <a:fld id="{259C5C21-7867-4883-A6D7-FB1F09F43334}" type="slidenum">
              <a:rPr lang="en-US" smtClean="0"/>
              <a:t>‹#›</a:t>
            </a:fld>
            <a:endParaRPr lang="en-US"/>
          </a:p>
        </p:txBody>
      </p:sp>
    </p:spTree>
    <p:extLst>
      <p:ext uri="{BB962C8B-B14F-4D97-AF65-F5344CB8AC3E}">
        <p14:creationId xmlns:p14="http://schemas.microsoft.com/office/powerpoint/2010/main" val="1594214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A3701-4CEE-42F3-AAC7-993BBECF8E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CA238B-3578-442D-B48F-16B448F556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4B757-20E2-40EF-A5D5-2B84353915EC}"/>
              </a:ext>
            </a:extLst>
          </p:cNvPr>
          <p:cNvSpPr>
            <a:spLocks noGrp="1"/>
          </p:cNvSpPr>
          <p:nvPr>
            <p:ph type="dt" sz="half" idx="10"/>
          </p:nvPr>
        </p:nvSpPr>
        <p:spPr/>
        <p:txBody>
          <a:bodyPr/>
          <a:lstStyle/>
          <a:p>
            <a:fld id="{D09A2D90-F913-4E05-8AAB-A854CC1ECA6D}" type="datetimeFigureOut">
              <a:rPr lang="en-US" smtClean="0"/>
              <a:t>10/25/2022</a:t>
            </a:fld>
            <a:endParaRPr lang="en-US"/>
          </a:p>
        </p:txBody>
      </p:sp>
      <p:sp>
        <p:nvSpPr>
          <p:cNvPr id="5" name="Footer Placeholder 4">
            <a:extLst>
              <a:ext uri="{FF2B5EF4-FFF2-40B4-BE49-F238E27FC236}">
                <a16:creationId xmlns:a16="http://schemas.microsoft.com/office/drawing/2014/main" id="{E1B1E661-B469-4292-894A-7AC05755C6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E0A53E-8E5C-4C6A-96B5-333EDB9BF9EF}"/>
              </a:ext>
            </a:extLst>
          </p:cNvPr>
          <p:cNvSpPr>
            <a:spLocks noGrp="1"/>
          </p:cNvSpPr>
          <p:nvPr>
            <p:ph type="sldNum" sz="quarter" idx="12"/>
          </p:nvPr>
        </p:nvSpPr>
        <p:spPr/>
        <p:txBody>
          <a:bodyPr/>
          <a:lstStyle/>
          <a:p>
            <a:fld id="{259C5C21-7867-4883-A6D7-FB1F09F43334}" type="slidenum">
              <a:rPr lang="en-US" smtClean="0"/>
              <a:t>‹#›</a:t>
            </a:fld>
            <a:endParaRPr lang="en-US"/>
          </a:p>
        </p:txBody>
      </p:sp>
    </p:spTree>
    <p:extLst>
      <p:ext uri="{BB962C8B-B14F-4D97-AF65-F5344CB8AC3E}">
        <p14:creationId xmlns:p14="http://schemas.microsoft.com/office/powerpoint/2010/main" val="2398509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8022A-8ADB-4DC2-B7E3-033BCC5614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350D9F-80CE-42C5-9492-9DA8D38370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72BE9B-6081-4998-8CBF-BED75AA9C4E5}"/>
              </a:ext>
            </a:extLst>
          </p:cNvPr>
          <p:cNvSpPr>
            <a:spLocks noGrp="1"/>
          </p:cNvSpPr>
          <p:nvPr>
            <p:ph type="dt" sz="half" idx="10"/>
          </p:nvPr>
        </p:nvSpPr>
        <p:spPr/>
        <p:txBody>
          <a:bodyPr/>
          <a:lstStyle/>
          <a:p>
            <a:fld id="{D09A2D90-F913-4E05-8AAB-A854CC1ECA6D}" type="datetimeFigureOut">
              <a:rPr lang="en-US" smtClean="0"/>
              <a:t>10/25/2022</a:t>
            </a:fld>
            <a:endParaRPr lang="en-US"/>
          </a:p>
        </p:txBody>
      </p:sp>
      <p:sp>
        <p:nvSpPr>
          <p:cNvPr id="5" name="Footer Placeholder 4">
            <a:extLst>
              <a:ext uri="{FF2B5EF4-FFF2-40B4-BE49-F238E27FC236}">
                <a16:creationId xmlns:a16="http://schemas.microsoft.com/office/drawing/2014/main" id="{CF3206BB-C638-492E-AF3E-FF30F5679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549733-F918-4447-A3FA-578D46E4A86D}"/>
              </a:ext>
            </a:extLst>
          </p:cNvPr>
          <p:cNvSpPr>
            <a:spLocks noGrp="1"/>
          </p:cNvSpPr>
          <p:nvPr>
            <p:ph type="sldNum" sz="quarter" idx="12"/>
          </p:nvPr>
        </p:nvSpPr>
        <p:spPr/>
        <p:txBody>
          <a:bodyPr/>
          <a:lstStyle/>
          <a:p>
            <a:fld id="{259C5C21-7867-4883-A6D7-FB1F09F43334}" type="slidenum">
              <a:rPr lang="en-US" smtClean="0"/>
              <a:t>‹#›</a:t>
            </a:fld>
            <a:endParaRPr lang="en-US"/>
          </a:p>
        </p:txBody>
      </p:sp>
    </p:spTree>
    <p:extLst>
      <p:ext uri="{BB962C8B-B14F-4D97-AF65-F5344CB8AC3E}">
        <p14:creationId xmlns:p14="http://schemas.microsoft.com/office/powerpoint/2010/main" val="2457545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1E1D6-AA2C-459F-985B-7948A84AB4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96595A-2F90-47D8-840E-43C494FC2B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78FC2F-5B6E-42D9-84B7-073E2B4235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7539C8-CF65-43CD-987D-AF42EDD26898}"/>
              </a:ext>
            </a:extLst>
          </p:cNvPr>
          <p:cNvSpPr>
            <a:spLocks noGrp="1"/>
          </p:cNvSpPr>
          <p:nvPr>
            <p:ph type="dt" sz="half" idx="10"/>
          </p:nvPr>
        </p:nvSpPr>
        <p:spPr/>
        <p:txBody>
          <a:bodyPr/>
          <a:lstStyle/>
          <a:p>
            <a:fld id="{D09A2D90-F913-4E05-8AAB-A854CC1ECA6D}" type="datetimeFigureOut">
              <a:rPr lang="en-US" smtClean="0"/>
              <a:t>10/25/2022</a:t>
            </a:fld>
            <a:endParaRPr lang="en-US"/>
          </a:p>
        </p:txBody>
      </p:sp>
      <p:sp>
        <p:nvSpPr>
          <p:cNvPr id="6" name="Footer Placeholder 5">
            <a:extLst>
              <a:ext uri="{FF2B5EF4-FFF2-40B4-BE49-F238E27FC236}">
                <a16:creationId xmlns:a16="http://schemas.microsoft.com/office/drawing/2014/main" id="{279BBD75-0AFE-4C08-B285-0567C4E205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D49A0A-E7F0-4F72-B749-3AF35843B503}"/>
              </a:ext>
            </a:extLst>
          </p:cNvPr>
          <p:cNvSpPr>
            <a:spLocks noGrp="1"/>
          </p:cNvSpPr>
          <p:nvPr>
            <p:ph type="sldNum" sz="quarter" idx="12"/>
          </p:nvPr>
        </p:nvSpPr>
        <p:spPr/>
        <p:txBody>
          <a:bodyPr/>
          <a:lstStyle/>
          <a:p>
            <a:fld id="{259C5C21-7867-4883-A6D7-FB1F09F43334}" type="slidenum">
              <a:rPr lang="en-US" smtClean="0"/>
              <a:t>‹#›</a:t>
            </a:fld>
            <a:endParaRPr lang="en-US"/>
          </a:p>
        </p:txBody>
      </p:sp>
    </p:spTree>
    <p:extLst>
      <p:ext uri="{BB962C8B-B14F-4D97-AF65-F5344CB8AC3E}">
        <p14:creationId xmlns:p14="http://schemas.microsoft.com/office/powerpoint/2010/main" val="3047316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828A7-B0AF-4A7C-AE63-A060D31E93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73F8A2-D7BD-4FBB-863F-988C0EAECE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992790-5D60-4F76-B571-4EA22D6178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D452F8-E7C1-4625-840F-F5583D579A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A23831-F0EA-42BC-8755-D66139491E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ACC9F8C-89E6-4CD8-9E06-0DB1F6BEA811}"/>
              </a:ext>
            </a:extLst>
          </p:cNvPr>
          <p:cNvSpPr>
            <a:spLocks noGrp="1"/>
          </p:cNvSpPr>
          <p:nvPr>
            <p:ph type="dt" sz="half" idx="10"/>
          </p:nvPr>
        </p:nvSpPr>
        <p:spPr/>
        <p:txBody>
          <a:bodyPr/>
          <a:lstStyle/>
          <a:p>
            <a:fld id="{D09A2D90-F913-4E05-8AAB-A854CC1ECA6D}" type="datetimeFigureOut">
              <a:rPr lang="en-US" smtClean="0"/>
              <a:t>10/25/2022</a:t>
            </a:fld>
            <a:endParaRPr lang="en-US"/>
          </a:p>
        </p:txBody>
      </p:sp>
      <p:sp>
        <p:nvSpPr>
          <p:cNvPr id="8" name="Footer Placeholder 7">
            <a:extLst>
              <a:ext uri="{FF2B5EF4-FFF2-40B4-BE49-F238E27FC236}">
                <a16:creationId xmlns:a16="http://schemas.microsoft.com/office/drawing/2014/main" id="{A20A1DAE-47B3-4561-9E46-901601698F2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5FD6E5-998A-47E5-9D6B-E780630A3C65}"/>
              </a:ext>
            </a:extLst>
          </p:cNvPr>
          <p:cNvSpPr>
            <a:spLocks noGrp="1"/>
          </p:cNvSpPr>
          <p:nvPr>
            <p:ph type="sldNum" sz="quarter" idx="12"/>
          </p:nvPr>
        </p:nvSpPr>
        <p:spPr/>
        <p:txBody>
          <a:bodyPr/>
          <a:lstStyle/>
          <a:p>
            <a:fld id="{259C5C21-7867-4883-A6D7-FB1F09F43334}" type="slidenum">
              <a:rPr lang="en-US" smtClean="0"/>
              <a:t>‹#›</a:t>
            </a:fld>
            <a:endParaRPr lang="en-US"/>
          </a:p>
        </p:txBody>
      </p:sp>
    </p:spTree>
    <p:extLst>
      <p:ext uri="{BB962C8B-B14F-4D97-AF65-F5344CB8AC3E}">
        <p14:creationId xmlns:p14="http://schemas.microsoft.com/office/powerpoint/2010/main" val="1346552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00E8E-2796-4F3B-A020-273F519C64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549A06-18CD-4C65-9E44-F17F4381C995}"/>
              </a:ext>
            </a:extLst>
          </p:cNvPr>
          <p:cNvSpPr>
            <a:spLocks noGrp="1"/>
          </p:cNvSpPr>
          <p:nvPr>
            <p:ph type="dt" sz="half" idx="10"/>
          </p:nvPr>
        </p:nvSpPr>
        <p:spPr/>
        <p:txBody>
          <a:bodyPr/>
          <a:lstStyle/>
          <a:p>
            <a:fld id="{D09A2D90-F913-4E05-8AAB-A854CC1ECA6D}" type="datetimeFigureOut">
              <a:rPr lang="en-US" smtClean="0"/>
              <a:t>10/25/2022</a:t>
            </a:fld>
            <a:endParaRPr lang="en-US"/>
          </a:p>
        </p:txBody>
      </p:sp>
      <p:sp>
        <p:nvSpPr>
          <p:cNvPr id="4" name="Footer Placeholder 3">
            <a:extLst>
              <a:ext uri="{FF2B5EF4-FFF2-40B4-BE49-F238E27FC236}">
                <a16:creationId xmlns:a16="http://schemas.microsoft.com/office/drawing/2014/main" id="{0EAD4E2E-1F5E-4108-A435-988E496BD4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9D2A0D-6525-43B3-A9C6-87D5B0E45526}"/>
              </a:ext>
            </a:extLst>
          </p:cNvPr>
          <p:cNvSpPr>
            <a:spLocks noGrp="1"/>
          </p:cNvSpPr>
          <p:nvPr>
            <p:ph type="sldNum" sz="quarter" idx="12"/>
          </p:nvPr>
        </p:nvSpPr>
        <p:spPr/>
        <p:txBody>
          <a:bodyPr/>
          <a:lstStyle/>
          <a:p>
            <a:fld id="{259C5C21-7867-4883-A6D7-FB1F09F43334}" type="slidenum">
              <a:rPr lang="en-US" smtClean="0"/>
              <a:t>‹#›</a:t>
            </a:fld>
            <a:endParaRPr lang="en-US"/>
          </a:p>
        </p:txBody>
      </p:sp>
    </p:spTree>
    <p:extLst>
      <p:ext uri="{BB962C8B-B14F-4D97-AF65-F5344CB8AC3E}">
        <p14:creationId xmlns:p14="http://schemas.microsoft.com/office/powerpoint/2010/main" val="2665880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DFC59-0FA5-42D3-A150-45B6665A2687}"/>
              </a:ext>
            </a:extLst>
          </p:cNvPr>
          <p:cNvSpPr>
            <a:spLocks noGrp="1"/>
          </p:cNvSpPr>
          <p:nvPr>
            <p:ph type="dt" sz="half" idx="10"/>
          </p:nvPr>
        </p:nvSpPr>
        <p:spPr/>
        <p:txBody>
          <a:bodyPr/>
          <a:lstStyle/>
          <a:p>
            <a:fld id="{D09A2D90-F913-4E05-8AAB-A854CC1ECA6D}" type="datetimeFigureOut">
              <a:rPr lang="en-US" smtClean="0"/>
              <a:t>10/25/2022</a:t>
            </a:fld>
            <a:endParaRPr lang="en-US"/>
          </a:p>
        </p:txBody>
      </p:sp>
      <p:sp>
        <p:nvSpPr>
          <p:cNvPr id="3" name="Footer Placeholder 2">
            <a:extLst>
              <a:ext uri="{FF2B5EF4-FFF2-40B4-BE49-F238E27FC236}">
                <a16:creationId xmlns:a16="http://schemas.microsoft.com/office/drawing/2014/main" id="{1B16926A-716A-4467-B3CE-C8E745D867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D78197-2845-4A9F-B930-E0B5B0B45709}"/>
              </a:ext>
            </a:extLst>
          </p:cNvPr>
          <p:cNvSpPr>
            <a:spLocks noGrp="1"/>
          </p:cNvSpPr>
          <p:nvPr>
            <p:ph type="sldNum" sz="quarter" idx="12"/>
          </p:nvPr>
        </p:nvSpPr>
        <p:spPr/>
        <p:txBody>
          <a:bodyPr/>
          <a:lstStyle/>
          <a:p>
            <a:fld id="{259C5C21-7867-4883-A6D7-FB1F09F43334}" type="slidenum">
              <a:rPr lang="en-US" smtClean="0"/>
              <a:t>‹#›</a:t>
            </a:fld>
            <a:endParaRPr lang="en-US"/>
          </a:p>
        </p:txBody>
      </p:sp>
    </p:spTree>
    <p:extLst>
      <p:ext uri="{BB962C8B-B14F-4D97-AF65-F5344CB8AC3E}">
        <p14:creationId xmlns:p14="http://schemas.microsoft.com/office/powerpoint/2010/main" val="3728888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ECDFF-B103-41FB-8447-1D5D9377EC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209E9F-EC77-456C-8B8B-41B9E1E784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68C785-F5CC-4375-8322-9E90A53E18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F8506E-B54E-4F46-8AE4-22DD184D3296}"/>
              </a:ext>
            </a:extLst>
          </p:cNvPr>
          <p:cNvSpPr>
            <a:spLocks noGrp="1"/>
          </p:cNvSpPr>
          <p:nvPr>
            <p:ph type="dt" sz="half" idx="10"/>
          </p:nvPr>
        </p:nvSpPr>
        <p:spPr/>
        <p:txBody>
          <a:bodyPr/>
          <a:lstStyle/>
          <a:p>
            <a:fld id="{D09A2D90-F913-4E05-8AAB-A854CC1ECA6D}" type="datetimeFigureOut">
              <a:rPr lang="en-US" smtClean="0"/>
              <a:t>10/25/2022</a:t>
            </a:fld>
            <a:endParaRPr lang="en-US"/>
          </a:p>
        </p:txBody>
      </p:sp>
      <p:sp>
        <p:nvSpPr>
          <p:cNvPr id="6" name="Footer Placeholder 5">
            <a:extLst>
              <a:ext uri="{FF2B5EF4-FFF2-40B4-BE49-F238E27FC236}">
                <a16:creationId xmlns:a16="http://schemas.microsoft.com/office/drawing/2014/main" id="{29A4B0CA-850D-448F-8332-758CDF23C9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0328F6-731F-478D-87FB-600BF877B710}"/>
              </a:ext>
            </a:extLst>
          </p:cNvPr>
          <p:cNvSpPr>
            <a:spLocks noGrp="1"/>
          </p:cNvSpPr>
          <p:nvPr>
            <p:ph type="sldNum" sz="quarter" idx="12"/>
          </p:nvPr>
        </p:nvSpPr>
        <p:spPr/>
        <p:txBody>
          <a:bodyPr/>
          <a:lstStyle/>
          <a:p>
            <a:fld id="{259C5C21-7867-4883-A6D7-FB1F09F43334}" type="slidenum">
              <a:rPr lang="en-US" smtClean="0"/>
              <a:t>‹#›</a:t>
            </a:fld>
            <a:endParaRPr lang="en-US"/>
          </a:p>
        </p:txBody>
      </p:sp>
    </p:spTree>
    <p:extLst>
      <p:ext uri="{BB962C8B-B14F-4D97-AF65-F5344CB8AC3E}">
        <p14:creationId xmlns:p14="http://schemas.microsoft.com/office/powerpoint/2010/main" val="3762437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497B9-9332-4457-80F3-3AF5C166D4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D726F2-C4D1-4236-B4C2-3828B7EBBD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EBAC51-1B33-4FBA-B940-7B87939FAB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1E3A56-E90E-4DDA-BC18-065B9604E3CF}"/>
              </a:ext>
            </a:extLst>
          </p:cNvPr>
          <p:cNvSpPr>
            <a:spLocks noGrp="1"/>
          </p:cNvSpPr>
          <p:nvPr>
            <p:ph type="dt" sz="half" idx="10"/>
          </p:nvPr>
        </p:nvSpPr>
        <p:spPr/>
        <p:txBody>
          <a:bodyPr/>
          <a:lstStyle/>
          <a:p>
            <a:fld id="{D09A2D90-F913-4E05-8AAB-A854CC1ECA6D}" type="datetimeFigureOut">
              <a:rPr lang="en-US" smtClean="0"/>
              <a:t>10/25/2022</a:t>
            </a:fld>
            <a:endParaRPr lang="en-US"/>
          </a:p>
        </p:txBody>
      </p:sp>
      <p:sp>
        <p:nvSpPr>
          <p:cNvPr id="6" name="Footer Placeholder 5">
            <a:extLst>
              <a:ext uri="{FF2B5EF4-FFF2-40B4-BE49-F238E27FC236}">
                <a16:creationId xmlns:a16="http://schemas.microsoft.com/office/drawing/2014/main" id="{FF24EA27-7CC0-4146-9D2B-AD54874F19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801672-E391-4FAD-894E-AEC8A4FF090A}"/>
              </a:ext>
            </a:extLst>
          </p:cNvPr>
          <p:cNvSpPr>
            <a:spLocks noGrp="1"/>
          </p:cNvSpPr>
          <p:nvPr>
            <p:ph type="sldNum" sz="quarter" idx="12"/>
          </p:nvPr>
        </p:nvSpPr>
        <p:spPr/>
        <p:txBody>
          <a:bodyPr/>
          <a:lstStyle/>
          <a:p>
            <a:fld id="{259C5C21-7867-4883-A6D7-FB1F09F43334}" type="slidenum">
              <a:rPr lang="en-US" smtClean="0"/>
              <a:t>‹#›</a:t>
            </a:fld>
            <a:endParaRPr lang="en-US"/>
          </a:p>
        </p:txBody>
      </p:sp>
    </p:spTree>
    <p:extLst>
      <p:ext uri="{BB962C8B-B14F-4D97-AF65-F5344CB8AC3E}">
        <p14:creationId xmlns:p14="http://schemas.microsoft.com/office/powerpoint/2010/main" val="2668300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BE964E-2D24-4A7B-BF3A-D5026777C6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DFCEA9-3AB1-450C-BAC0-81304E5DD6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DCF623-1CC0-4755-9173-AB71831EFD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9A2D90-F913-4E05-8AAB-A854CC1ECA6D}" type="datetimeFigureOut">
              <a:rPr lang="en-US" smtClean="0"/>
              <a:t>10/25/2022</a:t>
            </a:fld>
            <a:endParaRPr lang="en-US"/>
          </a:p>
        </p:txBody>
      </p:sp>
      <p:sp>
        <p:nvSpPr>
          <p:cNvPr id="5" name="Footer Placeholder 4">
            <a:extLst>
              <a:ext uri="{FF2B5EF4-FFF2-40B4-BE49-F238E27FC236}">
                <a16:creationId xmlns:a16="http://schemas.microsoft.com/office/drawing/2014/main" id="{2EC850DF-7174-4DBF-9669-C4BE5493B3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5F70102-CE06-4F63-8F97-BC3CB96933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9C5C21-7867-4883-A6D7-FB1F09F43334}" type="slidenum">
              <a:rPr lang="en-US" smtClean="0"/>
              <a:t>‹#›</a:t>
            </a:fld>
            <a:endParaRPr lang="en-US"/>
          </a:p>
        </p:txBody>
      </p:sp>
    </p:spTree>
    <p:extLst>
      <p:ext uri="{BB962C8B-B14F-4D97-AF65-F5344CB8AC3E}">
        <p14:creationId xmlns:p14="http://schemas.microsoft.com/office/powerpoint/2010/main" val="37415427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hyperlink" Target="http://www.arrl.org/hamfest-convention-application"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mailto:K0CMS@ARRL.NET"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677758-132A-43D1-96C9-0CFE96365A96}"/>
              </a:ext>
            </a:extLst>
          </p:cNvPr>
          <p:cNvSpPr>
            <a:spLocks noChangeArrowheads="1"/>
          </p:cNvSpPr>
          <p:nvPr/>
        </p:nvSpPr>
        <p:spPr bwMode="auto">
          <a:xfrm>
            <a:off x="1886771" y="147191"/>
            <a:ext cx="841845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1pPr>
            <a:lvl2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2pPr>
            <a:lvl3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3pPr>
            <a:lvl4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4pPr>
            <a:lvl5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5pPr>
            <a:lvl6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6pPr>
            <a:lvl7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7pPr>
            <a:lvl8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8pPr>
            <a:lvl9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US" altLang="en-US" sz="3200" b="1" i="0" u="sng"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Central Dakota Amateur Radio Club</a:t>
            </a:r>
            <a:endParaRPr kumimoji="0" lang="en-US" altLang="en-US" sz="3200" b="0"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US" altLang="en-US" sz="32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PO Box 7162 Bismarck, North Dakota 58507-7162</a:t>
            </a:r>
            <a:endParaRPr kumimoji="0" lang="en-US" altLang="en-US" sz="3200" b="0" i="0" u="none" strike="noStrike" cap="none" normalizeH="0" baseline="0">
              <a:ln>
                <a:noFill/>
              </a:ln>
              <a:solidFill>
                <a:schemeClr val="tx1"/>
              </a:solidFill>
              <a:effectLst/>
              <a:latin typeface="Arial" panose="020B0604020202020204" pitchFamily="34" charset="0"/>
            </a:endParaRPr>
          </a:p>
        </p:txBody>
      </p:sp>
      <p:sp>
        <p:nvSpPr>
          <p:cNvPr id="2" name="Title 1">
            <a:extLst>
              <a:ext uri="{FF2B5EF4-FFF2-40B4-BE49-F238E27FC236}">
                <a16:creationId xmlns:a16="http://schemas.microsoft.com/office/drawing/2014/main" id="{FA4F1939-0DC1-4FBD-85CB-4DC2F532EDC1}"/>
              </a:ext>
            </a:extLst>
          </p:cNvPr>
          <p:cNvSpPr>
            <a:spLocks noGrp="1"/>
          </p:cNvSpPr>
          <p:nvPr>
            <p:ph type="ctrTitle"/>
          </p:nvPr>
        </p:nvSpPr>
        <p:spPr/>
        <p:txBody>
          <a:bodyPr/>
          <a:lstStyle/>
          <a:p>
            <a:r>
              <a:rPr lang="en-US"/>
              <a:t>October 25th, 2022</a:t>
            </a:r>
            <a:r>
              <a:rPr lang="en-US" baseline="30000"/>
              <a:t> </a:t>
            </a:r>
            <a:endParaRPr lang="en-US"/>
          </a:p>
        </p:txBody>
      </p:sp>
      <p:sp>
        <p:nvSpPr>
          <p:cNvPr id="3" name="Subtitle 2">
            <a:extLst>
              <a:ext uri="{FF2B5EF4-FFF2-40B4-BE49-F238E27FC236}">
                <a16:creationId xmlns:a16="http://schemas.microsoft.com/office/drawing/2014/main" id="{E8F395B0-82F6-449B-BC23-A789D5897397}"/>
              </a:ext>
            </a:extLst>
          </p:cNvPr>
          <p:cNvSpPr>
            <a:spLocks noGrp="1"/>
          </p:cNvSpPr>
          <p:nvPr>
            <p:ph type="subTitle" idx="1"/>
          </p:nvPr>
        </p:nvSpPr>
        <p:spPr/>
        <p:txBody>
          <a:bodyPr>
            <a:normAutofit/>
          </a:bodyPr>
          <a:lstStyle/>
          <a:p>
            <a:r>
              <a:rPr lang="en-US" sz="4000"/>
              <a:t>Monthly Club Meeting</a:t>
            </a:r>
          </a:p>
        </p:txBody>
      </p:sp>
      <p:pic>
        <p:nvPicPr>
          <p:cNvPr id="2050" name="Picture 43">
            <a:extLst>
              <a:ext uri="{FF2B5EF4-FFF2-40B4-BE49-F238E27FC236}">
                <a16:creationId xmlns:a16="http://schemas.microsoft.com/office/drawing/2014/main" id="{1DC8BB61-FA2E-46FB-8304-F6776510F3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635" y="132845"/>
            <a:ext cx="441551" cy="989072"/>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44" descr="Picture">
            <a:extLst>
              <a:ext uri="{FF2B5EF4-FFF2-40B4-BE49-F238E27FC236}">
                <a16:creationId xmlns:a16="http://schemas.microsoft.com/office/drawing/2014/main" id="{57DD2171-59CA-47B9-9381-D4EA27C9F0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884"/>
          <a:stretch>
            <a:fillRect/>
          </a:stretch>
        </p:blipFill>
        <p:spPr bwMode="auto">
          <a:xfrm>
            <a:off x="379279" y="63499"/>
            <a:ext cx="1161508" cy="10588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9E3262D-A80F-4122-A1AD-42FBA482326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5416632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677758-132A-43D1-96C9-0CFE96365A96}"/>
              </a:ext>
            </a:extLst>
          </p:cNvPr>
          <p:cNvSpPr>
            <a:spLocks noChangeArrowheads="1"/>
          </p:cNvSpPr>
          <p:nvPr/>
        </p:nvSpPr>
        <p:spPr bwMode="auto">
          <a:xfrm>
            <a:off x="918140" y="147191"/>
            <a:ext cx="1035572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1pPr>
            <a:lvl2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2pPr>
            <a:lvl3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3pPr>
            <a:lvl4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4pPr>
            <a:lvl5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5pPr>
            <a:lvl6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6pPr>
            <a:lvl7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7pPr>
            <a:lvl8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8pPr>
            <a:lvl9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US" altLang="en-US" sz="3200" b="1" i="0" u="sng"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rPr>
              <a:t>Central Dakota Amateur Radio Club</a:t>
            </a:r>
            <a:endParaRPr kumimoji="0" lang="en-US" altLang="en-US" sz="3200" b="0" i="0" u="none" strike="noStrike" cap="none" normalizeH="0" baseline="0">
              <a:ln>
                <a:noFill/>
              </a:ln>
              <a:solidFill>
                <a:schemeClr val="tx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US" altLang="en-US" sz="3200" b="0" i="0" u="none"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rPr>
              <a:t>PO Box 7162 Bismarck, North Dakota 58507-7162</a:t>
            </a:r>
            <a:endParaRPr kumimoji="0" lang="en-US" altLang="en-US" sz="3200" b="0" i="0" u="none" strike="noStrike" cap="none" normalizeH="0" baseline="0">
              <a:ln>
                <a:noFill/>
              </a:ln>
              <a:solidFill>
                <a:schemeClr val="tx1"/>
              </a:solidFill>
              <a:effectLst/>
              <a:latin typeface="+mj-lt"/>
            </a:endParaRPr>
          </a:p>
        </p:txBody>
      </p:sp>
      <p:sp>
        <p:nvSpPr>
          <p:cNvPr id="3" name="Subtitle 2">
            <a:extLst>
              <a:ext uri="{FF2B5EF4-FFF2-40B4-BE49-F238E27FC236}">
                <a16:creationId xmlns:a16="http://schemas.microsoft.com/office/drawing/2014/main" id="{E8F395B0-82F6-449B-BC23-A789D5897397}"/>
              </a:ext>
            </a:extLst>
          </p:cNvPr>
          <p:cNvSpPr>
            <a:spLocks noGrp="1"/>
          </p:cNvSpPr>
          <p:nvPr>
            <p:ph type="subTitle" idx="1"/>
          </p:nvPr>
        </p:nvSpPr>
        <p:spPr>
          <a:xfrm>
            <a:off x="1886771" y="1248513"/>
            <a:ext cx="9813075" cy="5486400"/>
          </a:xfrm>
        </p:spPr>
        <p:txBody>
          <a:bodyPr>
            <a:normAutofit fontScale="70000" lnSpcReduction="20000"/>
          </a:bodyPr>
          <a:lstStyle/>
          <a:p>
            <a:pPr marL="0" marR="0">
              <a:spcBef>
                <a:spcPts val="0"/>
              </a:spcBef>
              <a:spcAft>
                <a:spcPts val="0"/>
              </a:spcAft>
            </a:pPr>
            <a:r>
              <a:rPr lang="en-US" sz="3900" b="1">
                <a:solidFill>
                  <a:srgbClr val="444444"/>
                </a:solidFill>
                <a:effectLst/>
                <a:latin typeface="+mj-lt"/>
                <a:ea typeface="Calibri" panose="020F0502020204030204" pitchFamily="34" charset="0"/>
                <a:cs typeface="Times New Roman" panose="02020603050405020304" pitchFamily="18" charset="0"/>
              </a:rPr>
              <a:t>October 25th, 2022, MEETING AGENDA</a:t>
            </a:r>
            <a:endParaRPr lang="en-US" sz="3900" b="1">
              <a:effectLst/>
              <a:latin typeface="+mj-lt"/>
              <a:ea typeface="Calibri" panose="020F0502020204030204" pitchFamily="34" charset="0"/>
              <a:cs typeface="Times New Roman" panose="02020603050405020304" pitchFamily="18" charset="0"/>
            </a:endParaRPr>
          </a:p>
          <a:p>
            <a:pPr marL="803275" marR="0" indent="-346075" algn="l">
              <a:lnSpc>
                <a:spcPct val="120000"/>
              </a:lnSpc>
              <a:spcBef>
                <a:spcPts val="0"/>
              </a:spcBef>
              <a:spcAft>
                <a:spcPts val="0"/>
              </a:spcAft>
            </a:pPr>
            <a:r>
              <a:rPr lang="en-US" sz="1800" b="1">
                <a:solidFill>
                  <a:srgbClr val="1D2228"/>
                </a:solidFill>
                <a:effectLst/>
                <a:latin typeface="+mj-lt"/>
                <a:ea typeface="Times New Roman" panose="02020603050405020304" pitchFamily="18" charset="0"/>
                <a:cs typeface="Times New Roman" panose="02020603050405020304" pitchFamily="18" charset="0"/>
              </a:rPr>
              <a:t>A.	</a:t>
            </a:r>
            <a:r>
              <a:rPr lang="en-US" sz="1800" b="1">
                <a:solidFill>
                  <a:srgbClr val="1D2228"/>
                </a:solidFill>
                <a:effectLst/>
                <a:highlight>
                  <a:srgbClr val="FFFF00"/>
                </a:highlight>
                <a:latin typeface="+mj-lt"/>
                <a:ea typeface="Times New Roman" panose="02020603050405020304" pitchFamily="18" charset="0"/>
                <a:cs typeface="Times New Roman" panose="02020603050405020304" pitchFamily="18" charset="0"/>
              </a:rPr>
              <a:t>Approval of </a:t>
            </a:r>
            <a:r>
              <a:rPr lang="en-US" sz="1800" b="1">
                <a:solidFill>
                  <a:srgbClr val="1D2228"/>
                </a:solidFill>
                <a:highlight>
                  <a:srgbClr val="FFFF00"/>
                </a:highlight>
                <a:latin typeface="+mj-lt"/>
                <a:ea typeface="Times New Roman" panose="02020603050405020304" pitchFamily="18" charset="0"/>
                <a:cs typeface="Times New Roman" panose="02020603050405020304" pitchFamily="18" charset="0"/>
              </a:rPr>
              <a:t>September 2022 </a:t>
            </a:r>
            <a:r>
              <a:rPr lang="en-US" sz="1800" b="1">
                <a:solidFill>
                  <a:srgbClr val="1D2228"/>
                </a:solidFill>
                <a:effectLst/>
                <a:highlight>
                  <a:srgbClr val="FFFF00"/>
                </a:highlight>
                <a:latin typeface="+mj-lt"/>
                <a:ea typeface="Times New Roman" panose="02020603050405020304" pitchFamily="18" charset="0"/>
                <a:cs typeface="Times New Roman" panose="02020603050405020304" pitchFamily="18" charset="0"/>
              </a:rPr>
              <a:t>meeting minutes.</a:t>
            </a:r>
            <a:endParaRPr lang="en-US" sz="1800" b="1">
              <a:effectLst/>
              <a:highlight>
                <a:srgbClr val="FFFF00"/>
              </a:highlight>
              <a:latin typeface="+mj-lt"/>
              <a:ea typeface="Calibri" panose="020F0502020204030204" pitchFamily="34" charset="0"/>
              <a:cs typeface="Times New Roman" panose="02020603050405020304" pitchFamily="18" charset="0"/>
            </a:endParaRPr>
          </a:p>
          <a:p>
            <a:pPr marL="803275" marR="0" indent="-346075" algn="l">
              <a:lnSpc>
                <a:spcPct val="120000"/>
              </a:lnSpc>
              <a:spcBef>
                <a:spcPts val="0"/>
              </a:spcBef>
              <a:spcAft>
                <a:spcPts val="0"/>
              </a:spcAft>
            </a:pPr>
            <a:r>
              <a:rPr lang="en-US" sz="1800" b="1">
                <a:effectLst/>
                <a:latin typeface="+mj-lt"/>
                <a:ea typeface="Calibri" panose="020F0502020204030204" pitchFamily="34" charset="0"/>
                <a:cs typeface="Times New Roman" panose="02020603050405020304" pitchFamily="18" charset="0"/>
              </a:rPr>
              <a:t>B.	</a:t>
            </a:r>
            <a:r>
              <a:rPr lang="en-US" sz="1800" b="1">
                <a:effectLst/>
                <a:highlight>
                  <a:srgbClr val="FFFF00"/>
                </a:highlight>
                <a:latin typeface="+mj-lt"/>
                <a:ea typeface="Calibri" panose="020F0502020204030204" pitchFamily="34" charset="0"/>
                <a:cs typeface="Times New Roman" panose="02020603050405020304" pitchFamily="18" charset="0"/>
              </a:rPr>
              <a:t>Treasurer's Report</a:t>
            </a:r>
          </a:p>
          <a:p>
            <a:pPr marL="803275" marR="0" indent="-346075" algn="l">
              <a:lnSpc>
                <a:spcPct val="120000"/>
              </a:lnSpc>
              <a:spcBef>
                <a:spcPts val="0"/>
              </a:spcBef>
              <a:spcAft>
                <a:spcPts val="0"/>
              </a:spcAft>
              <a:buAutoNum type="alphaUcPeriod" startAt="3"/>
            </a:pPr>
            <a:r>
              <a:rPr lang="en-US" sz="1800" b="1">
                <a:effectLst/>
                <a:highlight>
                  <a:srgbClr val="FFFF00"/>
                </a:highlight>
                <a:latin typeface="+mj-lt"/>
                <a:ea typeface="Calibri" panose="020F0502020204030204" pitchFamily="34" charset="0"/>
                <a:cs typeface="Times New Roman" panose="02020603050405020304" pitchFamily="18" charset="0"/>
              </a:rPr>
              <a:t>Guests</a:t>
            </a:r>
            <a:r>
              <a:rPr lang="en-US" sz="1800" b="1">
                <a:effectLst/>
                <a:latin typeface="+mj-lt"/>
                <a:ea typeface="Calibri" panose="020F0502020204030204" pitchFamily="34" charset="0"/>
                <a:cs typeface="Times New Roman" panose="02020603050405020304" pitchFamily="18" charset="0"/>
              </a:rPr>
              <a:t>.</a:t>
            </a:r>
          </a:p>
          <a:p>
            <a:pPr marL="457200" marR="0" algn="l">
              <a:lnSpc>
                <a:spcPct val="120000"/>
              </a:lnSpc>
              <a:spcBef>
                <a:spcPts val="0"/>
              </a:spcBef>
              <a:spcAft>
                <a:spcPts val="0"/>
              </a:spcAft>
            </a:pPr>
            <a:endParaRPr lang="en-US" sz="1800" b="1">
              <a:effectLst/>
              <a:latin typeface="+mj-lt"/>
              <a:ea typeface="Calibri" panose="020F0502020204030204" pitchFamily="34" charset="0"/>
              <a:cs typeface="Times New Roman" panose="02020603050405020304" pitchFamily="18" charset="0"/>
            </a:endParaRPr>
          </a:p>
          <a:p>
            <a:pPr lvl="1" indent="-227013" algn="l">
              <a:lnSpc>
                <a:spcPct val="120000"/>
              </a:lnSpc>
              <a:spcBef>
                <a:spcPts val="0"/>
              </a:spcBef>
            </a:pPr>
            <a:r>
              <a:rPr lang="en-US" sz="1800" b="1">
                <a:effectLst/>
                <a:latin typeface="+mj-lt"/>
                <a:ea typeface="Calibri" panose="020F0502020204030204" pitchFamily="34" charset="0"/>
                <a:cs typeface="Times New Roman" panose="02020603050405020304" pitchFamily="18" charset="0"/>
              </a:rPr>
              <a:t> COMMITTEE REPORTS:</a:t>
            </a:r>
          </a:p>
          <a:p>
            <a:pPr marL="800100" lvl="1" indent="-342900" algn="l">
              <a:lnSpc>
                <a:spcPct val="120000"/>
              </a:lnSpc>
              <a:spcBef>
                <a:spcPts val="0"/>
              </a:spcBef>
              <a:buFont typeface="+mj-lt"/>
              <a:buAutoNum type="arabicPeriod"/>
            </a:pPr>
            <a:r>
              <a:rPr lang="en-US" sz="1800" b="1">
                <a:effectLst/>
                <a:highlight>
                  <a:srgbClr val="FFFF00"/>
                </a:highlight>
                <a:latin typeface="+mj-lt"/>
                <a:ea typeface="Calibri" panose="020F0502020204030204" pitchFamily="34" charset="0"/>
                <a:cs typeface="Times New Roman" panose="02020603050405020304" pitchFamily="18" charset="0"/>
              </a:rPr>
              <a:t>Technical.</a:t>
            </a:r>
          </a:p>
          <a:p>
            <a:pPr marL="800100" lvl="1" indent="-342900" algn="l">
              <a:lnSpc>
                <a:spcPct val="120000"/>
              </a:lnSpc>
              <a:spcBef>
                <a:spcPts val="0"/>
              </a:spcBef>
              <a:buFont typeface="+mj-lt"/>
              <a:buAutoNum type="arabicPeriod"/>
            </a:pPr>
            <a:r>
              <a:rPr lang="en-US" sz="1800" b="1">
                <a:effectLst/>
                <a:highlight>
                  <a:srgbClr val="FFFF00"/>
                </a:highlight>
                <a:latin typeface="+mj-lt"/>
                <a:ea typeface="Calibri" panose="020F0502020204030204" pitchFamily="34" charset="0"/>
                <a:cs typeface="Times New Roman" panose="02020603050405020304" pitchFamily="18" charset="0"/>
              </a:rPr>
              <a:t>Skywarn </a:t>
            </a:r>
            <a:endParaRPr lang="en-US" sz="1800" b="1">
              <a:effectLst/>
              <a:highlight>
                <a:srgbClr val="00FF00"/>
              </a:highlight>
              <a:latin typeface="+mj-lt"/>
              <a:ea typeface="Calibri" panose="020F0502020204030204" pitchFamily="34" charset="0"/>
              <a:cs typeface="Times New Roman" panose="02020603050405020304" pitchFamily="18" charset="0"/>
            </a:endParaRPr>
          </a:p>
          <a:p>
            <a:pPr marL="800100" lvl="1" indent="-342900" algn="l">
              <a:lnSpc>
                <a:spcPct val="120000"/>
              </a:lnSpc>
              <a:spcBef>
                <a:spcPts val="0"/>
              </a:spcBef>
              <a:buFont typeface="+mj-lt"/>
              <a:buAutoNum type="arabicPeriod"/>
            </a:pPr>
            <a:r>
              <a:rPr lang="en-US" sz="1800" b="1">
                <a:effectLst/>
                <a:highlight>
                  <a:srgbClr val="00FF00"/>
                </a:highlight>
                <a:latin typeface="+mj-lt"/>
                <a:ea typeface="Calibri" panose="020F0502020204030204" pitchFamily="34" charset="0"/>
                <a:cs typeface="Times New Roman" panose="02020603050405020304" pitchFamily="18" charset="0"/>
              </a:rPr>
              <a:t>VE Testing</a:t>
            </a:r>
          </a:p>
          <a:p>
            <a:pPr marL="800100" lvl="1" indent="-342900" algn="l">
              <a:lnSpc>
                <a:spcPct val="120000"/>
              </a:lnSpc>
              <a:spcBef>
                <a:spcPts val="0"/>
              </a:spcBef>
              <a:buFont typeface="+mj-lt"/>
              <a:buAutoNum type="arabicPeriod"/>
            </a:pPr>
            <a:r>
              <a:rPr lang="en-US" sz="1800" b="1">
                <a:effectLst/>
                <a:latin typeface="+mj-lt"/>
                <a:ea typeface="Calibri" panose="020F0502020204030204" pitchFamily="34" charset="0"/>
                <a:cs typeface="Times New Roman" panose="02020603050405020304" pitchFamily="18" charset="0"/>
              </a:rPr>
              <a:t>Net Control report</a:t>
            </a:r>
          </a:p>
          <a:p>
            <a:pPr lvl="1" indent="457200" algn="l">
              <a:lnSpc>
                <a:spcPct val="120000"/>
              </a:lnSpc>
              <a:spcBef>
                <a:spcPts val="0"/>
              </a:spcBef>
            </a:pPr>
            <a:r>
              <a:rPr lang="en-US" sz="1800" b="1">
                <a:effectLst/>
                <a:latin typeface="+mj-lt"/>
                <a:ea typeface="Calibri" panose="020F0502020204030204" pitchFamily="34" charset="0"/>
                <a:cs typeface="Times New Roman" panose="02020603050405020304" pitchFamily="18" charset="0"/>
              </a:rPr>
              <a:t> </a:t>
            </a:r>
          </a:p>
          <a:p>
            <a:pPr marL="461963" marR="0" indent="-231775" algn="l">
              <a:spcBef>
                <a:spcPts val="0"/>
              </a:spcBef>
              <a:spcAft>
                <a:spcPts val="0"/>
              </a:spcAft>
            </a:pPr>
            <a:r>
              <a:rPr lang="en-US" sz="1800" b="1">
                <a:effectLst/>
                <a:latin typeface="+mj-lt"/>
                <a:ea typeface="Consolas" panose="020B0609020204030204" pitchFamily="49" charset="0"/>
                <a:cs typeface="Consolas" panose="020B0609020204030204" pitchFamily="49" charset="0"/>
              </a:rPr>
              <a:t>OLD BUSINESS: </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Projects at BSC planning </a:t>
            </a:r>
          </a:p>
          <a:p>
            <a:pPr marL="919163" lvl="2" indent="341313" algn="l">
              <a:lnSpc>
                <a:spcPct val="107000"/>
              </a:lnSpc>
              <a:spcBef>
                <a:spcPts val="0"/>
              </a:spcBef>
              <a:buFont typeface="+mj-lt"/>
              <a:buAutoNum type="alphaLcParenR"/>
            </a:pPr>
            <a:r>
              <a:rPr lang="en-US" sz="1600" b="1">
                <a:effectLst/>
                <a:latin typeface="+mj-lt"/>
                <a:ea typeface="Consolas" panose="020B0609020204030204" pitchFamily="49" charset="0"/>
                <a:cs typeface="Consolas" panose="020B0609020204030204" pitchFamily="49" charset="0"/>
              </a:rPr>
              <a:t>Dipole antenna class October 29</a:t>
            </a:r>
            <a:r>
              <a:rPr lang="en-US" sz="1600" b="1" baseline="30000">
                <a:effectLst/>
                <a:latin typeface="+mj-lt"/>
                <a:ea typeface="Consolas" panose="020B0609020204030204" pitchFamily="49" charset="0"/>
                <a:cs typeface="Consolas" panose="020B0609020204030204" pitchFamily="49" charset="0"/>
              </a:rPr>
              <a:t>th</a:t>
            </a:r>
            <a:endParaRPr lang="en-US" sz="1600" b="1">
              <a:effectLst/>
              <a:latin typeface="+mj-lt"/>
              <a:ea typeface="Consolas" panose="020B0609020204030204" pitchFamily="49" charset="0"/>
              <a:cs typeface="Consolas" panose="020B0609020204030204" pitchFamily="49" charset="0"/>
            </a:endParaRP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Girl Scout Big Event Report</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Jamboree on the Air Report </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HAMFEST 2023 Planning </a:t>
            </a:r>
          </a:p>
          <a:p>
            <a:pPr marL="461963" marR="0" indent="341313" algn="l">
              <a:lnSpc>
                <a:spcPct val="107000"/>
              </a:lnSpc>
              <a:spcBef>
                <a:spcPts val="0"/>
              </a:spcBef>
              <a:spcAft>
                <a:spcPts val="0"/>
              </a:spcAft>
            </a:pPr>
            <a:r>
              <a:rPr lang="en-US" sz="1800" b="1">
                <a:effectLst/>
                <a:latin typeface="+mj-lt"/>
                <a:ea typeface="Consolas" panose="020B0609020204030204" pitchFamily="49" charset="0"/>
                <a:cs typeface="Consolas" panose="020B0609020204030204" pitchFamily="49" charset="0"/>
              </a:rPr>
              <a:t>  </a:t>
            </a:r>
          </a:p>
          <a:p>
            <a:pPr marL="461963" marR="307340" indent="-231775" algn="l">
              <a:spcBef>
                <a:spcPts val="5"/>
              </a:spcBef>
              <a:spcAft>
                <a:spcPts val="0"/>
              </a:spcAft>
            </a:pPr>
            <a:r>
              <a:rPr lang="en-US" sz="1800" b="1">
                <a:effectLst/>
                <a:latin typeface="+mj-lt"/>
                <a:ea typeface="Consolas" panose="020B0609020204030204" pitchFamily="49" charset="0"/>
                <a:cs typeface="Consolas" panose="020B0609020204030204" pitchFamily="49" charset="0"/>
              </a:rPr>
              <a:t>NEW BUSINESS: </a:t>
            </a:r>
          </a:p>
          <a:p>
            <a:pPr marL="461963" marR="0" lvl="0" indent="341313" algn="l">
              <a:spcBef>
                <a:spcPts val="5"/>
              </a:spcBef>
              <a:spcAft>
                <a:spcPts val="0"/>
              </a:spcAft>
              <a:buFont typeface="+mj-lt"/>
              <a:buAutoNum type="arabicParenR"/>
            </a:pPr>
            <a:r>
              <a:rPr lang="en-US" sz="1800" b="1">
                <a:solidFill>
                  <a:srgbClr val="1D2028"/>
                </a:solidFill>
                <a:effectLst/>
                <a:latin typeface="+mj-lt"/>
                <a:ea typeface="Consolas" panose="020B0609020204030204" pitchFamily="49" charset="0"/>
                <a:cs typeface="Consolas" panose="020B0609020204030204" pitchFamily="49" charset="0"/>
              </a:rPr>
              <a:t>Missouri Slope Model Aero Club donation.</a:t>
            </a:r>
            <a:endParaRPr lang="en-US" sz="1800" b="1">
              <a:effectLst/>
              <a:latin typeface="+mj-lt"/>
              <a:ea typeface="Consolas" panose="020B0609020204030204" pitchFamily="49" charset="0"/>
              <a:cs typeface="Consolas" panose="020B0609020204030204" pitchFamily="49" charset="0"/>
            </a:endParaRP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Elections</a:t>
            </a:r>
          </a:p>
          <a:p>
            <a:pPr marL="461963" marR="0" lvl="0" indent="341313" algn="l">
              <a:lnSpc>
                <a:spcPct val="107000"/>
              </a:lnSpc>
              <a:spcBef>
                <a:spcPts val="0"/>
              </a:spcBef>
              <a:spcAft>
                <a:spcPts val="0"/>
              </a:spcAft>
              <a:buFont typeface="+mj-lt"/>
              <a:buAutoNum type="arabicParenR"/>
              <a:tabLst>
                <a:tab pos="228600" algn="l"/>
              </a:tabLst>
            </a:pPr>
            <a:r>
              <a:rPr lang="en-US" sz="1800" b="1">
                <a:effectLst/>
                <a:latin typeface="+mj-lt"/>
                <a:ea typeface="Consolas" panose="020B0609020204030204" pitchFamily="49" charset="0"/>
                <a:cs typeface="Consolas" panose="020B0609020204030204" pitchFamily="49" charset="0"/>
              </a:rPr>
              <a:t>Christmas Party </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Lewis and Clark on the Trail June 3</a:t>
            </a:r>
            <a:r>
              <a:rPr lang="en-US" sz="1800" b="1" baseline="30000">
                <a:effectLst/>
                <a:latin typeface="+mj-lt"/>
                <a:ea typeface="Consolas" panose="020B0609020204030204" pitchFamily="49" charset="0"/>
                <a:cs typeface="Consolas" panose="020B0609020204030204" pitchFamily="49" charset="0"/>
              </a:rPr>
              <a:t>rd</a:t>
            </a:r>
            <a:r>
              <a:rPr lang="en-US" sz="1800" b="1">
                <a:effectLst/>
                <a:latin typeface="+mj-lt"/>
                <a:ea typeface="Consolas" panose="020B0609020204030204" pitchFamily="49" charset="0"/>
                <a:cs typeface="Consolas" panose="020B0609020204030204" pitchFamily="49" charset="0"/>
              </a:rPr>
              <a:t> –18</a:t>
            </a:r>
            <a:r>
              <a:rPr lang="en-US" sz="1800" b="1" baseline="30000">
                <a:effectLst/>
                <a:latin typeface="+mj-lt"/>
                <a:ea typeface="Consolas" panose="020B0609020204030204" pitchFamily="49" charset="0"/>
                <a:cs typeface="Consolas" panose="020B0609020204030204" pitchFamily="49" charset="0"/>
              </a:rPr>
              <a:t>th </a:t>
            </a:r>
            <a:r>
              <a:rPr lang="en-US" sz="1800" b="1">
                <a:effectLst/>
                <a:latin typeface="+mj-lt"/>
                <a:ea typeface="Consolas" panose="020B0609020204030204" pitchFamily="49" charset="0"/>
                <a:cs typeface="Consolas" panose="020B0609020204030204" pitchFamily="49" charset="0"/>
              </a:rPr>
              <a:t>23</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New Equipment</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Tower Site Recognition / Appreciation</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50/50 </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Announcements</a:t>
            </a:r>
          </a:p>
          <a:p>
            <a:pPr marL="461963" marR="0" indent="341313" algn="l">
              <a:spcBef>
                <a:spcPts val="0"/>
              </a:spcBef>
              <a:spcAft>
                <a:spcPts val="0"/>
              </a:spcAft>
            </a:pPr>
            <a:endParaRPr lang="en-US" sz="1800" b="1">
              <a:effectLst/>
              <a:latin typeface="+mj-lt"/>
              <a:ea typeface="Consolas" panose="020B0609020204030204" pitchFamily="49" charset="0"/>
              <a:cs typeface="Consolas" panose="020B0609020204030204" pitchFamily="49" charset="0"/>
            </a:endParaRPr>
          </a:p>
          <a:p>
            <a:pPr marL="461963" marR="0" indent="341313" algn="l">
              <a:spcBef>
                <a:spcPts val="0"/>
              </a:spcBef>
              <a:spcAft>
                <a:spcPts val="0"/>
              </a:spcAft>
            </a:pPr>
            <a:r>
              <a:rPr lang="en-US" sz="1800" b="1">
                <a:effectLst/>
                <a:latin typeface="+mj-lt"/>
                <a:ea typeface="Calibri" panose="020F0502020204030204" pitchFamily="34" charset="0"/>
                <a:cs typeface="Times New Roman" panose="02020603050405020304" pitchFamily="18" charset="0"/>
              </a:rPr>
              <a:t>ADJOURN</a:t>
            </a:r>
          </a:p>
          <a:p>
            <a:pPr marL="342900" marR="0" lvl="0" indent="-342900" algn="l">
              <a:spcBef>
                <a:spcPts val="0"/>
              </a:spcBef>
              <a:spcAft>
                <a:spcPts val="0"/>
              </a:spcAft>
              <a:buFont typeface="+mj-lt"/>
              <a:buAutoNum type="arabicPeriod"/>
            </a:pPr>
            <a:endParaRPr lang="en-US" sz="1900" b="1">
              <a:solidFill>
                <a:srgbClr val="000000"/>
              </a:solidFill>
              <a:effectLst/>
              <a:latin typeface="+mj-lt"/>
              <a:ea typeface="Calibri" panose="020F0502020204030204" pitchFamily="34" charset="0"/>
              <a:cs typeface="Consolas" panose="020B0609020204030204" pitchFamily="49" charset="0"/>
            </a:endParaRPr>
          </a:p>
        </p:txBody>
      </p:sp>
      <p:pic>
        <p:nvPicPr>
          <p:cNvPr id="2050" name="Picture 43">
            <a:extLst>
              <a:ext uri="{FF2B5EF4-FFF2-40B4-BE49-F238E27FC236}">
                <a16:creationId xmlns:a16="http://schemas.microsoft.com/office/drawing/2014/main" id="{1DC8BB61-FA2E-46FB-8304-F6776510F3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635" y="132845"/>
            <a:ext cx="441551" cy="989072"/>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44" descr="Picture">
            <a:extLst>
              <a:ext uri="{FF2B5EF4-FFF2-40B4-BE49-F238E27FC236}">
                <a16:creationId xmlns:a16="http://schemas.microsoft.com/office/drawing/2014/main" id="{57DD2171-59CA-47B9-9381-D4EA27C9F0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884"/>
          <a:stretch>
            <a:fillRect/>
          </a:stretch>
        </p:blipFill>
        <p:spPr bwMode="auto">
          <a:xfrm>
            <a:off x="379279" y="63499"/>
            <a:ext cx="1161508" cy="10588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9E3262D-A80F-4122-A1AD-42FBA482326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278947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209F1-347D-4765-AB92-8AC19BE74900}"/>
              </a:ext>
            </a:extLst>
          </p:cNvPr>
          <p:cNvSpPr>
            <a:spLocks noGrp="1"/>
          </p:cNvSpPr>
          <p:nvPr>
            <p:ph type="title"/>
          </p:nvPr>
        </p:nvSpPr>
        <p:spPr/>
        <p:txBody>
          <a:bodyPr/>
          <a:lstStyle/>
          <a:p>
            <a:r>
              <a:rPr lang="en-US" dirty="0"/>
              <a:t>VE TESTING REPORT</a:t>
            </a:r>
          </a:p>
        </p:txBody>
      </p:sp>
      <p:sp>
        <p:nvSpPr>
          <p:cNvPr id="3" name="Content Placeholder 2">
            <a:extLst>
              <a:ext uri="{FF2B5EF4-FFF2-40B4-BE49-F238E27FC236}">
                <a16:creationId xmlns:a16="http://schemas.microsoft.com/office/drawing/2014/main" id="{2FB97EDF-10FF-4D42-AA54-4984EA608E60}"/>
              </a:ext>
            </a:extLst>
          </p:cNvPr>
          <p:cNvSpPr>
            <a:spLocks noGrp="1"/>
          </p:cNvSpPr>
          <p:nvPr>
            <p:ph idx="1"/>
          </p:nvPr>
        </p:nvSpPr>
        <p:spPr/>
        <p:txBody>
          <a:bodyPr/>
          <a:lstStyle/>
          <a:p>
            <a:r>
              <a:rPr lang="en-US" dirty="0"/>
              <a:t>BOB / N0TC</a:t>
            </a:r>
          </a:p>
          <a:p>
            <a:endParaRPr lang="en-US" dirty="0"/>
          </a:p>
        </p:txBody>
      </p:sp>
    </p:spTree>
    <p:extLst>
      <p:ext uri="{BB962C8B-B14F-4D97-AF65-F5344CB8AC3E}">
        <p14:creationId xmlns:p14="http://schemas.microsoft.com/office/powerpoint/2010/main" val="2278426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677758-132A-43D1-96C9-0CFE96365A96}"/>
              </a:ext>
            </a:extLst>
          </p:cNvPr>
          <p:cNvSpPr>
            <a:spLocks noChangeArrowheads="1"/>
          </p:cNvSpPr>
          <p:nvPr/>
        </p:nvSpPr>
        <p:spPr bwMode="auto">
          <a:xfrm>
            <a:off x="918140" y="147191"/>
            <a:ext cx="1035572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1pPr>
            <a:lvl2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2pPr>
            <a:lvl3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3pPr>
            <a:lvl4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4pPr>
            <a:lvl5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5pPr>
            <a:lvl6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6pPr>
            <a:lvl7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7pPr>
            <a:lvl8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8pPr>
            <a:lvl9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US" altLang="en-US" sz="3200" b="1" i="0" u="sng"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rPr>
              <a:t>Central Dakota Amateur Radio Club</a:t>
            </a:r>
            <a:endParaRPr kumimoji="0" lang="en-US" altLang="en-US" sz="3200" b="0" i="0" u="none" strike="noStrike" cap="none" normalizeH="0" baseline="0">
              <a:ln>
                <a:noFill/>
              </a:ln>
              <a:solidFill>
                <a:schemeClr val="tx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US" altLang="en-US" sz="3200" b="0" i="0" u="none"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rPr>
              <a:t>PO Box 7162 Bismarck, North Dakota 58507-7162</a:t>
            </a:r>
            <a:endParaRPr kumimoji="0" lang="en-US" altLang="en-US" sz="3200" b="0" i="0" u="none" strike="noStrike" cap="none" normalizeH="0" baseline="0">
              <a:ln>
                <a:noFill/>
              </a:ln>
              <a:solidFill>
                <a:schemeClr val="tx1"/>
              </a:solidFill>
              <a:effectLst/>
              <a:latin typeface="+mj-lt"/>
            </a:endParaRPr>
          </a:p>
        </p:txBody>
      </p:sp>
      <p:sp>
        <p:nvSpPr>
          <p:cNvPr id="3" name="Subtitle 2">
            <a:extLst>
              <a:ext uri="{FF2B5EF4-FFF2-40B4-BE49-F238E27FC236}">
                <a16:creationId xmlns:a16="http://schemas.microsoft.com/office/drawing/2014/main" id="{E8F395B0-82F6-449B-BC23-A789D5897397}"/>
              </a:ext>
            </a:extLst>
          </p:cNvPr>
          <p:cNvSpPr>
            <a:spLocks noGrp="1"/>
          </p:cNvSpPr>
          <p:nvPr>
            <p:ph type="subTitle" idx="1"/>
          </p:nvPr>
        </p:nvSpPr>
        <p:spPr>
          <a:xfrm>
            <a:off x="1886771" y="1248513"/>
            <a:ext cx="9813075" cy="5486400"/>
          </a:xfrm>
        </p:spPr>
        <p:txBody>
          <a:bodyPr>
            <a:normAutofit fontScale="70000" lnSpcReduction="20000"/>
          </a:bodyPr>
          <a:lstStyle/>
          <a:p>
            <a:pPr marL="0" marR="0">
              <a:spcBef>
                <a:spcPts val="0"/>
              </a:spcBef>
              <a:spcAft>
                <a:spcPts val="0"/>
              </a:spcAft>
            </a:pPr>
            <a:r>
              <a:rPr lang="en-US" sz="3900" b="1">
                <a:solidFill>
                  <a:srgbClr val="444444"/>
                </a:solidFill>
                <a:effectLst/>
                <a:latin typeface="+mj-lt"/>
                <a:ea typeface="Calibri" panose="020F0502020204030204" pitchFamily="34" charset="0"/>
                <a:cs typeface="Times New Roman" panose="02020603050405020304" pitchFamily="18" charset="0"/>
              </a:rPr>
              <a:t>October 25th, 2022, MEETING AGENDA</a:t>
            </a:r>
            <a:endParaRPr lang="en-US" sz="3900" b="1">
              <a:effectLst/>
              <a:latin typeface="+mj-lt"/>
              <a:ea typeface="Calibri" panose="020F0502020204030204" pitchFamily="34" charset="0"/>
              <a:cs typeface="Times New Roman" panose="02020603050405020304" pitchFamily="18" charset="0"/>
            </a:endParaRPr>
          </a:p>
          <a:p>
            <a:pPr marL="803275" marR="0" indent="-346075" algn="l">
              <a:lnSpc>
                <a:spcPct val="120000"/>
              </a:lnSpc>
              <a:spcBef>
                <a:spcPts val="0"/>
              </a:spcBef>
              <a:spcAft>
                <a:spcPts val="0"/>
              </a:spcAft>
            </a:pPr>
            <a:r>
              <a:rPr lang="en-US" sz="1800" b="1">
                <a:solidFill>
                  <a:srgbClr val="1D2228"/>
                </a:solidFill>
                <a:effectLst/>
                <a:latin typeface="+mj-lt"/>
                <a:ea typeface="Times New Roman" panose="02020603050405020304" pitchFamily="18" charset="0"/>
                <a:cs typeface="Times New Roman" panose="02020603050405020304" pitchFamily="18" charset="0"/>
              </a:rPr>
              <a:t>A.	</a:t>
            </a:r>
            <a:r>
              <a:rPr lang="en-US" sz="1800" b="1">
                <a:solidFill>
                  <a:srgbClr val="1D2228"/>
                </a:solidFill>
                <a:effectLst/>
                <a:highlight>
                  <a:srgbClr val="FFFF00"/>
                </a:highlight>
                <a:latin typeface="+mj-lt"/>
                <a:ea typeface="Times New Roman" panose="02020603050405020304" pitchFamily="18" charset="0"/>
                <a:cs typeface="Times New Roman" panose="02020603050405020304" pitchFamily="18" charset="0"/>
              </a:rPr>
              <a:t>Approval of </a:t>
            </a:r>
            <a:r>
              <a:rPr lang="en-US" sz="1800" b="1">
                <a:solidFill>
                  <a:srgbClr val="1D2228"/>
                </a:solidFill>
                <a:highlight>
                  <a:srgbClr val="FFFF00"/>
                </a:highlight>
                <a:latin typeface="+mj-lt"/>
                <a:ea typeface="Times New Roman" panose="02020603050405020304" pitchFamily="18" charset="0"/>
                <a:cs typeface="Times New Roman" panose="02020603050405020304" pitchFamily="18" charset="0"/>
              </a:rPr>
              <a:t>September 2022 </a:t>
            </a:r>
            <a:r>
              <a:rPr lang="en-US" sz="1800" b="1">
                <a:solidFill>
                  <a:srgbClr val="1D2228"/>
                </a:solidFill>
                <a:effectLst/>
                <a:highlight>
                  <a:srgbClr val="FFFF00"/>
                </a:highlight>
                <a:latin typeface="+mj-lt"/>
                <a:ea typeface="Times New Roman" panose="02020603050405020304" pitchFamily="18" charset="0"/>
                <a:cs typeface="Times New Roman" panose="02020603050405020304" pitchFamily="18" charset="0"/>
              </a:rPr>
              <a:t>meeting minutes.</a:t>
            </a:r>
            <a:endParaRPr lang="en-US" sz="1800" b="1">
              <a:effectLst/>
              <a:highlight>
                <a:srgbClr val="FFFF00"/>
              </a:highlight>
              <a:latin typeface="+mj-lt"/>
              <a:ea typeface="Calibri" panose="020F0502020204030204" pitchFamily="34" charset="0"/>
              <a:cs typeface="Times New Roman" panose="02020603050405020304" pitchFamily="18" charset="0"/>
            </a:endParaRPr>
          </a:p>
          <a:p>
            <a:pPr marL="803275" marR="0" indent="-346075" algn="l">
              <a:lnSpc>
                <a:spcPct val="120000"/>
              </a:lnSpc>
              <a:spcBef>
                <a:spcPts val="0"/>
              </a:spcBef>
              <a:spcAft>
                <a:spcPts val="0"/>
              </a:spcAft>
            </a:pPr>
            <a:r>
              <a:rPr lang="en-US" sz="1800" b="1">
                <a:effectLst/>
                <a:latin typeface="+mj-lt"/>
                <a:ea typeface="Calibri" panose="020F0502020204030204" pitchFamily="34" charset="0"/>
                <a:cs typeface="Times New Roman" panose="02020603050405020304" pitchFamily="18" charset="0"/>
              </a:rPr>
              <a:t>B.	</a:t>
            </a:r>
            <a:r>
              <a:rPr lang="en-US" sz="1800" b="1">
                <a:effectLst/>
                <a:highlight>
                  <a:srgbClr val="FFFF00"/>
                </a:highlight>
                <a:latin typeface="+mj-lt"/>
                <a:ea typeface="Calibri" panose="020F0502020204030204" pitchFamily="34" charset="0"/>
                <a:cs typeface="Times New Roman" panose="02020603050405020304" pitchFamily="18" charset="0"/>
              </a:rPr>
              <a:t>Treasurer's Report</a:t>
            </a:r>
          </a:p>
          <a:p>
            <a:pPr marL="803275" marR="0" indent="-346075" algn="l">
              <a:lnSpc>
                <a:spcPct val="120000"/>
              </a:lnSpc>
              <a:spcBef>
                <a:spcPts val="0"/>
              </a:spcBef>
              <a:spcAft>
                <a:spcPts val="0"/>
              </a:spcAft>
              <a:buAutoNum type="alphaUcPeriod" startAt="3"/>
            </a:pPr>
            <a:r>
              <a:rPr lang="en-US" sz="1800" b="1">
                <a:effectLst/>
                <a:highlight>
                  <a:srgbClr val="FFFF00"/>
                </a:highlight>
                <a:latin typeface="+mj-lt"/>
                <a:ea typeface="Calibri" panose="020F0502020204030204" pitchFamily="34" charset="0"/>
                <a:cs typeface="Times New Roman" panose="02020603050405020304" pitchFamily="18" charset="0"/>
              </a:rPr>
              <a:t>Guests.</a:t>
            </a:r>
          </a:p>
          <a:p>
            <a:pPr marL="457200" marR="0" algn="l">
              <a:lnSpc>
                <a:spcPct val="120000"/>
              </a:lnSpc>
              <a:spcBef>
                <a:spcPts val="0"/>
              </a:spcBef>
              <a:spcAft>
                <a:spcPts val="0"/>
              </a:spcAft>
            </a:pPr>
            <a:endParaRPr lang="en-US" sz="1800" b="1">
              <a:effectLst/>
              <a:latin typeface="+mj-lt"/>
              <a:ea typeface="Calibri" panose="020F0502020204030204" pitchFamily="34" charset="0"/>
              <a:cs typeface="Times New Roman" panose="02020603050405020304" pitchFamily="18" charset="0"/>
            </a:endParaRPr>
          </a:p>
          <a:p>
            <a:pPr lvl="1" indent="-227013" algn="l">
              <a:lnSpc>
                <a:spcPct val="120000"/>
              </a:lnSpc>
              <a:spcBef>
                <a:spcPts val="0"/>
              </a:spcBef>
            </a:pPr>
            <a:r>
              <a:rPr lang="en-US" sz="1800" b="1">
                <a:effectLst/>
                <a:latin typeface="+mj-lt"/>
                <a:ea typeface="Calibri" panose="020F0502020204030204" pitchFamily="34" charset="0"/>
                <a:cs typeface="Times New Roman" panose="02020603050405020304" pitchFamily="18" charset="0"/>
              </a:rPr>
              <a:t> COMMITTEE REPORTS:</a:t>
            </a:r>
          </a:p>
          <a:p>
            <a:pPr marL="800100" lvl="1" indent="-342900" algn="l">
              <a:lnSpc>
                <a:spcPct val="120000"/>
              </a:lnSpc>
              <a:spcBef>
                <a:spcPts val="0"/>
              </a:spcBef>
              <a:buFont typeface="+mj-lt"/>
              <a:buAutoNum type="arabicPeriod"/>
            </a:pPr>
            <a:r>
              <a:rPr lang="en-US" sz="1800" b="1">
                <a:effectLst/>
                <a:highlight>
                  <a:srgbClr val="FFFF00"/>
                </a:highlight>
                <a:latin typeface="+mj-lt"/>
                <a:ea typeface="Calibri" panose="020F0502020204030204" pitchFamily="34" charset="0"/>
                <a:cs typeface="Times New Roman" panose="02020603050405020304" pitchFamily="18" charset="0"/>
              </a:rPr>
              <a:t>Technical.</a:t>
            </a:r>
          </a:p>
          <a:p>
            <a:pPr marL="800100" lvl="1" indent="-342900" algn="l">
              <a:lnSpc>
                <a:spcPct val="120000"/>
              </a:lnSpc>
              <a:spcBef>
                <a:spcPts val="0"/>
              </a:spcBef>
              <a:buFont typeface="+mj-lt"/>
              <a:buAutoNum type="arabicPeriod"/>
            </a:pPr>
            <a:r>
              <a:rPr lang="en-US" sz="1800" b="1">
                <a:effectLst/>
                <a:highlight>
                  <a:srgbClr val="FFFF00"/>
                </a:highlight>
                <a:latin typeface="+mj-lt"/>
                <a:ea typeface="Calibri" panose="020F0502020204030204" pitchFamily="34" charset="0"/>
                <a:cs typeface="Times New Roman" panose="02020603050405020304" pitchFamily="18" charset="0"/>
              </a:rPr>
              <a:t>Skywarn </a:t>
            </a:r>
          </a:p>
          <a:p>
            <a:pPr marL="800100" lvl="1" indent="-342900" algn="l">
              <a:lnSpc>
                <a:spcPct val="120000"/>
              </a:lnSpc>
              <a:spcBef>
                <a:spcPts val="0"/>
              </a:spcBef>
              <a:buFont typeface="+mj-lt"/>
              <a:buAutoNum type="arabicPeriod"/>
            </a:pPr>
            <a:r>
              <a:rPr lang="en-US" sz="1800" b="1">
                <a:effectLst/>
                <a:highlight>
                  <a:srgbClr val="FFFF00"/>
                </a:highlight>
                <a:latin typeface="+mj-lt"/>
                <a:ea typeface="Calibri" panose="020F0502020204030204" pitchFamily="34" charset="0"/>
                <a:cs typeface="Times New Roman" panose="02020603050405020304" pitchFamily="18" charset="0"/>
              </a:rPr>
              <a:t>VE Testing</a:t>
            </a:r>
          </a:p>
          <a:p>
            <a:pPr marL="800100" lvl="1" indent="-342900" algn="l">
              <a:lnSpc>
                <a:spcPct val="120000"/>
              </a:lnSpc>
              <a:spcBef>
                <a:spcPts val="0"/>
              </a:spcBef>
              <a:buFont typeface="+mj-lt"/>
              <a:buAutoNum type="arabicPeriod"/>
            </a:pPr>
            <a:r>
              <a:rPr lang="en-US" sz="1800" b="1">
                <a:effectLst/>
                <a:highlight>
                  <a:srgbClr val="00FF00"/>
                </a:highlight>
                <a:latin typeface="+mj-lt"/>
                <a:ea typeface="Calibri" panose="020F0502020204030204" pitchFamily="34" charset="0"/>
                <a:cs typeface="Times New Roman" panose="02020603050405020304" pitchFamily="18" charset="0"/>
              </a:rPr>
              <a:t>Net Control report</a:t>
            </a:r>
          </a:p>
          <a:p>
            <a:pPr lvl="1" indent="457200" algn="l">
              <a:lnSpc>
                <a:spcPct val="120000"/>
              </a:lnSpc>
              <a:spcBef>
                <a:spcPts val="0"/>
              </a:spcBef>
            </a:pPr>
            <a:r>
              <a:rPr lang="en-US" sz="1800" b="1">
                <a:effectLst/>
                <a:latin typeface="+mj-lt"/>
                <a:ea typeface="Calibri" panose="020F0502020204030204" pitchFamily="34" charset="0"/>
                <a:cs typeface="Times New Roman" panose="02020603050405020304" pitchFamily="18" charset="0"/>
              </a:rPr>
              <a:t> </a:t>
            </a:r>
          </a:p>
          <a:p>
            <a:pPr marL="461963" marR="0" indent="-231775" algn="l">
              <a:spcBef>
                <a:spcPts val="0"/>
              </a:spcBef>
              <a:spcAft>
                <a:spcPts val="0"/>
              </a:spcAft>
            </a:pPr>
            <a:r>
              <a:rPr lang="en-US" sz="1800" b="1">
                <a:effectLst/>
                <a:latin typeface="+mj-lt"/>
                <a:ea typeface="Consolas" panose="020B0609020204030204" pitchFamily="49" charset="0"/>
                <a:cs typeface="Consolas" panose="020B0609020204030204" pitchFamily="49" charset="0"/>
              </a:rPr>
              <a:t>OLD BUSINESS: </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Projects at BSC planning </a:t>
            </a:r>
          </a:p>
          <a:p>
            <a:pPr marL="919163" lvl="2" indent="341313" algn="l">
              <a:lnSpc>
                <a:spcPct val="107000"/>
              </a:lnSpc>
              <a:spcBef>
                <a:spcPts val="0"/>
              </a:spcBef>
              <a:buFont typeface="+mj-lt"/>
              <a:buAutoNum type="alphaLcParenR"/>
            </a:pPr>
            <a:r>
              <a:rPr lang="en-US" sz="1600" b="1">
                <a:effectLst/>
                <a:latin typeface="+mj-lt"/>
                <a:ea typeface="Consolas" panose="020B0609020204030204" pitchFamily="49" charset="0"/>
                <a:cs typeface="Consolas" panose="020B0609020204030204" pitchFamily="49" charset="0"/>
              </a:rPr>
              <a:t>Dipole antenna class October 29</a:t>
            </a:r>
            <a:r>
              <a:rPr lang="en-US" sz="1600" b="1" baseline="30000">
                <a:effectLst/>
                <a:latin typeface="+mj-lt"/>
                <a:ea typeface="Consolas" panose="020B0609020204030204" pitchFamily="49" charset="0"/>
                <a:cs typeface="Consolas" panose="020B0609020204030204" pitchFamily="49" charset="0"/>
              </a:rPr>
              <a:t>th</a:t>
            </a:r>
            <a:endParaRPr lang="en-US" sz="1600" b="1">
              <a:effectLst/>
              <a:latin typeface="+mj-lt"/>
              <a:ea typeface="Consolas" panose="020B0609020204030204" pitchFamily="49" charset="0"/>
              <a:cs typeface="Consolas" panose="020B0609020204030204" pitchFamily="49" charset="0"/>
            </a:endParaRP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Girl Scout Big Event Report</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Jamboree on the Air Report </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HAMFEST 2023 Planning </a:t>
            </a:r>
          </a:p>
          <a:p>
            <a:pPr marL="461963" marR="0" indent="341313" algn="l">
              <a:lnSpc>
                <a:spcPct val="107000"/>
              </a:lnSpc>
              <a:spcBef>
                <a:spcPts val="0"/>
              </a:spcBef>
              <a:spcAft>
                <a:spcPts val="0"/>
              </a:spcAft>
            </a:pPr>
            <a:r>
              <a:rPr lang="en-US" sz="1800" b="1">
                <a:effectLst/>
                <a:latin typeface="+mj-lt"/>
                <a:ea typeface="Consolas" panose="020B0609020204030204" pitchFamily="49" charset="0"/>
                <a:cs typeface="Consolas" panose="020B0609020204030204" pitchFamily="49" charset="0"/>
              </a:rPr>
              <a:t>  </a:t>
            </a:r>
          </a:p>
          <a:p>
            <a:pPr marL="461963" marR="307340" indent="-231775" algn="l">
              <a:spcBef>
                <a:spcPts val="5"/>
              </a:spcBef>
              <a:spcAft>
                <a:spcPts val="0"/>
              </a:spcAft>
            </a:pPr>
            <a:r>
              <a:rPr lang="en-US" sz="1800" b="1">
                <a:effectLst/>
                <a:latin typeface="+mj-lt"/>
                <a:ea typeface="Consolas" panose="020B0609020204030204" pitchFamily="49" charset="0"/>
                <a:cs typeface="Consolas" panose="020B0609020204030204" pitchFamily="49" charset="0"/>
              </a:rPr>
              <a:t>NEW BUSINESS: </a:t>
            </a:r>
          </a:p>
          <a:p>
            <a:pPr marL="461963" marR="0" lvl="0" indent="341313" algn="l">
              <a:spcBef>
                <a:spcPts val="5"/>
              </a:spcBef>
              <a:spcAft>
                <a:spcPts val="0"/>
              </a:spcAft>
              <a:buFont typeface="+mj-lt"/>
              <a:buAutoNum type="arabicParenR"/>
            </a:pPr>
            <a:r>
              <a:rPr lang="en-US" sz="1800" b="1">
                <a:solidFill>
                  <a:srgbClr val="1D2028"/>
                </a:solidFill>
                <a:effectLst/>
                <a:latin typeface="+mj-lt"/>
                <a:ea typeface="Consolas" panose="020B0609020204030204" pitchFamily="49" charset="0"/>
                <a:cs typeface="Consolas" panose="020B0609020204030204" pitchFamily="49" charset="0"/>
              </a:rPr>
              <a:t>Missouri Slope Model Aero Club donation.</a:t>
            </a:r>
            <a:endParaRPr lang="en-US" sz="1800" b="1">
              <a:effectLst/>
              <a:latin typeface="+mj-lt"/>
              <a:ea typeface="Consolas" panose="020B0609020204030204" pitchFamily="49" charset="0"/>
              <a:cs typeface="Consolas" panose="020B0609020204030204" pitchFamily="49" charset="0"/>
            </a:endParaRP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Elections</a:t>
            </a:r>
          </a:p>
          <a:p>
            <a:pPr marL="461963" marR="0" lvl="0" indent="341313" algn="l">
              <a:lnSpc>
                <a:spcPct val="107000"/>
              </a:lnSpc>
              <a:spcBef>
                <a:spcPts val="0"/>
              </a:spcBef>
              <a:spcAft>
                <a:spcPts val="0"/>
              </a:spcAft>
              <a:buFont typeface="+mj-lt"/>
              <a:buAutoNum type="arabicParenR"/>
              <a:tabLst>
                <a:tab pos="228600" algn="l"/>
              </a:tabLst>
            </a:pPr>
            <a:r>
              <a:rPr lang="en-US" sz="1800" b="1">
                <a:effectLst/>
                <a:latin typeface="+mj-lt"/>
                <a:ea typeface="Consolas" panose="020B0609020204030204" pitchFamily="49" charset="0"/>
                <a:cs typeface="Consolas" panose="020B0609020204030204" pitchFamily="49" charset="0"/>
              </a:rPr>
              <a:t>Christmas Party </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Lewis and Clark on the Trail June 3</a:t>
            </a:r>
            <a:r>
              <a:rPr lang="en-US" sz="1800" b="1" baseline="30000">
                <a:effectLst/>
                <a:latin typeface="+mj-lt"/>
                <a:ea typeface="Consolas" panose="020B0609020204030204" pitchFamily="49" charset="0"/>
                <a:cs typeface="Consolas" panose="020B0609020204030204" pitchFamily="49" charset="0"/>
              </a:rPr>
              <a:t>rd</a:t>
            </a:r>
            <a:r>
              <a:rPr lang="en-US" sz="1800" b="1">
                <a:effectLst/>
                <a:latin typeface="+mj-lt"/>
                <a:ea typeface="Consolas" panose="020B0609020204030204" pitchFamily="49" charset="0"/>
                <a:cs typeface="Consolas" panose="020B0609020204030204" pitchFamily="49" charset="0"/>
              </a:rPr>
              <a:t> –18</a:t>
            </a:r>
            <a:r>
              <a:rPr lang="en-US" sz="1800" b="1" baseline="30000">
                <a:effectLst/>
                <a:latin typeface="+mj-lt"/>
                <a:ea typeface="Consolas" panose="020B0609020204030204" pitchFamily="49" charset="0"/>
                <a:cs typeface="Consolas" panose="020B0609020204030204" pitchFamily="49" charset="0"/>
              </a:rPr>
              <a:t>th </a:t>
            </a:r>
            <a:r>
              <a:rPr lang="en-US" sz="1800" b="1">
                <a:effectLst/>
                <a:latin typeface="+mj-lt"/>
                <a:ea typeface="Consolas" panose="020B0609020204030204" pitchFamily="49" charset="0"/>
                <a:cs typeface="Consolas" panose="020B0609020204030204" pitchFamily="49" charset="0"/>
              </a:rPr>
              <a:t>23</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New Equipment</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Tower Site Recognition / Appreciation</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50/50 </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Announcements</a:t>
            </a:r>
          </a:p>
          <a:p>
            <a:pPr marL="461963" marR="0" indent="341313" algn="l">
              <a:spcBef>
                <a:spcPts val="0"/>
              </a:spcBef>
              <a:spcAft>
                <a:spcPts val="0"/>
              </a:spcAft>
            </a:pPr>
            <a:endParaRPr lang="en-US" sz="1800" b="1">
              <a:effectLst/>
              <a:latin typeface="+mj-lt"/>
              <a:ea typeface="Consolas" panose="020B0609020204030204" pitchFamily="49" charset="0"/>
              <a:cs typeface="Consolas" panose="020B0609020204030204" pitchFamily="49" charset="0"/>
            </a:endParaRPr>
          </a:p>
          <a:p>
            <a:pPr marL="461963" marR="0" indent="341313" algn="l">
              <a:spcBef>
                <a:spcPts val="0"/>
              </a:spcBef>
              <a:spcAft>
                <a:spcPts val="0"/>
              </a:spcAft>
            </a:pPr>
            <a:r>
              <a:rPr lang="en-US" sz="1800" b="1">
                <a:effectLst/>
                <a:latin typeface="+mj-lt"/>
                <a:ea typeface="Calibri" panose="020F0502020204030204" pitchFamily="34" charset="0"/>
                <a:cs typeface="Times New Roman" panose="02020603050405020304" pitchFamily="18" charset="0"/>
              </a:rPr>
              <a:t>ADJOURN</a:t>
            </a:r>
          </a:p>
          <a:p>
            <a:pPr marL="342900" marR="0" lvl="0" indent="-342900" algn="l">
              <a:spcBef>
                <a:spcPts val="0"/>
              </a:spcBef>
              <a:spcAft>
                <a:spcPts val="0"/>
              </a:spcAft>
              <a:buFont typeface="+mj-lt"/>
              <a:buAutoNum type="arabicPeriod"/>
            </a:pPr>
            <a:endParaRPr lang="en-US" sz="1900" b="1">
              <a:solidFill>
                <a:srgbClr val="000000"/>
              </a:solidFill>
              <a:effectLst/>
              <a:latin typeface="+mj-lt"/>
              <a:ea typeface="Calibri" panose="020F0502020204030204" pitchFamily="34" charset="0"/>
              <a:cs typeface="Consolas" panose="020B0609020204030204" pitchFamily="49" charset="0"/>
            </a:endParaRPr>
          </a:p>
        </p:txBody>
      </p:sp>
      <p:pic>
        <p:nvPicPr>
          <p:cNvPr id="2050" name="Picture 43">
            <a:extLst>
              <a:ext uri="{FF2B5EF4-FFF2-40B4-BE49-F238E27FC236}">
                <a16:creationId xmlns:a16="http://schemas.microsoft.com/office/drawing/2014/main" id="{1DC8BB61-FA2E-46FB-8304-F6776510F3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635" y="132845"/>
            <a:ext cx="441551" cy="989072"/>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44" descr="Picture">
            <a:extLst>
              <a:ext uri="{FF2B5EF4-FFF2-40B4-BE49-F238E27FC236}">
                <a16:creationId xmlns:a16="http://schemas.microsoft.com/office/drawing/2014/main" id="{57DD2171-59CA-47B9-9381-D4EA27C9F0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884"/>
          <a:stretch>
            <a:fillRect/>
          </a:stretch>
        </p:blipFill>
        <p:spPr bwMode="auto">
          <a:xfrm>
            <a:off x="379279" y="63499"/>
            <a:ext cx="1161508" cy="10588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9E3262D-A80F-4122-A1AD-42FBA482326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7022607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37818-3D03-44C5-AC0E-67A693886D4F}"/>
              </a:ext>
            </a:extLst>
          </p:cNvPr>
          <p:cNvSpPr>
            <a:spLocks noGrp="1"/>
          </p:cNvSpPr>
          <p:nvPr>
            <p:ph type="title"/>
          </p:nvPr>
        </p:nvSpPr>
        <p:spPr/>
        <p:txBody>
          <a:bodyPr/>
          <a:lstStyle/>
          <a:p>
            <a:r>
              <a:rPr lang="en-US" dirty="0"/>
              <a:t>NET CONTROL REPORT</a:t>
            </a:r>
          </a:p>
        </p:txBody>
      </p:sp>
      <p:sp>
        <p:nvSpPr>
          <p:cNvPr id="3" name="Content Placeholder 2">
            <a:extLst>
              <a:ext uri="{FF2B5EF4-FFF2-40B4-BE49-F238E27FC236}">
                <a16:creationId xmlns:a16="http://schemas.microsoft.com/office/drawing/2014/main" id="{D8D4F07C-1427-4312-AEFD-AE7F75DB849F}"/>
              </a:ext>
            </a:extLst>
          </p:cNvPr>
          <p:cNvSpPr>
            <a:spLocks noGrp="1"/>
          </p:cNvSpPr>
          <p:nvPr>
            <p:ph idx="1"/>
          </p:nvPr>
        </p:nvSpPr>
        <p:spPr/>
        <p:txBody>
          <a:bodyPr/>
          <a:lstStyle/>
          <a:p>
            <a:r>
              <a:rPr lang="en-US" dirty="0"/>
              <a:t>LORNE /N0CYK  New Net Control Coordinator</a:t>
            </a:r>
          </a:p>
        </p:txBody>
      </p:sp>
    </p:spTree>
    <p:extLst>
      <p:ext uri="{BB962C8B-B14F-4D97-AF65-F5344CB8AC3E}">
        <p14:creationId xmlns:p14="http://schemas.microsoft.com/office/powerpoint/2010/main" val="1091771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FCF16-4D8D-4976-8118-646A72252F3B}"/>
              </a:ext>
            </a:extLst>
          </p:cNvPr>
          <p:cNvSpPr>
            <a:spLocks noGrp="1"/>
          </p:cNvSpPr>
          <p:nvPr>
            <p:ph type="title"/>
          </p:nvPr>
        </p:nvSpPr>
        <p:spPr/>
        <p:txBody>
          <a:bodyPr/>
          <a:lstStyle/>
          <a:p>
            <a:r>
              <a:rPr lang="en-US" sz="4400" b="1">
                <a:effectLst/>
                <a:latin typeface="Consolas" panose="020B0609020204030204" pitchFamily="49" charset="0"/>
                <a:ea typeface="Calibri" panose="020F0502020204030204" pitchFamily="34" charset="0"/>
                <a:cs typeface="Times New Roman" panose="02020603050405020304" pitchFamily="18" charset="0"/>
              </a:rPr>
              <a:t>Net Control </a:t>
            </a:r>
            <a:r>
              <a:rPr lang="en-US" b="1">
                <a:latin typeface="Consolas" panose="020B0609020204030204" pitchFamily="49" charset="0"/>
                <a:ea typeface="Calibri" panose="020F0502020204030204" pitchFamily="34" charset="0"/>
                <a:cs typeface="Times New Roman" panose="02020603050405020304" pitchFamily="18" charset="0"/>
              </a:rPr>
              <a:t>August </a:t>
            </a:r>
            <a:r>
              <a:rPr lang="en-US" sz="4400" b="1">
                <a:effectLst/>
                <a:latin typeface="Consolas" panose="020B0609020204030204" pitchFamily="49" charset="0"/>
                <a:ea typeface="Calibri" panose="020F0502020204030204" pitchFamily="34" charset="0"/>
                <a:cs typeface="Times New Roman" panose="02020603050405020304" pitchFamily="18" charset="0"/>
              </a:rPr>
              <a:t>report</a:t>
            </a:r>
            <a:endParaRPr lang="en-US"/>
          </a:p>
        </p:txBody>
      </p:sp>
      <p:graphicFrame>
        <p:nvGraphicFramePr>
          <p:cNvPr id="3" name="Table 2">
            <a:extLst>
              <a:ext uri="{FF2B5EF4-FFF2-40B4-BE49-F238E27FC236}">
                <a16:creationId xmlns:a16="http://schemas.microsoft.com/office/drawing/2014/main" id="{22663D6A-2514-A2BC-4AD5-7AB9660BFBC3}"/>
              </a:ext>
            </a:extLst>
          </p:cNvPr>
          <p:cNvGraphicFramePr>
            <a:graphicFrameLocks noGrp="1"/>
          </p:cNvGraphicFramePr>
          <p:nvPr>
            <p:extLst>
              <p:ext uri="{D42A27DB-BD31-4B8C-83A1-F6EECF244321}">
                <p14:modId xmlns:p14="http://schemas.microsoft.com/office/powerpoint/2010/main" val="3225102877"/>
              </p:ext>
            </p:extLst>
          </p:nvPr>
        </p:nvGraphicFramePr>
        <p:xfrm>
          <a:off x="586942" y="1558485"/>
          <a:ext cx="10766857" cy="3960507"/>
        </p:xfrm>
        <a:graphic>
          <a:graphicData uri="http://schemas.openxmlformats.org/drawingml/2006/table">
            <a:tbl>
              <a:tblPr>
                <a:tableStyleId>{5C22544A-7EE6-4342-B048-85BDC9FD1C3A}</a:tableStyleId>
              </a:tblPr>
              <a:tblGrid>
                <a:gridCol w="4429508">
                  <a:extLst>
                    <a:ext uri="{9D8B030D-6E8A-4147-A177-3AD203B41FA5}">
                      <a16:colId xmlns:a16="http://schemas.microsoft.com/office/drawing/2014/main" val="2381769973"/>
                    </a:ext>
                  </a:extLst>
                </a:gridCol>
                <a:gridCol w="199080">
                  <a:extLst>
                    <a:ext uri="{9D8B030D-6E8A-4147-A177-3AD203B41FA5}">
                      <a16:colId xmlns:a16="http://schemas.microsoft.com/office/drawing/2014/main" val="1035901861"/>
                    </a:ext>
                  </a:extLst>
                </a:gridCol>
                <a:gridCol w="44450">
                  <a:extLst>
                    <a:ext uri="{9D8B030D-6E8A-4147-A177-3AD203B41FA5}">
                      <a16:colId xmlns:a16="http://schemas.microsoft.com/office/drawing/2014/main" val="3692217894"/>
                    </a:ext>
                  </a:extLst>
                </a:gridCol>
                <a:gridCol w="1393343">
                  <a:extLst>
                    <a:ext uri="{9D8B030D-6E8A-4147-A177-3AD203B41FA5}">
                      <a16:colId xmlns:a16="http://schemas.microsoft.com/office/drawing/2014/main" val="1140900586"/>
                    </a:ext>
                  </a:extLst>
                </a:gridCol>
                <a:gridCol w="584759">
                  <a:extLst>
                    <a:ext uri="{9D8B030D-6E8A-4147-A177-3AD203B41FA5}">
                      <a16:colId xmlns:a16="http://schemas.microsoft.com/office/drawing/2014/main" val="3470982663"/>
                    </a:ext>
                  </a:extLst>
                </a:gridCol>
                <a:gridCol w="1377108">
                  <a:extLst>
                    <a:ext uri="{9D8B030D-6E8A-4147-A177-3AD203B41FA5}">
                      <a16:colId xmlns:a16="http://schemas.microsoft.com/office/drawing/2014/main" val="1265950128"/>
                    </a:ext>
                  </a:extLst>
                </a:gridCol>
                <a:gridCol w="66102">
                  <a:extLst>
                    <a:ext uri="{9D8B030D-6E8A-4147-A177-3AD203B41FA5}">
                      <a16:colId xmlns:a16="http://schemas.microsoft.com/office/drawing/2014/main" val="3952138917"/>
                    </a:ext>
                  </a:extLst>
                </a:gridCol>
                <a:gridCol w="1288973">
                  <a:extLst>
                    <a:ext uri="{9D8B030D-6E8A-4147-A177-3AD203B41FA5}">
                      <a16:colId xmlns:a16="http://schemas.microsoft.com/office/drawing/2014/main" val="3604996301"/>
                    </a:ext>
                  </a:extLst>
                </a:gridCol>
                <a:gridCol w="154236">
                  <a:extLst>
                    <a:ext uri="{9D8B030D-6E8A-4147-A177-3AD203B41FA5}">
                      <a16:colId xmlns:a16="http://schemas.microsoft.com/office/drawing/2014/main" val="1022349793"/>
                    </a:ext>
                  </a:extLst>
                </a:gridCol>
                <a:gridCol w="1229298">
                  <a:extLst>
                    <a:ext uri="{9D8B030D-6E8A-4147-A177-3AD203B41FA5}">
                      <a16:colId xmlns:a16="http://schemas.microsoft.com/office/drawing/2014/main" val="2267774402"/>
                    </a:ext>
                  </a:extLst>
                </a:gridCol>
              </a:tblGrid>
              <a:tr h="675394">
                <a:tc>
                  <a:txBody>
                    <a:bodyPr/>
                    <a:lstStyle/>
                    <a:p>
                      <a:pPr algn="ctr" fontAlgn="b"/>
                      <a:r>
                        <a:rPr lang="en-US" sz="2000" u="none" strike="noStrike">
                          <a:effectLst/>
                        </a:rPr>
                        <a:t>Sunday, August 7, 2022</a:t>
                      </a:r>
                      <a:endParaRPr lang="en-US" sz="2000" b="0" i="0" u="none" strike="noStrike">
                        <a:solidFill>
                          <a:srgbClr val="000000"/>
                        </a:solidFill>
                        <a:effectLst/>
                        <a:latin typeface="Calibri" panose="020F0502020204030204" pitchFamily="34" charset="0"/>
                      </a:endParaRPr>
                    </a:p>
                  </a:txBody>
                  <a:tcPr marL="9525" marR="9525" marT="9525" marB="0" anchor="b">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gridSpan="2">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NR</a:t>
                      </a:r>
                      <a:endParaRPr lang="en-US" sz="2000" b="0" i="0" u="none" strike="noStrike" dirty="0">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NR </a:t>
                      </a:r>
                      <a:endParaRPr lang="en-US" sz="2000" b="0" i="0" u="none" strike="noStrike" dirty="0">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NR </a:t>
                      </a:r>
                      <a:endParaRPr lang="en-US" sz="2000" b="0" i="0" u="none" strike="noStrike" dirty="0">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8172457"/>
                  </a:ext>
                </a:extLst>
              </a:tr>
              <a:tr h="373146">
                <a:tc>
                  <a:txBody>
                    <a:bodyPr/>
                    <a:lstStyle/>
                    <a:p>
                      <a:pPr algn="ctr" fontAlgn="b"/>
                      <a:r>
                        <a:rPr lang="en-US" sz="2000" u="none" strike="noStrike">
                          <a:effectLst/>
                        </a:rPr>
                        <a:t>Sunday, August 14, 2022</a:t>
                      </a:r>
                      <a:endParaRPr lang="en-US" sz="2000" b="0" i="0" u="none" strike="noStrike">
                        <a:solidFill>
                          <a:srgbClr val="000000"/>
                        </a:solidFill>
                        <a:effectLst/>
                        <a:latin typeface="Calibri" panose="020F0502020204030204" pitchFamily="34" charset="0"/>
                      </a:endParaRPr>
                    </a:p>
                  </a:txBody>
                  <a:tcPr marL="9525" marR="9525" marT="9525" marB="0" anchor="b">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gridSpan="2">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7</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3</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0</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12702"/>
                  </a:ext>
                </a:extLst>
              </a:tr>
              <a:tr h="682930">
                <a:tc>
                  <a:txBody>
                    <a:bodyPr/>
                    <a:lstStyle/>
                    <a:p>
                      <a:pPr algn="ctr" fontAlgn="b"/>
                      <a:r>
                        <a:rPr lang="en-US" sz="2000" u="none" strike="noStrike">
                          <a:effectLst/>
                        </a:rPr>
                        <a:t>Sunday, August 21, 2022</a:t>
                      </a:r>
                      <a:endParaRPr lang="en-US" sz="2000" b="0" i="0" u="none" strike="noStrike">
                        <a:solidFill>
                          <a:srgbClr val="000000"/>
                        </a:solidFill>
                        <a:effectLst/>
                        <a:latin typeface="Calibri" panose="020F0502020204030204" pitchFamily="34" charset="0"/>
                      </a:endParaRPr>
                    </a:p>
                  </a:txBody>
                  <a:tcPr marL="9525" marR="9525" marT="9525" marB="0" anchor="b">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gridSpan="2">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NR</a:t>
                      </a:r>
                      <a:endParaRPr lang="en-US" sz="2000" b="0" i="0" u="none" strike="noStrike" dirty="0">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NR </a:t>
                      </a:r>
                      <a:endParaRPr lang="en-US" sz="2000" b="0" i="0" u="none" strike="noStrike" dirty="0">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NR </a:t>
                      </a:r>
                      <a:endParaRPr lang="en-US" sz="2000" b="0" i="0" u="none" strike="noStrike" dirty="0">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8415640"/>
                  </a:ext>
                </a:extLst>
              </a:tr>
              <a:tr h="373146">
                <a:tc>
                  <a:txBody>
                    <a:bodyPr/>
                    <a:lstStyle/>
                    <a:p>
                      <a:pPr algn="ctr" fontAlgn="b"/>
                      <a:r>
                        <a:rPr lang="en-US" sz="2000" u="none" strike="noStrike">
                          <a:effectLst/>
                        </a:rPr>
                        <a:t>Sunday, August 28, 2022</a:t>
                      </a:r>
                      <a:endParaRPr lang="en-US" sz="2000" b="0" i="0" u="none" strike="noStrike">
                        <a:solidFill>
                          <a:srgbClr val="000000"/>
                        </a:solidFill>
                        <a:effectLst/>
                        <a:latin typeface="Calibri" panose="020F0502020204030204" pitchFamily="34" charset="0"/>
                      </a:endParaRPr>
                    </a:p>
                  </a:txBody>
                  <a:tcPr marL="9525" marR="9525" marT="9525" marB="0" anchor="b">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gridSpan="2">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12</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3</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3</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4352032"/>
                  </a:ext>
                </a:extLst>
              </a:tr>
              <a:tr h="1072283">
                <a:tc>
                  <a:txBody>
                    <a:bodyPr/>
                    <a:lstStyle/>
                    <a:p>
                      <a:pPr algn="ctr" fontAlgn="b"/>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9525" marR="9525" marT="9525" marB="0" anchor="b">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gridSpan="2">
                  <a:txBody>
                    <a:bodyPr/>
                    <a:lstStyle/>
                    <a:p>
                      <a:pPr algn="ctr" fontAlgn="b"/>
                      <a:r>
                        <a:rPr lang="en-US" sz="2000" u="none" strike="noStrike">
                          <a:effectLst/>
                        </a:rPr>
                        <a:t># of nets</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2m vhf </a:t>
                      </a:r>
                      <a:r>
                        <a:rPr lang="en-US" sz="2000" u="none" strike="noStrike" err="1">
                          <a:effectLst/>
                        </a:rPr>
                        <a:t>checkins</a:t>
                      </a:r>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2m SSB </a:t>
                      </a:r>
                      <a:r>
                        <a:rPr lang="en-US" sz="2000" u="none" strike="noStrike" err="1">
                          <a:effectLst/>
                        </a:rPr>
                        <a:t>checkins</a:t>
                      </a:r>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6M SSB </a:t>
                      </a:r>
                      <a:r>
                        <a:rPr lang="en-US" sz="2000" u="none" strike="noStrike" err="1">
                          <a:effectLst/>
                        </a:rPr>
                        <a:t>checkins</a:t>
                      </a:r>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7929598"/>
                  </a:ext>
                </a:extLst>
              </a:tr>
              <a:tr h="391804">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gridSpan="2">
                  <a:txBody>
                    <a:bodyPr/>
                    <a:lstStyle/>
                    <a:p>
                      <a:pPr algn="ctr" fontAlgn="b"/>
                      <a:r>
                        <a:rPr lang="en-US" sz="2000" u="none" strike="noStrike">
                          <a:effectLst/>
                        </a:rPr>
                        <a:t>2</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19</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6</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3</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3229263"/>
                  </a:ext>
                </a:extLst>
              </a:tr>
              <a:tr h="391804">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fontAlgn="b"/>
                      <a:r>
                        <a:rPr lang="en-US" sz="2000" u="none" strike="noStrike">
                          <a:effectLst/>
                        </a:rPr>
                        <a:t>2</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fontAlgn="b"/>
                      <a:r>
                        <a:rPr lang="en-US" sz="2000" u="none" strike="noStrike">
                          <a:effectLst/>
                        </a:rPr>
                        <a:t>2</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fontAlgn="b"/>
                      <a:r>
                        <a:rPr lang="en-US" sz="2000" u="none" strike="noStrike" dirty="0">
                          <a:effectLst/>
                        </a:rPr>
                        <a:t>2</a:t>
                      </a:r>
                      <a:endParaRPr lang="en-US" sz="2000" b="0" i="0" u="none" strike="noStrike" dirty="0">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467055297"/>
                  </a:ext>
                </a:extLst>
              </a:tr>
            </a:tbl>
          </a:graphicData>
        </a:graphic>
      </p:graphicFrame>
    </p:spTree>
    <p:extLst>
      <p:ext uri="{BB962C8B-B14F-4D97-AF65-F5344CB8AC3E}">
        <p14:creationId xmlns:p14="http://schemas.microsoft.com/office/powerpoint/2010/main" val="24886060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FCF16-4D8D-4976-8118-646A72252F3B}"/>
              </a:ext>
            </a:extLst>
          </p:cNvPr>
          <p:cNvSpPr>
            <a:spLocks noGrp="1"/>
          </p:cNvSpPr>
          <p:nvPr>
            <p:ph type="title"/>
          </p:nvPr>
        </p:nvSpPr>
        <p:spPr/>
        <p:txBody>
          <a:bodyPr/>
          <a:lstStyle/>
          <a:p>
            <a:r>
              <a:rPr lang="en-US" sz="4400" b="1" dirty="0">
                <a:effectLst/>
                <a:latin typeface="Consolas" panose="020B0609020204030204" pitchFamily="49" charset="0"/>
                <a:ea typeface="Calibri" panose="020F0502020204030204" pitchFamily="34" charset="0"/>
                <a:cs typeface="Times New Roman" panose="02020603050405020304" pitchFamily="18" charset="0"/>
              </a:rPr>
              <a:t>Net Control September</a:t>
            </a:r>
            <a:r>
              <a:rPr lang="en-US" b="1" dirty="0">
                <a:latin typeface="Consolas" panose="020B0609020204030204" pitchFamily="49" charset="0"/>
                <a:ea typeface="Calibri" panose="020F0502020204030204" pitchFamily="34" charset="0"/>
                <a:cs typeface="Times New Roman" panose="02020603050405020304" pitchFamily="18" charset="0"/>
              </a:rPr>
              <a:t> </a:t>
            </a:r>
            <a:r>
              <a:rPr lang="en-US" sz="4400" b="1" dirty="0">
                <a:effectLst/>
                <a:latin typeface="Consolas" panose="020B0609020204030204" pitchFamily="49" charset="0"/>
                <a:ea typeface="Calibri" panose="020F0502020204030204" pitchFamily="34" charset="0"/>
                <a:cs typeface="Times New Roman" panose="02020603050405020304" pitchFamily="18" charset="0"/>
              </a:rPr>
              <a:t>report</a:t>
            </a:r>
            <a:endParaRPr lang="en-US" dirty="0"/>
          </a:p>
        </p:txBody>
      </p:sp>
      <p:graphicFrame>
        <p:nvGraphicFramePr>
          <p:cNvPr id="3" name="Table 2">
            <a:extLst>
              <a:ext uri="{FF2B5EF4-FFF2-40B4-BE49-F238E27FC236}">
                <a16:creationId xmlns:a16="http://schemas.microsoft.com/office/drawing/2014/main" id="{22663D6A-2514-A2BC-4AD5-7AB9660BFBC3}"/>
              </a:ext>
            </a:extLst>
          </p:cNvPr>
          <p:cNvGraphicFramePr>
            <a:graphicFrameLocks noGrp="1"/>
          </p:cNvGraphicFramePr>
          <p:nvPr>
            <p:extLst>
              <p:ext uri="{D42A27DB-BD31-4B8C-83A1-F6EECF244321}">
                <p14:modId xmlns:p14="http://schemas.microsoft.com/office/powerpoint/2010/main" val="4027836152"/>
              </p:ext>
            </p:extLst>
          </p:nvPr>
        </p:nvGraphicFramePr>
        <p:xfrm>
          <a:off x="586942" y="1558485"/>
          <a:ext cx="10766857" cy="3952971"/>
        </p:xfrm>
        <a:graphic>
          <a:graphicData uri="http://schemas.openxmlformats.org/drawingml/2006/table">
            <a:tbl>
              <a:tblPr>
                <a:tableStyleId>{5C22544A-7EE6-4342-B048-85BDC9FD1C3A}</a:tableStyleId>
              </a:tblPr>
              <a:tblGrid>
                <a:gridCol w="4429508">
                  <a:extLst>
                    <a:ext uri="{9D8B030D-6E8A-4147-A177-3AD203B41FA5}">
                      <a16:colId xmlns:a16="http://schemas.microsoft.com/office/drawing/2014/main" val="2381769973"/>
                    </a:ext>
                  </a:extLst>
                </a:gridCol>
                <a:gridCol w="199080">
                  <a:extLst>
                    <a:ext uri="{9D8B030D-6E8A-4147-A177-3AD203B41FA5}">
                      <a16:colId xmlns:a16="http://schemas.microsoft.com/office/drawing/2014/main" val="1035901861"/>
                    </a:ext>
                  </a:extLst>
                </a:gridCol>
                <a:gridCol w="44450">
                  <a:extLst>
                    <a:ext uri="{9D8B030D-6E8A-4147-A177-3AD203B41FA5}">
                      <a16:colId xmlns:a16="http://schemas.microsoft.com/office/drawing/2014/main" val="3692217894"/>
                    </a:ext>
                  </a:extLst>
                </a:gridCol>
                <a:gridCol w="1393343">
                  <a:extLst>
                    <a:ext uri="{9D8B030D-6E8A-4147-A177-3AD203B41FA5}">
                      <a16:colId xmlns:a16="http://schemas.microsoft.com/office/drawing/2014/main" val="1140900586"/>
                    </a:ext>
                  </a:extLst>
                </a:gridCol>
                <a:gridCol w="584759">
                  <a:extLst>
                    <a:ext uri="{9D8B030D-6E8A-4147-A177-3AD203B41FA5}">
                      <a16:colId xmlns:a16="http://schemas.microsoft.com/office/drawing/2014/main" val="3470982663"/>
                    </a:ext>
                  </a:extLst>
                </a:gridCol>
                <a:gridCol w="1377108">
                  <a:extLst>
                    <a:ext uri="{9D8B030D-6E8A-4147-A177-3AD203B41FA5}">
                      <a16:colId xmlns:a16="http://schemas.microsoft.com/office/drawing/2014/main" val="1265950128"/>
                    </a:ext>
                  </a:extLst>
                </a:gridCol>
                <a:gridCol w="66102">
                  <a:extLst>
                    <a:ext uri="{9D8B030D-6E8A-4147-A177-3AD203B41FA5}">
                      <a16:colId xmlns:a16="http://schemas.microsoft.com/office/drawing/2014/main" val="3952138917"/>
                    </a:ext>
                  </a:extLst>
                </a:gridCol>
                <a:gridCol w="1288973">
                  <a:extLst>
                    <a:ext uri="{9D8B030D-6E8A-4147-A177-3AD203B41FA5}">
                      <a16:colId xmlns:a16="http://schemas.microsoft.com/office/drawing/2014/main" val="3604996301"/>
                    </a:ext>
                  </a:extLst>
                </a:gridCol>
                <a:gridCol w="154236">
                  <a:extLst>
                    <a:ext uri="{9D8B030D-6E8A-4147-A177-3AD203B41FA5}">
                      <a16:colId xmlns:a16="http://schemas.microsoft.com/office/drawing/2014/main" val="1022349793"/>
                    </a:ext>
                  </a:extLst>
                </a:gridCol>
                <a:gridCol w="1229298">
                  <a:extLst>
                    <a:ext uri="{9D8B030D-6E8A-4147-A177-3AD203B41FA5}">
                      <a16:colId xmlns:a16="http://schemas.microsoft.com/office/drawing/2014/main" val="2267774402"/>
                    </a:ext>
                  </a:extLst>
                </a:gridCol>
              </a:tblGrid>
              <a:tr h="675394">
                <a:tc>
                  <a:txBody>
                    <a:bodyPr/>
                    <a:lstStyle/>
                    <a:p>
                      <a:pPr algn="ctr" fontAlgn="b"/>
                      <a:r>
                        <a:rPr lang="en-US" sz="2000" u="none" strike="noStrike" dirty="0">
                          <a:effectLst/>
                        </a:rPr>
                        <a:t>Sunday, September 4, 2022</a:t>
                      </a:r>
                      <a:endParaRPr lang="en-US" sz="2000" b="0" i="0" u="none" strike="noStrike" dirty="0">
                        <a:solidFill>
                          <a:srgbClr val="000000"/>
                        </a:solidFill>
                        <a:effectLst/>
                        <a:latin typeface="Calibri" panose="020F0502020204030204" pitchFamily="34" charset="0"/>
                      </a:endParaRPr>
                    </a:p>
                  </a:txBody>
                  <a:tcPr marL="9525" marR="9525" marT="9525" marB="0" anchor="b">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gridSpan="2">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No net</a:t>
                      </a:r>
                      <a:endParaRPr lang="en-US" sz="2000" b="0" i="0" u="none" strike="noStrike" dirty="0">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panose="020F0502020204030204" pitchFamily="34" charset="0"/>
                        </a:rPr>
                        <a:t>Holiday</a:t>
                      </a: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8172457"/>
                  </a:ext>
                </a:extLst>
              </a:tr>
              <a:tr h="373146">
                <a:tc>
                  <a:txBody>
                    <a:bodyPr/>
                    <a:lstStyle/>
                    <a:p>
                      <a:pPr algn="ctr" fontAlgn="b"/>
                      <a:r>
                        <a:rPr lang="en-US" sz="2000" u="none" strike="noStrike" dirty="0">
                          <a:effectLst/>
                        </a:rPr>
                        <a:t>Sunday, September 11, 2022</a:t>
                      </a:r>
                      <a:endParaRPr lang="en-US" sz="2000" b="0" i="0" u="none" strike="noStrike" dirty="0">
                        <a:solidFill>
                          <a:srgbClr val="000000"/>
                        </a:solidFill>
                        <a:effectLst/>
                        <a:latin typeface="Calibri" panose="020F0502020204030204" pitchFamily="34" charset="0"/>
                      </a:endParaRPr>
                    </a:p>
                  </a:txBody>
                  <a:tcPr marL="9525" marR="9525" marT="9525" marB="0" anchor="b">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gridSpan="2">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NR</a:t>
                      </a:r>
                      <a:endParaRPr lang="en-US" sz="2000" b="0" i="0" u="none" strike="noStrike" dirty="0">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panose="020F0502020204030204" pitchFamily="34" charset="0"/>
                        </a:rPr>
                        <a:t>NR</a:t>
                      </a: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NR</a:t>
                      </a:r>
                      <a:endParaRPr lang="en-US" sz="2000" b="0" i="0" u="none" strike="noStrike" dirty="0">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12702"/>
                  </a:ext>
                </a:extLst>
              </a:tr>
              <a:tr h="675394">
                <a:tc>
                  <a:txBody>
                    <a:bodyPr/>
                    <a:lstStyle/>
                    <a:p>
                      <a:pPr algn="ctr" fontAlgn="b"/>
                      <a:r>
                        <a:rPr lang="en-US" sz="2000" u="none" strike="noStrike" dirty="0">
                          <a:effectLst/>
                        </a:rPr>
                        <a:t>Sunday, September 18, 2022</a:t>
                      </a:r>
                      <a:endParaRPr lang="en-US" sz="2000" b="0" i="0" u="none" strike="noStrike" dirty="0">
                        <a:solidFill>
                          <a:srgbClr val="000000"/>
                        </a:solidFill>
                        <a:effectLst/>
                        <a:latin typeface="Calibri" panose="020F0502020204030204" pitchFamily="34" charset="0"/>
                      </a:endParaRPr>
                    </a:p>
                  </a:txBody>
                  <a:tcPr marL="9525" marR="9525" marT="9525" marB="0" anchor="b">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gridSpan="2">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10</a:t>
                      </a:r>
                      <a:endParaRPr lang="en-US" sz="2000" b="0" i="0" u="none" strike="noStrike" dirty="0">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3</a:t>
                      </a:r>
                      <a:endParaRPr lang="en-US" sz="2000" b="0" i="0" u="none" strike="noStrike" dirty="0">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0</a:t>
                      </a:r>
                      <a:endParaRPr lang="en-US" sz="2000" b="0" i="0" u="none" strike="noStrike" dirty="0">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8415640"/>
                  </a:ext>
                </a:extLst>
              </a:tr>
              <a:tr h="373146">
                <a:tc>
                  <a:txBody>
                    <a:bodyPr/>
                    <a:lstStyle/>
                    <a:p>
                      <a:pPr algn="ctr" fontAlgn="b"/>
                      <a:r>
                        <a:rPr lang="en-US" sz="2000" u="none" strike="noStrike" dirty="0">
                          <a:effectLst/>
                        </a:rPr>
                        <a:t>Sunday, September 25, 2022</a:t>
                      </a:r>
                      <a:endParaRPr lang="en-US" sz="2000" b="0" i="0" u="none" strike="noStrike" dirty="0">
                        <a:solidFill>
                          <a:srgbClr val="000000"/>
                        </a:solidFill>
                        <a:effectLst/>
                        <a:latin typeface="Calibri" panose="020F0502020204030204" pitchFamily="34" charset="0"/>
                      </a:endParaRPr>
                    </a:p>
                  </a:txBody>
                  <a:tcPr marL="9525" marR="9525" marT="9525" marB="0" anchor="b">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gridSpan="2">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12</a:t>
                      </a:r>
                      <a:endParaRPr lang="en-US" sz="2000" b="0" i="0" u="none" strike="noStrike" dirty="0">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4</a:t>
                      </a:r>
                      <a:endParaRPr lang="en-US" sz="2000" b="0" i="0" u="none" strike="noStrike" dirty="0">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0</a:t>
                      </a:r>
                      <a:endParaRPr lang="en-US" sz="2000" b="0" i="0" u="none" strike="noStrike" dirty="0">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4352032"/>
                  </a:ext>
                </a:extLst>
              </a:tr>
              <a:tr h="1072283">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gridSpan="2">
                  <a:txBody>
                    <a:bodyPr/>
                    <a:lstStyle/>
                    <a:p>
                      <a:pPr algn="ctr" fontAlgn="b"/>
                      <a:r>
                        <a:rPr lang="en-US" sz="2000" u="none" strike="noStrike">
                          <a:effectLst/>
                        </a:rPr>
                        <a:t># of nets</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2m vhf </a:t>
                      </a:r>
                      <a:r>
                        <a:rPr lang="en-US" sz="2000" u="none" strike="noStrike" err="1">
                          <a:effectLst/>
                        </a:rPr>
                        <a:t>checkins</a:t>
                      </a:r>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2m SSB </a:t>
                      </a:r>
                      <a:r>
                        <a:rPr lang="en-US" sz="2000" u="none" strike="noStrike" dirty="0" err="1">
                          <a:effectLst/>
                        </a:rPr>
                        <a:t>checkins</a:t>
                      </a:r>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6M SSB </a:t>
                      </a:r>
                      <a:r>
                        <a:rPr lang="en-US" sz="2000" u="none" strike="noStrike" err="1">
                          <a:effectLst/>
                        </a:rPr>
                        <a:t>checkins</a:t>
                      </a:r>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7929598"/>
                  </a:ext>
                </a:extLst>
              </a:tr>
              <a:tr h="391804">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gridSpan="2">
                  <a:txBody>
                    <a:bodyPr/>
                    <a:lstStyle/>
                    <a:p>
                      <a:pPr algn="ctr" fontAlgn="b"/>
                      <a:r>
                        <a:rPr lang="en-US" sz="2000" u="none" strike="noStrike">
                          <a:effectLst/>
                        </a:rPr>
                        <a:t>2</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22</a:t>
                      </a:r>
                      <a:endParaRPr lang="en-US" sz="2000" b="0" i="0" u="none" strike="noStrike" dirty="0">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7</a:t>
                      </a:r>
                      <a:endParaRPr lang="en-US" sz="2000" b="0" i="0" u="none" strike="noStrike" dirty="0">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0</a:t>
                      </a:r>
                      <a:endParaRPr lang="en-US" sz="2000" b="0" i="0" u="none" strike="noStrike" dirty="0">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3229263"/>
                  </a:ext>
                </a:extLst>
              </a:tr>
              <a:tr h="391804">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fontAlgn="b"/>
                      <a:r>
                        <a:rPr lang="en-US" sz="2000" u="none" strike="noStrike">
                          <a:effectLst/>
                        </a:rPr>
                        <a:t>2</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fontAlgn="b"/>
                      <a:r>
                        <a:rPr lang="en-US" sz="2000" u="none" strike="noStrike">
                          <a:effectLst/>
                        </a:rPr>
                        <a:t>2</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fontAlgn="b"/>
                      <a:r>
                        <a:rPr lang="en-US" sz="2000" u="none" strike="noStrike" dirty="0">
                          <a:effectLst/>
                        </a:rPr>
                        <a:t>2</a:t>
                      </a:r>
                      <a:endParaRPr lang="en-US" sz="2000" b="0" i="0" u="none" strike="noStrike" dirty="0">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467055297"/>
                  </a:ext>
                </a:extLst>
              </a:tr>
            </a:tbl>
          </a:graphicData>
        </a:graphic>
      </p:graphicFrame>
    </p:spTree>
    <p:extLst>
      <p:ext uri="{BB962C8B-B14F-4D97-AF65-F5344CB8AC3E}">
        <p14:creationId xmlns:p14="http://schemas.microsoft.com/office/powerpoint/2010/main" val="3033561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FCF16-4D8D-4976-8118-646A72252F3B}"/>
              </a:ext>
            </a:extLst>
          </p:cNvPr>
          <p:cNvSpPr>
            <a:spLocks noGrp="1"/>
          </p:cNvSpPr>
          <p:nvPr>
            <p:ph type="title"/>
          </p:nvPr>
        </p:nvSpPr>
        <p:spPr/>
        <p:txBody>
          <a:bodyPr/>
          <a:lstStyle/>
          <a:p>
            <a:r>
              <a:rPr lang="en-US" sz="4400" b="1" dirty="0">
                <a:effectLst/>
                <a:latin typeface="Consolas" panose="020B0609020204030204" pitchFamily="49" charset="0"/>
                <a:ea typeface="Calibri" panose="020F0502020204030204" pitchFamily="34" charset="0"/>
                <a:cs typeface="Times New Roman" panose="02020603050405020304" pitchFamily="18" charset="0"/>
              </a:rPr>
              <a:t>Net Control </a:t>
            </a:r>
            <a:r>
              <a:rPr lang="en-US" b="1" dirty="0">
                <a:latin typeface="Consolas" panose="020B0609020204030204" pitchFamily="49" charset="0"/>
                <a:ea typeface="Calibri" panose="020F0502020204030204" pitchFamily="34" charset="0"/>
                <a:cs typeface="Times New Roman" panose="02020603050405020304" pitchFamily="18" charset="0"/>
              </a:rPr>
              <a:t>October </a:t>
            </a:r>
            <a:r>
              <a:rPr lang="en-US" sz="4400" b="1" dirty="0">
                <a:effectLst/>
                <a:latin typeface="Consolas" panose="020B0609020204030204" pitchFamily="49" charset="0"/>
                <a:ea typeface="Calibri" panose="020F0502020204030204" pitchFamily="34" charset="0"/>
                <a:cs typeface="Times New Roman" panose="02020603050405020304" pitchFamily="18" charset="0"/>
              </a:rPr>
              <a:t>report</a:t>
            </a:r>
            <a:endParaRPr lang="en-US" dirty="0"/>
          </a:p>
        </p:txBody>
      </p:sp>
      <p:graphicFrame>
        <p:nvGraphicFramePr>
          <p:cNvPr id="3" name="Table 2">
            <a:extLst>
              <a:ext uri="{FF2B5EF4-FFF2-40B4-BE49-F238E27FC236}">
                <a16:creationId xmlns:a16="http://schemas.microsoft.com/office/drawing/2014/main" id="{22663D6A-2514-A2BC-4AD5-7AB9660BFBC3}"/>
              </a:ext>
            </a:extLst>
          </p:cNvPr>
          <p:cNvGraphicFramePr>
            <a:graphicFrameLocks noGrp="1"/>
          </p:cNvGraphicFramePr>
          <p:nvPr>
            <p:extLst>
              <p:ext uri="{D42A27DB-BD31-4B8C-83A1-F6EECF244321}">
                <p14:modId xmlns:p14="http://schemas.microsoft.com/office/powerpoint/2010/main" val="235602490"/>
              </p:ext>
            </p:extLst>
          </p:nvPr>
        </p:nvGraphicFramePr>
        <p:xfrm>
          <a:off x="586942" y="1558485"/>
          <a:ext cx="10766857" cy="3727134"/>
        </p:xfrm>
        <a:graphic>
          <a:graphicData uri="http://schemas.openxmlformats.org/drawingml/2006/table">
            <a:tbl>
              <a:tblPr>
                <a:tableStyleId>{5C22544A-7EE6-4342-B048-85BDC9FD1C3A}</a:tableStyleId>
              </a:tblPr>
              <a:tblGrid>
                <a:gridCol w="4429508">
                  <a:extLst>
                    <a:ext uri="{9D8B030D-6E8A-4147-A177-3AD203B41FA5}">
                      <a16:colId xmlns:a16="http://schemas.microsoft.com/office/drawing/2014/main" val="2381769973"/>
                    </a:ext>
                  </a:extLst>
                </a:gridCol>
                <a:gridCol w="199080">
                  <a:extLst>
                    <a:ext uri="{9D8B030D-6E8A-4147-A177-3AD203B41FA5}">
                      <a16:colId xmlns:a16="http://schemas.microsoft.com/office/drawing/2014/main" val="1035901861"/>
                    </a:ext>
                  </a:extLst>
                </a:gridCol>
                <a:gridCol w="1437793">
                  <a:extLst>
                    <a:ext uri="{9D8B030D-6E8A-4147-A177-3AD203B41FA5}">
                      <a16:colId xmlns:a16="http://schemas.microsoft.com/office/drawing/2014/main" val="3692217894"/>
                    </a:ext>
                  </a:extLst>
                </a:gridCol>
                <a:gridCol w="584759">
                  <a:extLst>
                    <a:ext uri="{9D8B030D-6E8A-4147-A177-3AD203B41FA5}">
                      <a16:colId xmlns:a16="http://schemas.microsoft.com/office/drawing/2014/main" val="3470982663"/>
                    </a:ext>
                  </a:extLst>
                </a:gridCol>
                <a:gridCol w="1377108">
                  <a:extLst>
                    <a:ext uri="{9D8B030D-6E8A-4147-A177-3AD203B41FA5}">
                      <a16:colId xmlns:a16="http://schemas.microsoft.com/office/drawing/2014/main" val="1265950128"/>
                    </a:ext>
                  </a:extLst>
                </a:gridCol>
                <a:gridCol w="66102">
                  <a:extLst>
                    <a:ext uri="{9D8B030D-6E8A-4147-A177-3AD203B41FA5}">
                      <a16:colId xmlns:a16="http://schemas.microsoft.com/office/drawing/2014/main" val="3952138917"/>
                    </a:ext>
                  </a:extLst>
                </a:gridCol>
                <a:gridCol w="1288973">
                  <a:extLst>
                    <a:ext uri="{9D8B030D-6E8A-4147-A177-3AD203B41FA5}">
                      <a16:colId xmlns:a16="http://schemas.microsoft.com/office/drawing/2014/main" val="3604996301"/>
                    </a:ext>
                  </a:extLst>
                </a:gridCol>
                <a:gridCol w="154236">
                  <a:extLst>
                    <a:ext uri="{9D8B030D-6E8A-4147-A177-3AD203B41FA5}">
                      <a16:colId xmlns:a16="http://schemas.microsoft.com/office/drawing/2014/main" val="1022349793"/>
                    </a:ext>
                  </a:extLst>
                </a:gridCol>
                <a:gridCol w="1229298">
                  <a:extLst>
                    <a:ext uri="{9D8B030D-6E8A-4147-A177-3AD203B41FA5}">
                      <a16:colId xmlns:a16="http://schemas.microsoft.com/office/drawing/2014/main" val="2267774402"/>
                    </a:ext>
                  </a:extLst>
                </a:gridCol>
              </a:tblGrid>
              <a:tr h="675394">
                <a:tc>
                  <a:txBody>
                    <a:bodyPr/>
                    <a:lstStyle/>
                    <a:p>
                      <a:pPr algn="ctr" fontAlgn="b"/>
                      <a:r>
                        <a:rPr lang="en-US" sz="2000" u="none" strike="noStrike" dirty="0">
                          <a:effectLst/>
                        </a:rPr>
                        <a:t>Sunday, October 2, 2022</a:t>
                      </a:r>
                      <a:endParaRPr lang="en-US" sz="2000" b="0" i="0" u="none" strike="noStrike" dirty="0">
                        <a:solidFill>
                          <a:srgbClr val="000000"/>
                        </a:solidFill>
                        <a:effectLst/>
                        <a:latin typeface="Calibri" panose="020F0502020204030204" pitchFamily="34" charset="0"/>
                      </a:endParaRPr>
                    </a:p>
                  </a:txBody>
                  <a:tcPr marL="9525" marR="9525" marT="9525" marB="0" anchor="b">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NR</a:t>
                      </a:r>
                      <a:endParaRPr lang="en-US" sz="2000" b="0" i="0" u="none" strike="noStrike" dirty="0">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NR </a:t>
                      </a:r>
                      <a:endParaRPr lang="en-US" sz="2000" b="0" i="0" u="none" strike="noStrike" dirty="0">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NR </a:t>
                      </a:r>
                      <a:endParaRPr lang="en-US" sz="2000" b="0" i="0" u="none" strike="noStrike" dirty="0">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8172457"/>
                  </a:ext>
                </a:extLst>
              </a:tr>
              <a:tr h="373146">
                <a:tc>
                  <a:txBody>
                    <a:bodyPr/>
                    <a:lstStyle/>
                    <a:p>
                      <a:pPr algn="ctr" fontAlgn="b"/>
                      <a:r>
                        <a:rPr lang="en-US" sz="2000" u="none" strike="noStrike" dirty="0">
                          <a:effectLst/>
                        </a:rPr>
                        <a:t>Sunday, October, 9, 2022</a:t>
                      </a:r>
                      <a:endParaRPr lang="en-US" sz="2000" b="0" i="0" u="none" strike="noStrike" dirty="0">
                        <a:solidFill>
                          <a:srgbClr val="000000"/>
                        </a:solidFill>
                        <a:effectLst/>
                        <a:latin typeface="Calibri" panose="020F0502020204030204" pitchFamily="34" charset="0"/>
                      </a:endParaRPr>
                    </a:p>
                  </a:txBody>
                  <a:tcPr marL="9525" marR="9525" marT="9525" marB="0" anchor="b">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11</a:t>
                      </a:r>
                      <a:endParaRPr lang="en-US" sz="2000" b="0" i="0" u="none" strike="noStrike" dirty="0">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4</a:t>
                      </a:r>
                      <a:endParaRPr lang="en-US" sz="2000" b="0" i="0" u="none" strike="noStrike" dirty="0">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2</a:t>
                      </a:r>
                      <a:endParaRPr lang="en-US" sz="2000" b="0" i="0" u="none" strike="noStrike" dirty="0">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12702"/>
                  </a:ext>
                </a:extLst>
              </a:tr>
              <a:tr h="675394">
                <a:tc>
                  <a:txBody>
                    <a:bodyPr/>
                    <a:lstStyle/>
                    <a:p>
                      <a:pPr algn="ctr" fontAlgn="b"/>
                      <a:r>
                        <a:rPr lang="en-US" sz="2000" u="none" strike="noStrike" dirty="0">
                          <a:effectLst/>
                        </a:rPr>
                        <a:t>Sunday, October 16, 2022</a:t>
                      </a:r>
                      <a:endParaRPr lang="en-US" sz="2000" b="0" i="0" u="none" strike="noStrike" dirty="0">
                        <a:solidFill>
                          <a:srgbClr val="000000"/>
                        </a:solidFill>
                        <a:effectLst/>
                        <a:latin typeface="Calibri" panose="020F0502020204030204" pitchFamily="34" charset="0"/>
                      </a:endParaRPr>
                    </a:p>
                  </a:txBody>
                  <a:tcPr marL="9525" marR="9525" marT="9525" marB="0" anchor="b">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NR</a:t>
                      </a:r>
                      <a:endParaRPr lang="en-US" sz="2000" b="0" i="0" u="none" strike="noStrike" dirty="0">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NR </a:t>
                      </a:r>
                      <a:endParaRPr lang="en-US" sz="2000" b="0" i="0" u="none" strike="noStrike" dirty="0">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NR </a:t>
                      </a:r>
                      <a:endParaRPr lang="en-US" sz="2000" b="0" i="0" u="none" strike="noStrike" dirty="0">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8415640"/>
                  </a:ext>
                </a:extLst>
              </a:tr>
              <a:tr h="373146">
                <a:tc>
                  <a:txBody>
                    <a:bodyPr/>
                    <a:lstStyle/>
                    <a:p>
                      <a:pPr algn="ctr" fontAlgn="b"/>
                      <a:r>
                        <a:rPr lang="en-US" sz="2000" u="none" strike="noStrike" dirty="0">
                          <a:effectLst/>
                        </a:rPr>
                        <a:t>Sunday, October 23, 2022</a:t>
                      </a:r>
                      <a:endParaRPr lang="en-US" sz="2000" b="0" i="0" u="none" strike="noStrike" dirty="0">
                        <a:solidFill>
                          <a:srgbClr val="000000"/>
                        </a:solidFill>
                        <a:effectLst/>
                        <a:latin typeface="Calibri" panose="020F0502020204030204" pitchFamily="34" charset="0"/>
                      </a:endParaRPr>
                    </a:p>
                  </a:txBody>
                  <a:tcPr marL="9525" marR="9525" marT="9525" marB="0" anchor="b">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9</a:t>
                      </a:r>
                      <a:endParaRPr lang="en-US" sz="2000" b="0" i="0" u="none" strike="noStrike" dirty="0">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5</a:t>
                      </a:r>
                      <a:endParaRPr lang="en-US" sz="2000" b="0" i="0" u="none" strike="noStrike" dirty="0">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4</a:t>
                      </a:r>
                      <a:endParaRPr lang="en-US" sz="2000" b="0" i="0" u="none" strike="noStrike" dirty="0">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4352032"/>
                  </a:ext>
                </a:extLst>
              </a:tr>
              <a:tr h="558216">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Sunday, October 30, 2022</a:t>
                      </a:r>
                      <a:endParaRPr lang="en-US" sz="2000" b="0" i="0" u="none" strike="noStrike" dirty="0">
                        <a:solidFill>
                          <a:srgbClr val="000000"/>
                        </a:solidFill>
                        <a:effectLst/>
                        <a:latin typeface="Calibri" panose="020F0502020204030204" pitchFamily="34" charset="0"/>
                      </a:endParaRPr>
                    </a:p>
                    <a:p>
                      <a:pPr algn="ctr" fontAlgn="b"/>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9525" marR="9525" marT="9525" marB="0" anchor="b">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endParaRPr lang="en-US" sz="2000" b="0" i="0" u="none" strike="noStrike" dirty="0">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endParaRPr lang="en-US" sz="2000" b="0" i="0" u="none" strike="noStrike" dirty="0">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endParaRPr lang="en-US" sz="2000" b="0" i="0" u="none" strike="noStrike" dirty="0">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endParaRPr lang="en-US" sz="2000" b="0" i="0" u="none" strike="noStrike" dirty="0">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endParaRPr lang="en-US" sz="2000" b="0" i="0" u="none" strike="noStrike" dirty="0">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endParaRPr lang="en-US" sz="2000" b="0" i="0" u="none" strike="noStrike" dirty="0">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endParaRPr lang="en-US" sz="2000" b="0" i="0" u="none" strike="noStrike" dirty="0">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7929598"/>
                  </a:ext>
                </a:extLst>
              </a:tr>
              <a:tr h="391804">
                <a:tc>
                  <a:txBody>
                    <a:bodyPr/>
                    <a:lstStyle/>
                    <a:p>
                      <a:pPr algn="ctr" fontAlgn="b"/>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9525" marR="9525" marT="9525" marB="0" anchor="b">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 of nets</a:t>
                      </a:r>
                      <a:endParaRPr lang="en-US" sz="2000" b="0" i="0" u="none" strike="noStrike" dirty="0">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2m vhf </a:t>
                      </a:r>
                      <a:r>
                        <a:rPr lang="en-US" sz="2000" u="none" strike="noStrike" dirty="0" err="1">
                          <a:effectLst/>
                        </a:rPr>
                        <a:t>checkins</a:t>
                      </a:r>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2m SSB </a:t>
                      </a:r>
                      <a:r>
                        <a:rPr lang="en-US" sz="2000" u="none" strike="noStrike" dirty="0" err="1">
                          <a:effectLst/>
                        </a:rPr>
                        <a:t>checkins</a:t>
                      </a:r>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6M SSB </a:t>
                      </a:r>
                      <a:r>
                        <a:rPr lang="en-US" sz="2000" u="none" strike="noStrike" dirty="0" err="1">
                          <a:effectLst/>
                        </a:rPr>
                        <a:t>checkins</a:t>
                      </a:r>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3229263"/>
                  </a:ext>
                </a:extLst>
              </a:tr>
              <a:tr h="391804">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fontAlgn="b"/>
                      <a:r>
                        <a:rPr lang="en-US" sz="2000" u="none" strike="noStrike" dirty="0">
                          <a:effectLst/>
                        </a:rPr>
                        <a:t>2</a:t>
                      </a:r>
                      <a:endParaRPr lang="en-US" sz="2000" b="0" i="0" u="none" strike="noStrike" dirty="0">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fontAlgn="b"/>
                      <a:r>
                        <a:rPr lang="en-US" sz="2000" u="none" strike="noStrike" dirty="0">
                          <a:effectLst/>
                        </a:rPr>
                        <a:t>20</a:t>
                      </a:r>
                      <a:endParaRPr lang="en-US" sz="2000" b="0" i="0" u="none" strike="noStrike" dirty="0">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fontAlgn="b"/>
                      <a:r>
                        <a:rPr lang="en-US" sz="2000" u="none" strike="noStrike" dirty="0">
                          <a:effectLst/>
                        </a:rPr>
                        <a:t>9</a:t>
                      </a:r>
                      <a:endParaRPr lang="en-US" sz="2000" b="0" i="0" u="none" strike="noStrike" dirty="0">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fontAlgn="b"/>
                      <a:r>
                        <a:rPr lang="en-US" sz="2000" u="none" strike="noStrike" dirty="0">
                          <a:effectLst/>
                        </a:rPr>
                        <a:t>6</a:t>
                      </a:r>
                      <a:endParaRPr lang="en-US" sz="2000" b="0" i="0" u="none" strike="noStrike" dirty="0">
                        <a:solidFill>
                          <a:srgbClr val="00000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467055297"/>
                  </a:ext>
                </a:extLst>
              </a:tr>
            </a:tbl>
          </a:graphicData>
        </a:graphic>
      </p:graphicFrame>
    </p:spTree>
    <p:extLst>
      <p:ext uri="{BB962C8B-B14F-4D97-AF65-F5344CB8AC3E}">
        <p14:creationId xmlns:p14="http://schemas.microsoft.com/office/powerpoint/2010/main" val="2344026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677758-132A-43D1-96C9-0CFE96365A96}"/>
              </a:ext>
            </a:extLst>
          </p:cNvPr>
          <p:cNvSpPr>
            <a:spLocks noChangeArrowheads="1"/>
          </p:cNvSpPr>
          <p:nvPr/>
        </p:nvSpPr>
        <p:spPr bwMode="auto">
          <a:xfrm>
            <a:off x="918140" y="147191"/>
            <a:ext cx="1035572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1pPr>
            <a:lvl2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2pPr>
            <a:lvl3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3pPr>
            <a:lvl4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4pPr>
            <a:lvl5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5pPr>
            <a:lvl6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6pPr>
            <a:lvl7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7pPr>
            <a:lvl8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8pPr>
            <a:lvl9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US" altLang="en-US" sz="3200" b="1" i="0" u="sng"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rPr>
              <a:t>Central Dakota Amateur Radio Club</a:t>
            </a:r>
            <a:endParaRPr kumimoji="0" lang="en-US" altLang="en-US" sz="3200" b="0" i="0" u="none" strike="noStrike" cap="none" normalizeH="0" baseline="0">
              <a:ln>
                <a:noFill/>
              </a:ln>
              <a:solidFill>
                <a:schemeClr val="tx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US" altLang="en-US" sz="3200" b="0" i="0" u="none"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rPr>
              <a:t>PO Box 7162 Bismarck, North Dakota 58507-7162</a:t>
            </a:r>
            <a:endParaRPr kumimoji="0" lang="en-US" altLang="en-US" sz="3200" b="0" i="0" u="none" strike="noStrike" cap="none" normalizeH="0" baseline="0">
              <a:ln>
                <a:noFill/>
              </a:ln>
              <a:solidFill>
                <a:schemeClr val="tx1"/>
              </a:solidFill>
              <a:effectLst/>
              <a:latin typeface="+mj-lt"/>
            </a:endParaRPr>
          </a:p>
        </p:txBody>
      </p:sp>
      <p:sp>
        <p:nvSpPr>
          <p:cNvPr id="3" name="Subtitle 2">
            <a:extLst>
              <a:ext uri="{FF2B5EF4-FFF2-40B4-BE49-F238E27FC236}">
                <a16:creationId xmlns:a16="http://schemas.microsoft.com/office/drawing/2014/main" id="{E8F395B0-82F6-449B-BC23-A789D5897397}"/>
              </a:ext>
            </a:extLst>
          </p:cNvPr>
          <p:cNvSpPr>
            <a:spLocks noGrp="1"/>
          </p:cNvSpPr>
          <p:nvPr>
            <p:ph type="subTitle" idx="1"/>
          </p:nvPr>
        </p:nvSpPr>
        <p:spPr>
          <a:xfrm>
            <a:off x="1886771" y="1248513"/>
            <a:ext cx="9813075" cy="5486400"/>
          </a:xfrm>
        </p:spPr>
        <p:txBody>
          <a:bodyPr>
            <a:normAutofit fontScale="70000" lnSpcReduction="20000"/>
          </a:bodyPr>
          <a:lstStyle/>
          <a:p>
            <a:pPr marL="0" marR="0">
              <a:spcBef>
                <a:spcPts val="0"/>
              </a:spcBef>
              <a:spcAft>
                <a:spcPts val="0"/>
              </a:spcAft>
            </a:pPr>
            <a:r>
              <a:rPr lang="en-US" sz="3900" b="1" dirty="0">
                <a:solidFill>
                  <a:srgbClr val="444444"/>
                </a:solidFill>
                <a:effectLst/>
                <a:latin typeface="+mj-lt"/>
                <a:ea typeface="Calibri" panose="020F0502020204030204" pitchFamily="34" charset="0"/>
                <a:cs typeface="Times New Roman" panose="02020603050405020304" pitchFamily="18" charset="0"/>
              </a:rPr>
              <a:t>October 25th, 2022, MEETING AGENDA</a:t>
            </a:r>
            <a:endParaRPr lang="en-US" sz="3900" b="1" dirty="0">
              <a:effectLst/>
              <a:latin typeface="+mj-lt"/>
              <a:ea typeface="Calibri" panose="020F0502020204030204" pitchFamily="34" charset="0"/>
              <a:cs typeface="Times New Roman" panose="02020603050405020304" pitchFamily="18" charset="0"/>
            </a:endParaRPr>
          </a:p>
          <a:p>
            <a:pPr marL="803275" marR="0" indent="-346075" algn="l">
              <a:lnSpc>
                <a:spcPct val="120000"/>
              </a:lnSpc>
              <a:spcBef>
                <a:spcPts val="0"/>
              </a:spcBef>
              <a:spcAft>
                <a:spcPts val="0"/>
              </a:spcAft>
            </a:pPr>
            <a:r>
              <a:rPr lang="en-US" sz="1800" b="1" dirty="0">
                <a:solidFill>
                  <a:srgbClr val="1D2228"/>
                </a:solidFill>
                <a:effectLst/>
                <a:latin typeface="+mj-lt"/>
                <a:ea typeface="Times New Roman" panose="02020603050405020304" pitchFamily="18" charset="0"/>
                <a:cs typeface="Times New Roman" panose="02020603050405020304" pitchFamily="18" charset="0"/>
              </a:rPr>
              <a:t>A.	</a:t>
            </a:r>
            <a:r>
              <a:rPr lang="en-US" sz="1800" b="1" dirty="0">
                <a:solidFill>
                  <a:srgbClr val="1D2228"/>
                </a:solidFill>
                <a:effectLst/>
                <a:highlight>
                  <a:srgbClr val="FFFF00"/>
                </a:highlight>
                <a:latin typeface="+mj-lt"/>
                <a:ea typeface="Times New Roman" panose="02020603050405020304" pitchFamily="18" charset="0"/>
                <a:cs typeface="Times New Roman" panose="02020603050405020304" pitchFamily="18" charset="0"/>
              </a:rPr>
              <a:t>Approval of </a:t>
            </a:r>
            <a:r>
              <a:rPr lang="en-US" sz="1800" b="1" dirty="0">
                <a:solidFill>
                  <a:srgbClr val="1D2228"/>
                </a:solidFill>
                <a:highlight>
                  <a:srgbClr val="FFFF00"/>
                </a:highlight>
                <a:latin typeface="+mj-lt"/>
                <a:ea typeface="Times New Roman" panose="02020603050405020304" pitchFamily="18" charset="0"/>
                <a:cs typeface="Times New Roman" panose="02020603050405020304" pitchFamily="18" charset="0"/>
              </a:rPr>
              <a:t>September 2022 </a:t>
            </a:r>
            <a:r>
              <a:rPr lang="en-US" sz="1800" b="1" dirty="0">
                <a:solidFill>
                  <a:srgbClr val="1D2228"/>
                </a:solidFill>
                <a:effectLst/>
                <a:highlight>
                  <a:srgbClr val="FFFF00"/>
                </a:highlight>
                <a:latin typeface="+mj-lt"/>
                <a:ea typeface="Times New Roman" panose="02020603050405020304" pitchFamily="18" charset="0"/>
                <a:cs typeface="Times New Roman" panose="02020603050405020304" pitchFamily="18" charset="0"/>
              </a:rPr>
              <a:t>meeting minutes.</a:t>
            </a:r>
            <a:endParaRPr lang="en-US" sz="1800" b="1" dirty="0">
              <a:effectLst/>
              <a:highlight>
                <a:srgbClr val="FFFF00"/>
              </a:highlight>
              <a:latin typeface="+mj-lt"/>
              <a:ea typeface="Calibri" panose="020F0502020204030204" pitchFamily="34" charset="0"/>
              <a:cs typeface="Times New Roman" panose="02020603050405020304" pitchFamily="18" charset="0"/>
            </a:endParaRPr>
          </a:p>
          <a:p>
            <a:pPr marL="803275" marR="0" indent="-346075" algn="l">
              <a:lnSpc>
                <a:spcPct val="120000"/>
              </a:lnSpc>
              <a:spcBef>
                <a:spcPts val="0"/>
              </a:spcBef>
              <a:spcAft>
                <a:spcPts val="0"/>
              </a:spcAft>
            </a:pPr>
            <a:r>
              <a:rPr lang="en-US" sz="1800" b="1" dirty="0">
                <a:effectLst/>
                <a:latin typeface="+mj-lt"/>
                <a:ea typeface="Calibri" panose="020F0502020204030204" pitchFamily="34" charset="0"/>
                <a:cs typeface="Times New Roman" panose="02020603050405020304" pitchFamily="18" charset="0"/>
              </a:rPr>
              <a:t>B.	</a:t>
            </a:r>
            <a:r>
              <a:rPr lang="en-US" sz="1800" b="1" dirty="0">
                <a:effectLst/>
                <a:highlight>
                  <a:srgbClr val="FFFF00"/>
                </a:highlight>
                <a:latin typeface="+mj-lt"/>
                <a:ea typeface="Calibri" panose="020F0502020204030204" pitchFamily="34" charset="0"/>
                <a:cs typeface="Times New Roman" panose="02020603050405020304" pitchFamily="18" charset="0"/>
              </a:rPr>
              <a:t>Treasurer's Report</a:t>
            </a:r>
          </a:p>
          <a:p>
            <a:pPr marL="803275" marR="0" indent="-346075" algn="l">
              <a:lnSpc>
                <a:spcPct val="120000"/>
              </a:lnSpc>
              <a:spcBef>
                <a:spcPts val="0"/>
              </a:spcBef>
              <a:spcAft>
                <a:spcPts val="0"/>
              </a:spcAft>
              <a:buAutoNum type="alphaUcPeriod" startAt="3"/>
            </a:pPr>
            <a:r>
              <a:rPr lang="en-US" sz="1800" b="1" dirty="0">
                <a:effectLst/>
                <a:highlight>
                  <a:srgbClr val="FFFF00"/>
                </a:highlight>
                <a:latin typeface="+mj-lt"/>
                <a:ea typeface="Calibri" panose="020F0502020204030204" pitchFamily="34" charset="0"/>
                <a:cs typeface="Times New Roman" panose="02020603050405020304" pitchFamily="18" charset="0"/>
              </a:rPr>
              <a:t>Guests.</a:t>
            </a:r>
          </a:p>
          <a:p>
            <a:pPr marL="457200" marR="0" algn="l">
              <a:lnSpc>
                <a:spcPct val="120000"/>
              </a:lnSpc>
              <a:spcBef>
                <a:spcPts val="0"/>
              </a:spcBef>
              <a:spcAft>
                <a:spcPts val="0"/>
              </a:spcAft>
            </a:pPr>
            <a:endParaRPr lang="en-US" sz="1800" b="1" dirty="0">
              <a:effectLst/>
              <a:latin typeface="+mj-lt"/>
              <a:ea typeface="Calibri" panose="020F0502020204030204" pitchFamily="34" charset="0"/>
              <a:cs typeface="Times New Roman" panose="02020603050405020304" pitchFamily="18" charset="0"/>
            </a:endParaRPr>
          </a:p>
          <a:p>
            <a:pPr lvl="1" indent="-227013" algn="l">
              <a:lnSpc>
                <a:spcPct val="120000"/>
              </a:lnSpc>
              <a:spcBef>
                <a:spcPts val="0"/>
              </a:spcBef>
            </a:pPr>
            <a:r>
              <a:rPr lang="en-US" sz="1800" b="1" dirty="0">
                <a:effectLst/>
                <a:latin typeface="+mj-lt"/>
                <a:ea typeface="Calibri" panose="020F0502020204030204" pitchFamily="34" charset="0"/>
                <a:cs typeface="Times New Roman" panose="02020603050405020304" pitchFamily="18" charset="0"/>
              </a:rPr>
              <a:t> COMMITTEE REPORTS:</a:t>
            </a:r>
          </a:p>
          <a:p>
            <a:pPr marL="800100" lvl="1" indent="-342900" algn="l">
              <a:lnSpc>
                <a:spcPct val="120000"/>
              </a:lnSpc>
              <a:spcBef>
                <a:spcPts val="0"/>
              </a:spcBef>
              <a:buFont typeface="+mj-lt"/>
              <a:buAutoNum type="arabicPeriod"/>
            </a:pPr>
            <a:r>
              <a:rPr lang="en-US" sz="1800" b="1" dirty="0">
                <a:effectLst/>
                <a:highlight>
                  <a:srgbClr val="FFFF00"/>
                </a:highlight>
                <a:latin typeface="+mj-lt"/>
                <a:ea typeface="Calibri" panose="020F0502020204030204" pitchFamily="34" charset="0"/>
                <a:cs typeface="Times New Roman" panose="02020603050405020304" pitchFamily="18" charset="0"/>
              </a:rPr>
              <a:t>Technical.</a:t>
            </a:r>
          </a:p>
          <a:p>
            <a:pPr marL="800100" lvl="1" indent="-342900" algn="l">
              <a:lnSpc>
                <a:spcPct val="120000"/>
              </a:lnSpc>
              <a:spcBef>
                <a:spcPts val="0"/>
              </a:spcBef>
              <a:buFont typeface="+mj-lt"/>
              <a:buAutoNum type="arabicPeriod"/>
            </a:pPr>
            <a:r>
              <a:rPr lang="en-US" sz="1800" b="1" dirty="0">
                <a:effectLst/>
                <a:highlight>
                  <a:srgbClr val="FFFF00"/>
                </a:highlight>
                <a:latin typeface="+mj-lt"/>
                <a:ea typeface="Calibri" panose="020F0502020204030204" pitchFamily="34" charset="0"/>
                <a:cs typeface="Times New Roman" panose="02020603050405020304" pitchFamily="18" charset="0"/>
              </a:rPr>
              <a:t>Skywarn </a:t>
            </a:r>
          </a:p>
          <a:p>
            <a:pPr marL="800100" lvl="1" indent="-342900" algn="l">
              <a:lnSpc>
                <a:spcPct val="120000"/>
              </a:lnSpc>
              <a:spcBef>
                <a:spcPts val="0"/>
              </a:spcBef>
              <a:buFont typeface="+mj-lt"/>
              <a:buAutoNum type="arabicPeriod"/>
            </a:pPr>
            <a:r>
              <a:rPr lang="en-US" sz="1800" b="1" dirty="0">
                <a:effectLst/>
                <a:highlight>
                  <a:srgbClr val="FFFF00"/>
                </a:highlight>
                <a:latin typeface="+mj-lt"/>
                <a:ea typeface="Calibri" panose="020F0502020204030204" pitchFamily="34" charset="0"/>
                <a:cs typeface="Times New Roman" panose="02020603050405020304" pitchFamily="18" charset="0"/>
              </a:rPr>
              <a:t>VE Testing</a:t>
            </a:r>
          </a:p>
          <a:p>
            <a:pPr marL="800100" lvl="1" indent="-342900" algn="l">
              <a:lnSpc>
                <a:spcPct val="120000"/>
              </a:lnSpc>
              <a:spcBef>
                <a:spcPts val="0"/>
              </a:spcBef>
              <a:buFont typeface="+mj-lt"/>
              <a:buAutoNum type="arabicPeriod"/>
            </a:pPr>
            <a:r>
              <a:rPr lang="en-US" sz="1800" b="1" dirty="0">
                <a:effectLst/>
                <a:highlight>
                  <a:srgbClr val="FFFF00"/>
                </a:highlight>
                <a:latin typeface="+mj-lt"/>
                <a:ea typeface="Calibri" panose="020F0502020204030204" pitchFamily="34" charset="0"/>
                <a:cs typeface="Times New Roman" panose="02020603050405020304" pitchFamily="18" charset="0"/>
              </a:rPr>
              <a:t>Net Control report</a:t>
            </a:r>
          </a:p>
          <a:p>
            <a:pPr lvl="1" indent="457200" algn="l">
              <a:lnSpc>
                <a:spcPct val="120000"/>
              </a:lnSpc>
              <a:spcBef>
                <a:spcPts val="0"/>
              </a:spcBef>
            </a:pPr>
            <a:r>
              <a:rPr lang="en-US" sz="1800" b="1" dirty="0">
                <a:effectLst/>
                <a:latin typeface="+mj-lt"/>
                <a:ea typeface="Calibri" panose="020F0502020204030204" pitchFamily="34" charset="0"/>
                <a:cs typeface="Times New Roman" panose="02020603050405020304" pitchFamily="18" charset="0"/>
              </a:rPr>
              <a:t> </a:t>
            </a:r>
          </a:p>
          <a:p>
            <a:pPr marL="461963" marR="0" indent="-231775" algn="l">
              <a:spcBef>
                <a:spcPts val="0"/>
              </a:spcBef>
              <a:spcAft>
                <a:spcPts val="0"/>
              </a:spcAft>
            </a:pPr>
            <a:r>
              <a:rPr lang="en-US" sz="1800" b="1" dirty="0">
                <a:effectLst/>
                <a:latin typeface="+mj-lt"/>
                <a:ea typeface="Consolas" panose="020B0609020204030204" pitchFamily="49" charset="0"/>
                <a:cs typeface="Consolas" panose="020B0609020204030204" pitchFamily="49" charset="0"/>
              </a:rPr>
              <a:t>OLD BUSINESS: </a:t>
            </a:r>
          </a:p>
          <a:p>
            <a:pPr marL="461963" marR="0" lvl="0" indent="341313" algn="l">
              <a:lnSpc>
                <a:spcPct val="107000"/>
              </a:lnSpc>
              <a:spcBef>
                <a:spcPts val="0"/>
              </a:spcBef>
              <a:spcAft>
                <a:spcPts val="0"/>
              </a:spcAft>
              <a:buFont typeface="+mj-lt"/>
              <a:buAutoNum type="arabicParenR"/>
            </a:pPr>
            <a:r>
              <a:rPr lang="en-US" sz="1800" b="1" dirty="0">
                <a:effectLst/>
                <a:highlight>
                  <a:srgbClr val="00FF00"/>
                </a:highlight>
                <a:latin typeface="+mj-lt"/>
                <a:ea typeface="Consolas" panose="020B0609020204030204" pitchFamily="49" charset="0"/>
                <a:cs typeface="Consolas" panose="020B0609020204030204" pitchFamily="49" charset="0"/>
              </a:rPr>
              <a:t>Projects at BSC planning </a:t>
            </a:r>
          </a:p>
          <a:p>
            <a:pPr marL="919163" lvl="2" indent="341313" algn="l">
              <a:lnSpc>
                <a:spcPct val="107000"/>
              </a:lnSpc>
              <a:spcBef>
                <a:spcPts val="0"/>
              </a:spcBef>
              <a:buFont typeface="+mj-lt"/>
              <a:buAutoNum type="alphaLcParenR"/>
            </a:pPr>
            <a:r>
              <a:rPr lang="en-US" sz="1600" b="1" dirty="0">
                <a:effectLst/>
                <a:highlight>
                  <a:srgbClr val="00FF00"/>
                </a:highlight>
                <a:latin typeface="+mj-lt"/>
                <a:ea typeface="Consolas" panose="020B0609020204030204" pitchFamily="49" charset="0"/>
                <a:cs typeface="Consolas" panose="020B0609020204030204" pitchFamily="49" charset="0"/>
              </a:rPr>
              <a:t>Dipole antenna class October 29</a:t>
            </a:r>
            <a:r>
              <a:rPr lang="en-US" sz="1600" b="1" baseline="30000" dirty="0">
                <a:effectLst/>
                <a:highlight>
                  <a:srgbClr val="00FF00"/>
                </a:highlight>
                <a:latin typeface="+mj-lt"/>
                <a:ea typeface="Consolas" panose="020B0609020204030204" pitchFamily="49" charset="0"/>
                <a:cs typeface="Consolas" panose="020B0609020204030204" pitchFamily="49" charset="0"/>
              </a:rPr>
              <a:t>th</a:t>
            </a:r>
            <a:endParaRPr lang="en-US" sz="1600" b="1" dirty="0">
              <a:effectLst/>
              <a:highlight>
                <a:srgbClr val="00FF00"/>
              </a:highlight>
              <a:latin typeface="+mj-lt"/>
              <a:ea typeface="Consolas" panose="020B0609020204030204" pitchFamily="49" charset="0"/>
              <a:cs typeface="Consolas" panose="020B0609020204030204" pitchFamily="49" charset="0"/>
            </a:endParaRPr>
          </a:p>
          <a:p>
            <a:pPr marL="461963" marR="0" lvl="0" indent="341313" algn="l">
              <a:lnSpc>
                <a:spcPct val="107000"/>
              </a:lnSpc>
              <a:spcBef>
                <a:spcPts val="0"/>
              </a:spcBef>
              <a:spcAft>
                <a:spcPts val="0"/>
              </a:spcAft>
              <a:buFont typeface="+mj-lt"/>
              <a:buAutoNum type="arabicParenR"/>
            </a:pPr>
            <a:r>
              <a:rPr lang="en-US" sz="1800" b="1" dirty="0">
                <a:effectLst/>
                <a:latin typeface="+mj-lt"/>
                <a:ea typeface="Consolas" panose="020B0609020204030204" pitchFamily="49" charset="0"/>
                <a:cs typeface="Consolas" panose="020B0609020204030204" pitchFamily="49" charset="0"/>
              </a:rPr>
              <a:t>Girl Scout Big Event Report</a:t>
            </a:r>
          </a:p>
          <a:p>
            <a:pPr marL="461963" marR="0" lvl="0" indent="341313" algn="l">
              <a:lnSpc>
                <a:spcPct val="107000"/>
              </a:lnSpc>
              <a:spcBef>
                <a:spcPts val="0"/>
              </a:spcBef>
              <a:spcAft>
                <a:spcPts val="0"/>
              </a:spcAft>
              <a:buFont typeface="+mj-lt"/>
              <a:buAutoNum type="arabicParenR"/>
            </a:pPr>
            <a:r>
              <a:rPr lang="en-US" sz="1800" b="1" dirty="0">
                <a:effectLst/>
                <a:latin typeface="+mj-lt"/>
                <a:ea typeface="Consolas" panose="020B0609020204030204" pitchFamily="49" charset="0"/>
                <a:cs typeface="Consolas" panose="020B0609020204030204" pitchFamily="49" charset="0"/>
              </a:rPr>
              <a:t>Jamboree on the Air Report </a:t>
            </a:r>
          </a:p>
          <a:p>
            <a:pPr marL="461963" marR="0" lvl="0" indent="341313" algn="l">
              <a:lnSpc>
                <a:spcPct val="107000"/>
              </a:lnSpc>
              <a:spcBef>
                <a:spcPts val="0"/>
              </a:spcBef>
              <a:spcAft>
                <a:spcPts val="0"/>
              </a:spcAft>
              <a:buFont typeface="+mj-lt"/>
              <a:buAutoNum type="arabicParenR"/>
            </a:pPr>
            <a:r>
              <a:rPr lang="en-US" sz="1800" b="1" dirty="0">
                <a:effectLst/>
                <a:latin typeface="+mj-lt"/>
                <a:ea typeface="Consolas" panose="020B0609020204030204" pitchFamily="49" charset="0"/>
                <a:cs typeface="Consolas" panose="020B0609020204030204" pitchFamily="49" charset="0"/>
              </a:rPr>
              <a:t>HAMFEST 2023 Planning </a:t>
            </a:r>
          </a:p>
          <a:p>
            <a:pPr marL="461963" marR="0" indent="341313" algn="l">
              <a:lnSpc>
                <a:spcPct val="107000"/>
              </a:lnSpc>
              <a:spcBef>
                <a:spcPts val="0"/>
              </a:spcBef>
              <a:spcAft>
                <a:spcPts val="0"/>
              </a:spcAft>
            </a:pPr>
            <a:r>
              <a:rPr lang="en-US" sz="1800" b="1" dirty="0">
                <a:effectLst/>
                <a:latin typeface="+mj-lt"/>
                <a:ea typeface="Consolas" panose="020B0609020204030204" pitchFamily="49" charset="0"/>
                <a:cs typeface="Consolas" panose="020B0609020204030204" pitchFamily="49" charset="0"/>
              </a:rPr>
              <a:t>  </a:t>
            </a:r>
          </a:p>
          <a:p>
            <a:pPr marL="461963" marR="307340" indent="-231775" algn="l">
              <a:spcBef>
                <a:spcPts val="5"/>
              </a:spcBef>
              <a:spcAft>
                <a:spcPts val="0"/>
              </a:spcAft>
            </a:pPr>
            <a:r>
              <a:rPr lang="en-US" sz="1800" b="1" dirty="0">
                <a:effectLst/>
                <a:latin typeface="+mj-lt"/>
                <a:ea typeface="Consolas" panose="020B0609020204030204" pitchFamily="49" charset="0"/>
                <a:cs typeface="Consolas" panose="020B0609020204030204" pitchFamily="49" charset="0"/>
              </a:rPr>
              <a:t>NEW BUSINESS: </a:t>
            </a:r>
          </a:p>
          <a:p>
            <a:pPr marL="461963" marR="0" lvl="0" indent="341313" algn="l">
              <a:spcBef>
                <a:spcPts val="5"/>
              </a:spcBef>
              <a:spcAft>
                <a:spcPts val="0"/>
              </a:spcAft>
              <a:buFont typeface="+mj-lt"/>
              <a:buAutoNum type="arabicParenR"/>
            </a:pPr>
            <a:r>
              <a:rPr lang="en-US" sz="1800" b="1" dirty="0">
                <a:solidFill>
                  <a:srgbClr val="1D2028"/>
                </a:solidFill>
                <a:effectLst/>
                <a:latin typeface="+mj-lt"/>
                <a:ea typeface="Consolas" panose="020B0609020204030204" pitchFamily="49" charset="0"/>
                <a:cs typeface="Consolas" panose="020B0609020204030204" pitchFamily="49" charset="0"/>
              </a:rPr>
              <a:t>Missouri Slope Model Aero Club donation.</a:t>
            </a:r>
            <a:endParaRPr lang="en-US" sz="1800" b="1" dirty="0">
              <a:effectLst/>
              <a:latin typeface="+mj-lt"/>
              <a:ea typeface="Consolas" panose="020B0609020204030204" pitchFamily="49" charset="0"/>
              <a:cs typeface="Consolas" panose="020B0609020204030204" pitchFamily="49" charset="0"/>
            </a:endParaRPr>
          </a:p>
          <a:p>
            <a:pPr marL="461963" marR="0" lvl="0" indent="341313" algn="l">
              <a:lnSpc>
                <a:spcPct val="107000"/>
              </a:lnSpc>
              <a:spcBef>
                <a:spcPts val="0"/>
              </a:spcBef>
              <a:spcAft>
                <a:spcPts val="0"/>
              </a:spcAft>
              <a:buFont typeface="+mj-lt"/>
              <a:buAutoNum type="arabicParenR"/>
            </a:pPr>
            <a:r>
              <a:rPr lang="en-US" sz="1800" b="1" dirty="0">
                <a:effectLst/>
                <a:latin typeface="+mj-lt"/>
                <a:ea typeface="Consolas" panose="020B0609020204030204" pitchFamily="49" charset="0"/>
                <a:cs typeface="Consolas" panose="020B0609020204030204" pitchFamily="49" charset="0"/>
              </a:rPr>
              <a:t>Elections</a:t>
            </a:r>
          </a:p>
          <a:p>
            <a:pPr marL="461963" marR="0" lvl="0" indent="341313" algn="l">
              <a:lnSpc>
                <a:spcPct val="107000"/>
              </a:lnSpc>
              <a:spcBef>
                <a:spcPts val="0"/>
              </a:spcBef>
              <a:spcAft>
                <a:spcPts val="0"/>
              </a:spcAft>
              <a:buFont typeface="+mj-lt"/>
              <a:buAutoNum type="arabicParenR"/>
              <a:tabLst>
                <a:tab pos="228600" algn="l"/>
              </a:tabLst>
            </a:pPr>
            <a:r>
              <a:rPr lang="en-US" sz="1800" b="1" dirty="0">
                <a:effectLst/>
                <a:latin typeface="+mj-lt"/>
                <a:ea typeface="Consolas" panose="020B0609020204030204" pitchFamily="49" charset="0"/>
                <a:cs typeface="Consolas" panose="020B0609020204030204" pitchFamily="49" charset="0"/>
              </a:rPr>
              <a:t>Christmas Party </a:t>
            </a:r>
          </a:p>
          <a:p>
            <a:pPr marL="461963" marR="0" lvl="0" indent="341313" algn="l">
              <a:lnSpc>
                <a:spcPct val="107000"/>
              </a:lnSpc>
              <a:spcBef>
                <a:spcPts val="0"/>
              </a:spcBef>
              <a:spcAft>
                <a:spcPts val="0"/>
              </a:spcAft>
              <a:buFont typeface="+mj-lt"/>
              <a:buAutoNum type="arabicParenR"/>
            </a:pPr>
            <a:r>
              <a:rPr lang="en-US" sz="1800" b="1" dirty="0">
                <a:effectLst/>
                <a:latin typeface="+mj-lt"/>
                <a:ea typeface="Consolas" panose="020B0609020204030204" pitchFamily="49" charset="0"/>
                <a:cs typeface="Consolas" panose="020B0609020204030204" pitchFamily="49" charset="0"/>
              </a:rPr>
              <a:t>Lewis and Clark on the Trail June 3</a:t>
            </a:r>
            <a:r>
              <a:rPr lang="en-US" sz="1800" b="1" baseline="30000" dirty="0">
                <a:effectLst/>
                <a:latin typeface="+mj-lt"/>
                <a:ea typeface="Consolas" panose="020B0609020204030204" pitchFamily="49" charset="0"/>
                <a:cs typeface="Consolas" panose="020B0609020204030204" pitchFamily="49" charset="0"/>
              </a:rPr>
              <a:t>rd</a:t>
            </a:r>
            <a:r>
              <a:rPr lang="en-US" sz="1800" b="1" dirty="0">
                <a:effectLst/>
                <a:latin typeface="+mj-lt"/>
                <a:ea typeface="Consolas" panose="020B0609020204030204" pitchFamily="49" charset="0"/>
                <a:cs typeface="Consolas" panose="020B0609020204030204" pitchFamily="49" charset="0"/>
              </a:rPr>
              <a:t> –18</a:t>
            </a:r>
            <a:r>
              <a:rPr lang="en-US" sz="1800" b="1" baseline="30000" dirty="0">
                <a:effectLst/>
                <a:latin typeface="+mj-lt"/>
                <a:ea typeface="Consolas" panose="020B0609020204030204" pitchFamily="49" charset="0"/>
                <a:cs typeface="Consolas" panose="020B0609020204030204" pitchFamily="49" charset="0"/>
              </a:rPr>
              <a:t>th </a:t>
            </a:r>
            <a:r>
              <a:rPr lang="en-US" sz="1800" b="1" dirty="0">
                <a:effectLst/>
                <a:latin typeface="+mj-lt"/>
                <a:ea typeface="Consolas" panose="020B0609020204030204" pitchFamily="49" charset="0"/>
                <a:cs typeface="Consolas" panose="020B0609020204030204" pitchFamily="49" charset="0"/>
              </a:rPr>
              <a:t>23</a:t>
            </a:r>
          </a:p>
          <a:p>
            <a:pPr marL="461963" marR="0" lvl="0" indent="341313" algn="l">
              <a:lnSpc>
                <a:spcPct val="107000"/>
              </a:lnSpc>
              <a:spcBef>
                <a:spcPts val="0"/>
              </a:spcBef>
              <a:spcAft>
                <a:spcPts val="0"/>
              </a:spcAft>
              <a:buFont typeface="+mj-lt"/>
              <a:buAutoNum type="arabicParenR"/>
            </a:pPr>
            <a:r>
              <a:rPr lang="en-US" sz="1800" b="1" dirty="0">
                <a:effectLst/>
                <a:latin typeface="+mj-lt"/>
                <a:ea typeface="Consolas" panose="020B0609020204030204" pitchFamily="49" charset="0"/>
                <a:cs typeface="Consolas" panose="020B0609020204030204" pitchFamily="49" charset="0"/>
              </a:rPr>
              <a:t>New Equipment</a:t>
            </a:r>
          </a:p>
          <a:p>
            <a:pPr marL="461963" marR="0" lvl="0" indent="341313" algn="l">
              <a:lnSpc>
                <a:spcPct val="107000"/>
              </a:lnSpc>
              <a:spcBef>
                <a:spcPts val="0"/>
              </a:spcBef>
              <a:spcAft>
                <a:spcPts val="0"/>
              </a:spcAft>
              <a:buFont typeface="+mj-lt"/>
              <a:buAutoNum type="arabicParenR"/>
            </a:pPr>
            <a:r>
              <a:rPr lang="en-US" sz="1800" b="1" dirty="0">
                <a:effectLst/>
                <a:latin typeface="+mj-lt"/>
                <a:ea typeface="Consolas" panose="020B0609020204030204" pitchFamily="49" charset="0"/>
                <a:cs typeface="Consolas" panose="020B0609020204030204" pitchFamily="49" charset="0"/>
              </a:rPr>
              <a:t>Tower Site Recognition / Appreciation</a:t>
            </a:r>
          </a:p>
          <a:p>
            <a:pPr marL="461963" marR="0" lvl="0" indent="341313" algn="l">
              <a:lnSpc>
                <a:spcPct val="107000"/>
              </a:lnSpc>
              <a:spcBef>
                <a:spcPts val="0"/>
              </a:spcBef>
              <a:spcAft>
                <a:spcPts val="0"/>
              </a:spcAft>
              <a:buFont typeface="+mj-lt"/>
              <a:buAutoNum type="arabicParenR"/>
            </a:pPr>
            <a:r>
              <a:rPr lang="en-US" sz="1800" b="1" dirty="0">
                <a:effectLst/>
                <a:latin typeface="+mj-lt"/>
                <a:ea typeface="Consolas" panose="020B0609020204030204" pitchFamily="49" charset="0"/>
                <a:cs typeface="Consolas" panose="020B0609020204030204" pitchFamily="49" charset="0"/>
              </a:rPr>
              <a:t>50/50 </a:t>
            </a:r>
          </a:p>
          <a:p>
            <a:pPr marL="461963" marR="0" lvl="0" indent="341313" algn="l">
              <a:lnSpc>
                <a:spcPct val="107000"/>
              </a:lnSpc>
              <a:spcBef>
                <a:spcPts val="0"/>
              </a:spcBef>
              <a:spcAft>
                <a:spcPts val="0"/>
              </a:spcAft>
              <a:buFont typeface="+mj-lt"/>
              <a:buAutoNum type="arabicParenR"/>
            </a:pPr>
            <a:r>
              <a:rPr lang="en-US" sz="1800" b="1" dirty="0">
                <a:effectLst/>
                <a:latin typeface="+mj-lt"/>
                <a:ea typeface="Consolas" panose="020B0609020204030204" pitchFamily="49" charset="0"/>
                <a:cs typeface="Consolas" panose="020B0609020204030204" pitchFamily="49" charset="0"/>
              </a:rPr>
              <a:t>Announcements</a:t>
            </a:r>
          </a:p>
          <a:p>
            <a:pPr marL="461963" marR="0" indent="341313" algn="l">
              <a:spcBef>
                <a:spcPts val="0"/>
              </a:spcBef>
              <a:spcAft>
                <a:spcPts val="0"/>
              </a:spcAft>
            </a:pPr>
            <a:endParaRPr lang="en-US" sz="1800" b="1" dirty="0">
              <a:effectLst/>
              <a:latin typeface="+mj-lt"/>
              <a:ea typeface="Consolas" panose="020B0609020204030204" pitchFamily="49" charset="0"/>
              <a:cs typeface="Consolas" panose="020B0609020204030204" pitchFamily="49" charset="0"/>
            </a:endParaRPr>
          </a:p>
          <a:p>
            <a:pPr marL="461963" marR="0" indent="341313" algn="l">
              <a:spcBef>
                <a:spcPts val="0"/>
              </a:spcBef>
              <a:spcAft>
                <a:spcPts val="0"/>
              </a:spcAft>
            </a:pPr>
            <a:r>
              <a:rPr lang="en-US" sz="1800" b="1" dirty="0">
                <a:effectLst/>
                <a:latin typeface="+mj-lt"/>
                <a:ea typeface="Calibri" panose="020F0502020204030204" pitchFamily="34" charset="0"/>
                <a:cs typeface="Times New Roman" panose="02020603050405020304" pitchFamily="18" charset="0"/>
              </a:rPr>
              <a:t>ADJOURN</a:t>
            </a:r>
          </a:p>
          <a:p>
            <a:pPr marL="342900" marR="0" lvl="0" indent="-342900" algn="l">
              <a:spcBef>
                <a:spcPts val="0"/>
              </a:spcBef>
              <a:spcAft>
                <a:spcPts val="0"/>
              </a:spcAft>
              <a:buFont typeface="+mj-lt"/>
              <a:buAutoNum type="arabicPeriod"/>
            </a:pPr>
            <a:endParaRPr lang="en-US" sz="1900" b="1" dirty="0">
              <a:solidFill>
                <a:srgbClr val="000000"/>
              </a:solidFill>
              <a:effectLst/>
              <a:latin typeface="+mj-lt"/>
              <a:ea typeface="Calibri" panose="020F0502020204030204" pitchFamily="34" charset="0"/>
              <a:cs typeface="Consolas" panose="020B0609020204030204" pitchFamily="49" charset="0"/>
            </a:endParaRPr>
          </a:p>
        </p:txBody>
      </p:sp>
      <p:pic>
        <p:nvPicPr>
          <p:cNvPr id="2050" name="Picture 43">
            <a:extLst>
              <a:ext uri="{FF2B5EF4-FFF2-40B4-BE49-F238E27FC236}">
                <a16:creationId xmlns:a16="http://schemas.microsoft.com/office/drawing/2014/main" id="{1DC8BB61-FA2E-46FB-8304-F6776510F3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635" y="132845"/>
            <a:ext cx="441551" cy="989072"/>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44" descr="Picture">
            <a:extLst>
              <a:ext uri="{FF2B5EF4-FFF2-40B4-BE49-F238E27FC236}">
                <a16:creationId xmlns:a16="http://schemas.microsoft.com/office/drawing/2014/main" id="{57DD2171-59CA-47B9-9381-D4EA27C9F0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884"/>
          <a:stretch>
            <a:fillRect/>
          </a:stretch>
        </p:blipFill>
        <p:spPr bwMode="auto">
          <a:xfrm>
            <a:off x="379279" y="63499"/>
            <a:ext cx="1161508" cy="10588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9E3262D-A80F-4122-A1AD-42FBA482326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3047272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F714F-8A35-4645-B01F-C47FDAE9DEC6}"/>
              </a:ext>
            </a:extLst>
          </p:cNvPr>
          <p:cNvSpPr>
            <a:spLocks noGrp="1"/>
          </p:cNvSpPr>
          <p:nvPr>
            <p:ph type="title"/>
          </p:nvPr>
        </p:nvSpPr>
        <p:spPr/>
        <p:txBody>
          <a:bodyPr/>
          <a:lstStyle/>
          <a:p>
            <a:r>
              <a:rPr lang="en-US" dirty="0"/>
              <a:t>Dipole Workshop plan</a:t>
            </a:r>
          </a:p>
        </p:txBody>
      </p:sp>
      <p:sp>
        <p:nvSpPr>
          <p:cNvPr id="3" name="Content Placeholder 2">
            <a:extLst>
              <a:ext uri="{FF2B5EF4-FFF2-40B4-BE49-F238E27FC236}">
                <a16:creationId xmlns:a16="http://schemas.microsoft.com/office/drawing/2014/main" id="{AEC8F108-A93E-4432-AEF3-BFA5B153F493}"/>
              </a:ext>
            </a:extLst>
          </p:cNvPr>
          <p:cNvSpPr>
            <a:spLocks noGrp="1"/>
          </p:cNvSpPr>
          <p:nvPr>
            <p:ph idx="1"/>
          </p:nvPr>
        </p:nvSpPr>
        <p:spPr/>
        <p:txBody>
          <a:bodyPr/>
          <a:lstStyle/>
          <a:p>
            <a:r>
              <a:rPr lang="en-US" dirty="0"/>
              <a:t>Discuss how a dipole antenna works</a:t>
            </a:r>
          </a:p>
          <a:p>
            <a:r>
              <a:rPr lang="en-US" dirty="0"/>
              <a:t>Discuss the gain of a dipole antenna</a:t>
            </a:r>
          </a:p>
          <a:p>
            <a:r>
              <a:rPr lang="en-US" dirty="0"/>
              <a:t>Discuss the math for calculating the proper length of each element</a:t>
            </a:r>
          </a:p>
          <a:p>
            <a:endParaRPr lang="en-US" dirty="0"/>
          </a:p>
        </p:txBody>
      </p:sp>
    </p:spTree>
    <p:extLst>
      <p:ext uri="{BB962C8B-B14F-4D97-AF65-F5344CB8AC3E}">
        <p14:creationId xmlns:p14="http://schemas.microsoft.com/office/powerpoint/2010/main" val="865812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677758-132A-43D1-96C9-0CFE96365A96}"/>
              </a:ext>
            </a:extLst>
          </p:cNvPr>
          <p:cNvSpPr>
            <a:spLocks noChangeArrowheads="1"/>
          </p:cNvSpPr>
          <p:nvPr/>
        </p:nvSpPr>
        <p:spPr bwMode="auto">
          <a:xfrm>
            <a:off x="918140" y="147191"/>
            <a:ext cx="1035572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1pPr>
            <a:lvl2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2pPr>
            <a:lvl3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3pPr>
            <a:lvl4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4pPr>
            <a:lvl5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5pPr>
            <a:lvl6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6pPr>
            <a:lvl7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7pPr>
            <a:lvl8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8pPr>
            <a:lvl9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US" altLang="en-US" sz="3200" b="1" i="0" u="sng"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rPr>
              <a:t>Central Dakota Amateur Radio Club</a:t>
            </a:r>
            <a:endParaRPr kumimoji="0" lang="en-US" altLang="en-US" sz="3200" b="0" i="0" u="none" strike="noStrike" cap="none" normalizeH="0" baseline="0">
              <a:ln>
                <a:noFill/>
              </a:ln>
              <a:solidFill>
                <a:schemeClr val="tx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US" altLang="en-US" sz="3200" b="0" i="0" u="none"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rPr>
              <a:t>PO Box 7162 Bismarck, North Dakota 58507-7162</a:t>
            </a:r>
            <a:endParaRPr kumimoji="0" lang="en-US" altLang="en-US" sz="3200" b="0" i="0" u="none" strike="noStrike" cap="none" normalizeH="0" baseline="0">
              <a:ln>
                <a:noFill/>
              </a:ln>
              <a:solidFill>
                <a:schemeClr val="tx1"/>
              </a:solidFill>
              <a:effectLst/>
              <a:latin typeface="+mj-lt"/>
            </a:endParaRPr>
          </a:p>
        </p:txBody>
      </p:sp>
      <p:sp>
        <p:nvSpPr>
          <p:cNvPr id="3" name="Subtitle 2">
            <a:extLst>
              <a:ext uri="{FF2B5EF4-FFF2-40B4-BE49-F238E27FC236}">
                <a16:creationId xmlns:a16="http://schemas.microsoft.com/office/drawing/2014/main" id="{E8F395B0-82F6-449B-BC23-A789D5897397}"/>
              </a:ext>
            </a:extLst>
          </p:cNvPr>
          <p:cNvSpPr>
            <a:spLocks noGrp="1"/>
          </p:cNvSpPr>
          <p:nvPr>
            <p:ph type="subTitle" idx="1"/>
          </p:nvPr>
        </p:nvSpPr>
        <p:spPr>
          <a:xfrm>
            <a:off x="1886771" y="1248513"/>
            <a:ext cx="9813075" cy="5486400"/>
          </a:xfrm>
        </p:spPr>
        <p:txBody>
          <a:bodyPr>
            <a:normAutofit fontScale="70000" lnSpcReduction="20000"/>
          </a:bodyPr>
          <a:lstStyle/>
          <a:p>
            <a:pPr marL="0" marR="0">
              <a:spcBef>
                <a:spcPts val="0"/>
              </a:spcBef>
              <a:spcAft>
                <a:spcPts val="0"/>
              </a:spcAft>
            </a:pPr>
            <a:r>
              <a:rPr lang="en-US" sz="3900" b="1">
                <a:solidFill>
                  <a:srgbClr val="444444"/>
                </a:solidFill>
                <a:effectLst/>
                <a:latin typeface="+mj-lt"/>
                <a:ea typeface="Calibri" panose="020F0502020204030204" pitchFamily="34" charset="0"/>
                <a:cs typeface="Times New Roman" panose="02020603050405020304" pitchFamily="18" charset="0"/>
              </a:rPr>
              <a:t>October 25th, 2022, MEETING AGENDA</a:t>
            </a:r>
            <a:endParaRPr lang="en-US" sz="3900" b="1">
              <a:effectLst/>
              <a:latin typeface="+mj-lt"/>
              <a:ea typeface="Calibri" panose="020F0502020204030204" pitchFamily="34" charset="0"/>
              <a:cs typeface="Times New Roman" panose="02020603050405020304" pitchFamily="18" charset="0"/>
            </a:endParaRPr>
          </a:p>
          <a:p>
            <a:pPr marL="803275" marR="0" indent="-346075" algn="l">
              <a:lnSpc>
                <a:spcPct val="120000"/>
              </a:lnSpc>
              <a:spcBef>
                <a:spcPts val="0"/>
              </a:spcBef>
              <a:spcAft>
                <a:spcPts val="0"/>
              </a:spcAft>
            </a:pPr>
            <a:r>
              <a:rPr lang="en-US" sz="1800" b="1">
                <a:solidFill>
                  <a:srgbClr val="1D2228"/>
                </a:solidFill>
                <a:effectLst/>
                <a:latin typeface="+mj-lt"/>
                <a:ea typeface="Times New Roman" panose="02020603050405020304" pitchFamily="18" charset="0"/>
                <a:cs typeface="Times New Roman" panose="02020603050405020304" pitchFamily="18" charset="0"/>
              </a:rPr>
              <a:t>A.	</a:t>
            </a:r>
            <a:r>
              <a:rPr lang="en-US" sz="1800" b="1">
                <a:solidFill>
                  <a:srgbClr val="1D2228"/>
                </a:solidFill>
                <a:effectLst/>
                <a:highlight>
                  <a:srgbClr val="FFFF00"/>
                </a:highlight>
                <a:latin typeface="+mj-lt"/>
                <a:ea typeface="Times New Roman" panose="02020603050405020304" pitchFamily="18" charset="0"/>
                <a:cs typeface="Times New Roman" panose="02020603050405020304" pitchFamily="18" charset="0"/>
              </a:rPr>
              <a:t>Approval of </a:t>
            </a:r>
            <a:r>
              <a:rPr lang="en-US" sz="1800" b="1">
                <a:solidFill>
                  <a:srgbClr val="1D2228"/>
                </a:solidFill>
                <a:highlight>
                  <a:srgbClr val="FFFF00"/>
                </a:highlight>
                <a:latin typeface="+mj-lt"/>
                <a:ea typeface="Times New Roman" panose="02020603050405020304" pitchFamily="18" charset="0"/>
                <a:cs typeface="Times New Roman" panose="02020603050405020304" pitchFamily="18" charset="0"/>
              </a:rPr>
              <a:t>September 2022 </a:t>
            </a:r>
            <a:r>
              <a:rPr lang="en-US" sz="1800" b="1">
                <a:solidFill>
                  <a:srgbClr val="1D2228"/>
                </a:solidFill>
                <a:effectLst/>
                <a:highlight>
                  <a:srgbClr val="FFFF00"/>
                </a:highlight>
                <a:latin typeface="+mj-lt"/>
                <a:ea typeface="Times New Roman" panose="02020603050405020304" pitchFamily="18" charset="0"/>
                <a:cs typeface="Times New Roman" panose="02020603050405020304" pitchFamily="18" charset="0"/>
              </a:rPr>
              <a:t>meeting minutes.</a:t>
            </a:r>
            <a:endParaRPr lang="en-US" sz="1800" b="1">
              <a:effectLst/>
              <a:highlight>
                <a:srgbClr val="FFFF00"/>
              </a:highlight>
              <a:latin typeface="+mj-lt"/>
              <a:ea typeface="Calibri" panose="020F0502020204030204" pitchFamily="34" charset="0"/>
              <a:cs typeface="Times New Roman" panose="02020603050405020304" pitchFamily="18" charset="0"/>
            </a:endParaRPr>
          </a:p>
          <a:p>
            <a:pPr marL="803275" marR="0" indent="-346075" algn="l">
              <a:lnSpc>
                <a:spcPct val="120000"/>
              </a:lnSpc>
              <a:spcBef>
                <a:spcPts val="0"/>
              </a:spcBef>
              <a:spcAft>
                <a:spcPts val="0"/>
              </a:spcAft>
            </a:pPr>
            <a:r>
              <a:rPr lang="en-US" sz="1800" b="1">
                <a:effectLst/>
                <a:latin typeface="+mj-lt"/>
                <a:ea typeface="Calibri" panose="020F0502020204030204" pitchFamily="34" charset="0"/>
                <a:cs typeface="Times New Roman" panose="02020603050405020304" pitchFamily="18" charset="0"/>
              </a:rPr>
              <a:t>B.	</a:t>
            </a:r>
            <a:r>
              <a:rPr lang="en-US" sz="1800" b="1">
                <a:effectLst/>
                <a:highlight>
                  <a:srgbClr val="FFFF00"/>
                </a:highlight>
                <a:latin typeface="+mj-lt"/>
                <a:ea typeface="Calibri" panose="020F0502020204030204" pitchFamily="34" charset="0"/>
                <a:cs typeface="Times New Roman" panose="02020603050405020304" pitchFamily="18" charset="0"/>
              </a:rPr>
              <a:t>Treasurer's Report</a:t>
            </a:r>
          </a:p>
          <a:p>
            <a:pPr marL="803275" marR="0" indent="-346075" algn="l">
              <a:lnSpc>
                <a:spcPct val="120000"/>
              </a:lnSpc>
              <a:spcBef>
                <a:spcPts val="0"/>
              </a:spcBef>
              <a:spcAft>
                <a:spcPts val="0"/>
              </a:spcAft>
              <a:buAutoNum type="alphaUcPeriod" startAt="3"/>
            </a:pPr>
            <a:r>
              <a:rPr lang="en-US" sz="1800" b="1">
                <a:effectLst/>
                <a:highlight>
                  <a:srgbClr val="FFFF00"/>
                </a:highlight>
                <a:latin typeface="+mj-lt"/>
                <a:ea typeface="Calibri" panose="020F0502020204030204" pitchFamily="34" charset="0"/>
                <a:cs typeface="Times New Roman" panose="02020603050405020304" pitchFamily="18" charset="0"/>
              </a:rPr>
              <a:t>Guests.</a:t>
            </a:r>
          </a:p>
          <a:p>
            <a:pPr marL="457200" marR="0" algn="l">
              <a:lnSpc>
                <a:spcPct val="120000"/>
              </a:lnSpc>
              <a:spcBef>
                <a:spcPts val="0"/>
              </a:spcBef>
              <a:spcAft>
                <a:spcPts val="0"/>
              </a:spcAft>
            </a:pPr>
            <a:endParaRPr lang="en-US" sz="1800" b="1">
              <a:effectLst/>
              <a:latin typeface="+mj-lt"/>
              <a:ea typeface="Calibri" panose="020F0502020204030204" pitchFamily="34" charset="0"/>
              <a:cs typeface="Times New Roman" panose="02020603050405020304" pitchFamily="18" charset="0"/>
            </a:endParaRPr>
          </a:p>
          <a:p>
            <a:pPr lvl="1" indent="-227013" algn="l">
              <a:lnSpc>
                <a:spcPct val="120000"/>
              </a:lnSpc>
              <a:spcBef>
                <a:spcPts val="0"/>
              </a:spcBef>
            </a:pPr>
            <a:r>
              <a:rPr lang="en-US" sz="1800" b="1">
                <a:effectLst/>
                <a:latin typeface="+mj-lt"/>
                <a:ea typeface="Calibri" panose="020F0502020204030204" pitchFamily="34" charset="0"/>
                <a:cs typeface="Times New Roman" panose="02020603050405020304" pitchFamily="18" charset="0"/>
              </a:rPr>
              <a:t> COMMITTEE REPORTS:</a:t>
            </a:r>
          </a:p>
          <a:p>
            <a:pPr marL="800100" lvl="1" indent="-342900" algn="l">
              <a:lnSpc>
                <a:spcPct val="120000"/>
              </a:lnSpc>
              <a:spcBef>
                <a:spcPts val="0"/>
              </a:spcBef>
              <a:buFont typeface="+mj-lt"/>
              <a:buAutoNum type="arabicPeriod"/>
            </a:pPr>
            <a:r>
              <a:rPr lang="en-US" sz="1800" b="1">
                <a:effectLst/>
                <a:highlight>
                  <a:srgbClr val="FFFF00"/>
                </a:highlight>
                <a:latin typeface="+mj-lt"/>
                <a:ea typeface="Calibri" panose="020F0502020204030204" pitchFamily="34" charset="0"/>
                <a:cs typeface="Times New Roman" panose="02020603050405020304" pitchFamily="18" charset="0"/>
              </a:rPr>
              <a:t>Technical.</a:t>
            </a:r>
          </a:p>
          <a:p>
            <a:pPr marL="800100" lvl="1" indent="-342900" algn="l">
              <a:lnSpc>
                <a:spcPct val="120000"/>
              </a:lnSpc>
              <a:spcBef>
                <a:spcPts val="0"/>
              </a:spcBef>
              <a:buFont typeface="+mj-lt"/>
              <a:buAutoNum type="arabicPeriod"/>
            </a:pPr>
            <a:r>
              <a:rPr lang="en-US" sz="1800" b="1">
                <a:effectLst/>
                <a:highlight>
                  <a:srgbClr val="FFFF00"/>
                </a:highlight>
                <a:latin typeface="+mj-lt"/>
                <a:ea typeface="Calibri" panose="020F0502020204030204" pitchFamily="34" charset="0"/>
                <a:cs typeface="Times New Roman" panose="02020603050405020304" pitchFamily="18" charset="0"/>
              </a:rPr>
              <a:t>Skywarn </a:t>
            </a:r>
          </a:p>
          <a:p>
            <a:pPr marL="800100" lvl="1" indent="-342900" algn="l">
              <a:lnSpc>
                <a:spcPct val="120000"/>
              </a:lnSpc>
              <a:spcBef>
                <a:spcPts val="0"/>
              </a:spcBef>
              <a:buFont typeface="+mj-lt"/>
              <a:buAutoNum type="arabicPeriod"/>
            </a:pPr>
            <a:r>
              <a:rPr lang="en-US" sz="1800" b="1">
                <a:effectLst/>
                <a:highlight>
                  <a:srgbClr val="FFFF00"/>
                </a:highlight>
                <a:latin typeface="+mj-lt"/>
                <a:ea typeface="Calibri" panose="020F0502020204030204" pitchFamily="34" charset="0"/>
                <a:cs typeface="Times New Roman" panose="02020603050405020304" pitchFamily="18" charset="0"/>
              </a:rPr>
              <a:t>VE Testing</a:t>
            </a:r>
          </a:p>
          <a:p>
            <a:pPr marL="800100" lvl="1" indent="-342900" algn="l">
              <a:lnSpc>
                <a:spcPct val="120000"/>
              </a:lnSpc>
              <a:spcBef>
                <a:spcPts val="0"/>
              </a:spcBef>
              <a:buFont typeface="+mj-lt"/>
              <a:buAutoNum type="arabicPeriod"/>
            </a:pPr>
            <a:r>
              <a:rPr lang="en-US" sz="1800" b="1">
                <a:effectLst/>
                <a:highlight>
                  <a:srgbClr val="FFFF00"/>
                </a:highlight>
                <a:latin typeface="+mj-lt"/>
                <a:ea typeface="Calibri" panose="020F0502020204030204" pitchFamily="34" charset="0"/>
                <a:cs typeface="Times New Roman" panose="02020603050405020304" pitchFamily="18" charset="0"/>
              </a:rPr>
              <a:t>Net Control report</a:t>
            </a:r>
          </a:p>
          <a:p>
            <a:pPr lvl="1" indent="457200" algn="l">
              <a:lnSpc>
                <a:spcPct val="120000"/>
              </a:lnSpc>
              <a:spcBef>
                <a:spcPts val="0"/>
              </a:spcBef>
            </a:pPr>
            <a:r>
              <a:rPr lang="en-US" sz="1800" b="1">
                <a:effectLst/>
                <a:latin typeface="+mj-lt"/>
                <a:ea typeface="Calibri" panose="020F0502020204030204" pitchFamily="34" charset="0"/>
                <a:cs typeface="Times New Roman" panose="02020603050405020304" pitchFamily="18" charset="0"/>
              </a:rPr>
              <a:t> </a:t>
            </a:r>
          </a:p>
          <a:p>
            <a:pPr marL="461963" marR="0" indent="-231775" algn="l">
              <a:spcBef>
                <a:spcPts val="0"/>
              </a:spcBef>
              <a:spcAft>
                <a:spcPts val="0"/>
              </a:spcAft>
            </a:pPr>
            <a:r>
              <a:rPr lang="en-US" sz="1800" b="1">
                <a:effectLst/>
                <a:latin typeface="+mj-lt"/>
                <a:ea typeface="Consolas" panose="020B0609020204030204" pitchFamily="49" charset="0"/>
                <a:cs typeface="Consolas" panose="020B0609020204030204" pitchFamily="49" charset="0"/>
              </a:rPr>
              <a:t>OLD BUSINESS: </a:t>
            </a:r>
          </a:p>
          <a:p>
            <a:pPr marL="461963" marR="0" lvl="0" indent="341313" algn="l">
              <a:lnSpc>
                <a:spcPct val="107000"/>
              </a:lnSpc>
              <a:spcBef>
                <a:spcPts val="0"/>
              </a:spcBef>
              <a:spcAft>
                <a:spcPts val="0"/>
              </a:spcAft>
              <a:buFont typeface="+mj-lt"/>
              <a:buAutoNum type="arabicParenR"/>
            </a:pPr>
            <a:r>
              <a:rPr lang="en-US" sz="1800" b="1">
                <a:effectLst/>
                <a:highlight>
                  <a:srgbClr val="FFFF00"/>
                </a:highlight>
                <a:latin typeface="+mj-lt"/>
                <a:ea typeface="Consolas" panose="020B0609020204030204" pitchFamily="49" charset="0"/>
                <a:cs typeface="Consolas" panose="020B0609020204030204" pitchFamily="49" charset="0"/>
              </a:rPr>
              <a:t>Projects at BSC planning </a:t>
            </a:r>
          </a:p>
          <a:p>
            <a:pPr marL="919163" lvl="2" indent="341313" algn="l">
              <a:lnSpc>
                <a:spcPct val="107000"/>
              </a:lnSpc>
              <a:spcBef>
                <a:spcPts val="0"/>
              </a:spcBef>
              <a:buFont typeface="+mj-lt"/>
              <a:buAutoNum type="alphaLcParenR"/>
            </a:pPr>
            <a:r>
              <a:rPr lang="en-US" sz="1600" b="1">
                <a:effectLst/>
                <a:highlight>
                  <a:srgbClr val="FFFF00"/>
                </a:highlight>
                <a:latin typeface="+mj-lt"/>
                <a:ea typeface="Consolas" panose="020B0609020204030204" pitchFamily="49" charset="0"/>
                <a:cs typeface="Consolas" panose="020B0609020204030204" pitchFamily="49" charset="0"/>
              </a:rPr>
              <a:t>Dipole antenna class October 29</a:t>
            </a:r>
            <a:r>
              <a:rPr lang="en-US" sz="1600" b="1" baseline="30000">
                <a:effectLst/>
                <a:highlight>
                  <a:srgbClr val="FFFF00"/>
                </a:highlight>
                <a:latin typeface="+mj-lt"/>
                <a:ea typeface="Consolas" panose="020B0609020204030204" pitchFamily="49" charset="0"/>
                <a:cs typeface="Consolas" panose="020B0609020204030204" pitchFamily="49" charset="0"/>
              </a:rPr>
              <a:t>th</a:t>
            </a:r>
            <a:endParaRPr lang="en-US" sz="1600" b="1">
              <a:effectLst/>
              <a:highlight>
                <a:srgbClr val="FFFF00"/>
              </a:highlight>
              <a:latin typeface="+mj-lt"/>
              <a:ea typeface="Consolas" panose="020B0609020204030204" pitchFamily="49" charset="0"/>
              <a:cs typeface="Consolas" panose="020B0609020204030204" pitchFamily="49" charset="0"/>
            </a:endParaRPr>
          </a:p>
          <a:p>
            <a:pPr marL="461963" marR="0" lvl="0" indent="341313" algn="l">
              <a:lnSpc>
                <a:spcPct val="107000"/>
              </a:lnSpc>
              <a:spcBef>
                <a:spcPts val="0"/>
              </a:spcBef>
              <a:spcAft>
                <a:spcPts val="0"/>
              </a:spcAft>
              <a:buFont typeface="+mj-lt"/>
              <a:buAutoNum type="arabicParenR"/>
            </a:pPr>
            <a:r>
              <a:rPr lang="en-US" sz="1800" b="1">
                <a:effectLst/>
                <a:highlight>
                  <a:srgbClr val="00FF00"/>
                </a:highlight>
                <a:latin typeface="+mj-lt"/>
                <a:ea typeface="Consolas" panose="020B0609020204030204" pitchFamily="49" charset="0"/>
                <a:cs typeface="Consolas" panose="020B0609020204030204" pitchFamily="49" charset="0"/>
              </a:rPr>
              <a:t>Girl Scout Big Event Report</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Jamboree on the Air Report </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HAMFEST 2023 Planning </a:t>
            </a:r>
          </a:p>
          <a:p>
            <a:pPr marL="461963" marR="0" indent="341313" algn="l">
              <a:lnSpc>
                <a:spcPct val="107000"/>
              </a:lnSpc>
              <a:spcBef>
                <a:spcPts val="0"/>
              </a:spcBef>
              <a:spcAft>
                <a:spcPts val="0"/>
              </a:spcAft>
            </a:pPr>
            <a:r>
              <a:rPr lang="en-US" sz="1800" b="1">
                <a:effectLst/>
                <a:latin typeface="+mj-lt"/>
                <a:ea typeface="Consolas" panose="020B0609020204030204" pitchFamily="49" charset="0"/>
                <a:cs typeface="Consolas" panose="020B0609020204030204" pitchFamily="49" charset="0"/>
              </a:rPr>
              <a:t>  </a:t>
            </a:r>
          </a:p>
          <a:p>
            <a:pPr marL="461963" marR="307340" indent="-231775" algn="l">
              <a:spcBef>
                <a:spcPts val="5"/>
              </a:spcBef>
              <a:spcAft>
                <a:spcPts val="0"/>
              </a:spcAft>
            </a:pPr>
            <a:r>
              <a:rPr lang="en-US" sz="1800" b="1">
                <a:effectLst/>
                <a:latin typeface="+mj-lt"/>
                <a:ea typeface="Consolas" panose="020B0609020204030204" pitchFamily="49" charset="0"/>
                <a:cs typeface="Consolas" panose="020B0609020204030204" pitchFamily="49" charset="0"/>
              </a:rPr>
              <a:t>NEW BUSINESS: </a:t>
            </a:r>
          </a:p>
          <a:p>
            <a:pPr marL="461963" marR="0" lvl="0" indent="341313" algn="l">
              <a:spcBef>
                <a:spcPts val="5"/>
              </a:spcBef>
              <a:spcAft>
                <a:spcPts val="0"/>
              </a:spcAft>
              <a:buFont typeface="+mj-lt"/>
              <a:buAutoNum type="arabicParenR"/>
            </a:pPr>
            <a:r>
              <a:rPr lang="en-US" sz="1800" b="1">
                <a:solidFill>
                  <a:srgbClr val="1D2028"/>
                </a:solidFill>
                <a:effectLst/>
                <a:latin typeface="+mj-lt"/>
                <a:ea typeface="Consolas" panose="020B0609020204030204" pitchFamily="49" charset="0"/>
                <a:cs typeface="Consolas" panose="020B0609020204030204" pitchFamily="49" charset="0"/>
              </a:rPr>
              <a:t>Missouri Slope Model Aero Club donation.</a:t>
            </a:r>
            <a:endParaRPr lang="en-US" sz="1800" b="1">
              <a:effectLst/>
              <a:latin typeface="+mj-lt"/>
              <a:ea typeface="Consolas" panose="020B0609020204030204" pitchFamily="49" charset="0"/>
              <a:cs typeface="Consolas" panose="020B0609020204030204" pitchFamily="49" charset="0"/>
            </a:endParaRP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Elections</a:t>
            </a:r>
          </a:p>
          <a:p>
            <a:pPr marL="461963" marR="0" lvl="0" indent="341313" algn="l">
              <a:lnSpc>
                <a:spcPct val="107000"/>
              </a:lnSpc>
              <a:spcBef>
                <a:spcPts val="0"/>
              </a:spcBef>
              <a:spcAft>
                <a:spcPts val="0"/>
              </a:spcAft>
              <a:buFont typeface="+mj-lt"/>
              <a:buAutoNum type="arabicParenR"/>
              <a:tabLst>
                <a:tab pos="228600" algn="l"/>
              </a:tabLst>
            </a:pPr>
            <a:r>
              <a:rPr lang="en-US" sz="1800" b="1">
                <a:effectLst/>
                <a:latin typeface="+mj-lt"/>
                <a:ea typeface="Consolas" panose="020B0609020204030204" pitchFamily="49" charset="0"/>
                <a:cs typeface="Consolas" panose="020B0609020204030204" pitchFamily="49" charset="0"/>
              </a:rPr>
              <a:t>Christmas Party </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Lewis and Clark on the Trail June 3</a:t>
            </a:r>
            <a:r>
              <a:rPr lang="en-US" sz="1800" b="1" baseline="30000">
                <a:effectLst/>
                <a:latin typeface="+mj-lt"/>
                <a:ea typeface="Consolas" panose="020B0609020204030204" pitchFamily="49" charset="0"/>
                <a:cs typeface="Consolas" panose="020B0609020204030204" pitchFamily="49" charset="0"/>
              </a:rPr>
              <a:t>rd</a:t>
            </a:r>
            <a:r>
              <a:rPr lang="en-US" sz="1800" b="1">
                <a:effectLst/>
                <a:latin typeface="+mj-lt"/>
                <a:ea typeface="Consolas" panose="020B0609020204030204" pitchFamily="49" charset="0"/>
                <a:cs typeface="Consolas" panose="020B0609020204030204" pitchFamily="49" charset="0"/>
              </a:rPr>
              <a:t> –18</a:t>
            </a:r>
            <a:r>
              <a:rPr lang="en-US" sz="1800" b="1" baseline="30000">
                <a:effectLst/>
                <a:latin typeface="+mj-lt"/>
                <a:ea typeface="Consolas" panose="020B0609020204030204" pitchFamily="49" charset="0"/>
                <a:cs typeface="Consolas" panose="020B0609020204030204" pitchFamily="49" charset="0"/>
              </a:rPr>
              <a:t>th </a:t>
            </a:r>
            <a:r>
              <a:rPr lang="en-US" sz="1800" b="1">
                <a:effectLst/>
                <a:latin typeface="+mj-lt"/>
                <a:ea typeface="Consolas" panose="020B0609020204030204" pitchFamily="49" charset="0"/>
                <a:cs typeface="Consolas" panose="020B0609020204030204" pitchFamily="49" charset="0"/>
              </a:rPr>
              <a:t>23</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New Equipment</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Tower Site Recognition / Appreciation</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50/50 </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Announcements</a:t>
            </a:r>
          </a:p>
          <a:p>
            <a:pPr marL="461963" marR="0" indent="341313" algn="l">
              <a:spcBef>
                <a:spcPts val="0"/>
              </a:spcBef>
              <a:spcAft>
                <a:spcPts val="0"/>
              </a:spcAft>
            </a:pPr>
            <a:endParaRPr lang="en-US" sz="1800" b="1">
              <a:effectLst/>
              <a:latin typeface="+mj-lt"/>
              <a:ea typeface="Consolas" panose="020B0609020204030204" pitchFamily="49" charset="0"/>
              <a:cs typeface="Consolas" panose="020B0609020204030204" pitchFamily="49" charset="0"/>
            </a:endParaRPr>
          </a:p>
          <a:p>
            <a:pPr marL="461963" marR="0" indent="341313" algn="l">
              <a:spcBef>
                <a:spcPts val="0"/>
              </a:spcBef>
              <a:spcAft>
                <a:spcPts val="0"/>
              </a:spcAft>
            </a:pPr>
            <a:r>
              <a:rPr lang="en-US" sz="1800" b="1">
                <a:effectLst/>
                <a:latin typeface="+mj-lt"/>
                <a:ea typeface="Calibri" panose="020F0502020204030204" pitchFamily="34" charset="0"/>
                <a:cs typeface="Times New Roman" panose="02020603050405020304" pitchFamily="18" charset="0"/>
              </a:rPr>
              <a:t>ADJOURN</a:t>
            </a:r>
          </a:p>
          <a:p>
            <a:pPr marL="342900" marR="0" lvl="0" indent="-342900" algn="l">
              <a:spcBef>
                <a:spcPts val="0"/>
              </a:spcBef>
              <a:spcAft>
                <a:spcPts val="0"/>
              </a:spcAft>
              <a:buFont typeface="+mj-lt"/>
              <a:buAutoNum type="arabicPeriod"/>
            </a:pPr>
            <a:endParaRPr lang="en-US" sz="1900" b="1">
              <a:solidFill>
                <a:srgbClr val="000000"/>
              </a:solidFill>
              <a:effectLst/>
              <a:latin typeface="+mj-lt"/>
              <a:ea typeface="Calibri" panose="020F0502020204030204" pitchFamily="34" charset="0"/>
              <a:cs typeface="Consolas" panose="020B0609020204030204" pitchFamily="49" charset="0"/>
            </a:endParaRPr>
          </a:p>
        </p:txBody>
      </p:sp>
      <p:pic>
        <p:nvPicPr>
          <p:cNvPr id="2050" name="Picture 43">
            <a:extLst>
              <a:ext uri="{FF2B5EF4-FFF2-40B4-BE49-F238E27FC236}">
                <a16:creationId xmlns:a16="http://schemas.microsoft.com/office/drawing/2014/main" id="{1DC8BB61-FA2E-46FB-8304-F6776510F3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635" y="132845"/>
            <a:ext cx="441551" cy="989072"/>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44" descr="Picture">
            <a:extLst>
              <a:ext uri="{FF2B5EF4-FFF2-40B4-BE49-F238E27FC236}">
                <a16:creationId xmlns:a16="http://schemas.microsoft.com/office/drawing/2014/main" id="{57DD2171-59CA-47B9-9381-D4EA27C9F0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884"/>
          <a:stretch>
            <a:fillRect/>
          </a:stretch>
        </p:blipFill>
        <p:spPr bwMode="auto">
          <a:xfrm>
            <a:off x="379279" y="63499"/>
            <a:ext cx="1161508" cy="10588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9E3262D-A80F-4122-A1AD-42FBA482326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extBox 7">
            <a:extLst>
              <a:ext uri="{FF2B5EF4-FFF2-40B4-BE49-F238E27FC236}">
                <a16:creationId xmlns:a16="http://schemas.microsoft.com/office/drawing/2014/main" id="{F2DC391C-A65B-49DC-AE76-D0E74CB99A77}"/>
              </a:ext>
            </a:extLst>
          </p:cNvPr>
          <p:cNvSpPr txBox="1"/>
          <p:nvPr/>
        </p:nvSpPr>
        <p:spPr>
          <a:xfrm>
            <a:off x="3047215" y="3246690"/>
            <a:ext cx="6094428" cy="369332"/>
          </a:xfrm>
          <a:prstGeom prst="rect">
            <a:avLst/>
          </a:prstGeom>
          <a:noFill/>
        </p:spPr>
        <p:txBody>
          <a:bodyPr wrap="square">
            <a:spAutoFit/>
          </a:bodyPr>
          <a:lstStyle/>
          <a:p>
            <a:r>
              <a:rPr lang="en-US" dirty="0"/>
              <a:t>20.00</a:t>
            </a:r>
          </a:p>
        </p:txBody>
      </p:sp>
    </p:spTree>
    <p:extLst>
      <p:ext uri="{BB962C8B-B14F-4D97-AF65-F5344CB8AC3E}">
        <p14:creationId xmlns:p14="http://schemas.microsoft.com/office/powerpoint/2010/main" val="1343288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677758-132A-43D1-96C9-0CFE96365A96}"/>
              </a:ext>
            </a:extLst>
          </p:cNvPr>
          <p:cNvSpPr>
            <a:spLocks noChangeArrowheads="1"/>
          </p:cNvSpPr>
          <p:nvPr/>
        </p:nvSpPr>
        <p:spPr bwMode="auto">
          <a:xfrm>
            <a:off x="918140" y="147191"/>
            <a:ext cx="1035572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1pPr>
            <a:lvl2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2pPr>
            <a:lvl3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3pPr>
            <a:lvl4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4pPr>
            <a:lvl5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5pPr>
            <a:lvl6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6pPr>
            <a:lvl7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7pPr>
            <a:lvl8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8pPr>
            <a:lvl9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US" altLang="en-US" sz="3200" b="1" i="0" u="sng"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rPr>
              <a:t>Central Dakota Amateur Radio Club</a:t>
            </a:r>
            <a:endParaRPr kumimoji="0" lang="en-US" altLang="en-US" sz="3200" b="0" i="0" u="none" strike="noStrike" cap="none" normalizeH="0" baseline="0">
              <a:ln>
                <a:noFill/>
              </a:ln>
              <a:solidFill>
                <a:schemeClr val="tx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US" altLang="en-US" sz="3200" b="0" i="0" u="none"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rPr>
              <a:t>PO Box 7162 Bismarck, North Dakota 58507-7162</a:t>
            </a:r>
            <a:endParaRPr kumimoji="0" lang="en-US" altLang="en-US" sz="3200" b="0" i="0" u="none" strike="noStrike" cap="none" normalizeH="0" baseline="0">
              <a:ln>
                <a:noFill/>
              </a:ln>
              <a:solidFill>
                <a:schemeClr val="tx1"/>
              </a:solidFill>
              <a:effectLst/>
              <a:latin typeface="+mj-lt"/>
            </a:endParaRPr>
          </a:p>
        </p:txBody>
      </p:sp>
      <p:sp>
        <p:nvSpPr>
          <p:cNvPr id="3" name="Subtitle 2">
            <a:extLst>
              <a:ext uri="{FF2B5EF4-FFF2-40B4-BE49-F238E27FC236}">
                <a16:creationId xmlns:a16="http://schemas.microsoft.com/office/drawing/2014/main" id="{E8F395B0-82F6-449B-BC23-A789D5897397}"/>
              </a:ext>
            </a:extLst>
          </p:cNvPr>
          <p:cNvSpPr>
            <a:spLocks noGrp="1"/>
          </p:cNvSpPr>
          <p:nvPr>
            <p:ph type="subTitle" idx="1"/>
          </p:nvPr>
        </p:nvSpPr>
        <p:spPr>
          <a:xfrm>
            <a:off x="1886771" y="1248513"/>
            <a:ext cx="9813075" cy="5486400"/>
          </a:xfrm>
        </p:spPr>
        <p:txBody>
          <a:bodyPr>
            <a:normAutofit fontScale="70000" lnSpcReduction="20000"/>
          </a:bodyPr>
          <a:lstStyle/>
          <a:p>
            <a:pPr marL="0" marR="0">
              <a:spcBef>
                <a:spcPts val="0"/>
              </a:spcBef>
              <a:spcAft>
                <a:spcPts val="0"/>
              </a:spcAft>
            </a:pPr>
            <a:r>
              <a:rPr lang="en-US" sz="3900" b="1">
                <a:solidFill>
                  <a:srgbClr val="444444"/>
                </a:solidFill>
                <a:effectLst/>
                <a:latin typeface="+mj-lt"/>
                <a:ea typeface="Calibri" panose="020F0502020204030204" pitchFamily="34" charset="0"/>
                <a:cs typeface="Times New Roman" panose="02020603050405020304" pitchFamily="18" charset="0"/>
              </a:rPr>
              <a:t>October 25th, 2022, MEETING AGENDA</a:t>
            </a:r>
            <a:endParaRPr lang="en-US" sz="3900" b="1">
              <a:effectLst/>
              <a:latin typeface="+mj-lt"/>
              <a:ea typeface="Calibri" panose="020F0502020204030204" pitchFamily="34" charset="0"/>
              <a:cs typeface="Times New Roman" panose="02020603050405020304" pitchFamily="18" charset="0"/>
            </a:endParaRPr>
          </a:p>
          <a:p>
            <a:pPr marL="803275" marR="0" indent="-346075" algn="l">
              <a:lnSpc>
                <a:spcPct val="120000"/>
              </a:lnSpc>
              <a:spcBef>
                <a:spcPts val="0"/>
              </a:spcBef>
              <a:spcAft>
                <a:spcPts val="0"/>
              </a:spcAft>
            </a:pPr>
            <a:r>
              <a:rPr lang="en-US" sz="1800" b="1">
                <a:solidFill>
                  <a:srgbClr val="1D2228"/>
                </a:solidFill>
                <a:effectLst/>
                <a:latin typeface="+mj-lt"/>
                <a:ea typeface="Times New Roman" panose="02020603050405020304" pitchFamily="18" charset="0"/>
                <a:cs typeface="Times New Roman" panose="02020603050405020304" pitchFamily="18" charset="0"/>
              </a:rPr>
              <a:t>A.	</a:t>
            </a:r>
            <a:r>
              <a:rPr lang="en-US" sz="1800" b="1">
                <a:solidFill>
                  <a:srgbClr val="1D2228"/>
                </a:solidFill>
                <a:effectLst/>
                <a:highlight>
                  <a:srgbClr val="00FF00"/>
                </a:highlight>
                <a:latin typeface="+mj-lt"/>
                <a:ea typeface="Times New Roman" panose="02020603050405020304" pitchFamily="18" charset="0"/>
                <a:cs typeface="Times New Roman" panose="02020603050405020304" pitchFamily="18" charset="0"/>
              </a:rPr>
              <a:t>Approval of </a:t>
            </a:r>
            <a:r>
              <a:rPr lang="en-US" sz="1800" b="1">
                <a:solidFill>
                  <a:srgbClr val="1D2228"/>
                </a:solidFill>
                <a:highlight>
                  <a:srgbClr val="00FF00"/>
                </a:highlight>
                <a:latin typeface="+mj-lt"/>
                <a:ea typeface="Times New Roman" panose="02020603050405020304" pitchFamily="18" charset="0"/>
                <a:cs typeface="Times New Roman" panose="02020603050405020304" pitchFamily="18" charset="0"/>
              </a:rPr>
              <a:t>September 2022 </a:t>
            </a:r>
            <a:r>
              <a:rPr lang="en-US" sz="1800" b="1">
                <a:solidFill>
                  <a:srgbClr val="1D2228"/>
                </a:solidFill>
                <a:effectLst/>
                <a:highlight>
                  <a:srgbClr val="00FF00"/>
                </a:highlight>
                <a:latin typeface="+mj-lt"/>
                <a:ea typeface="Times New Roman" panose="02020603050405020304" pitchFamily="18" charset="0"/>
                <a:cs typeface="Times New Roman" panose="02020603050405020304" pitchFamily="18" charset="0"/>
              </a:rPr>
              <a:t>meeting minutes.</a:t>
            </a:r>
            <a:endParaRPr lang="en-US" sz="1800" b="1">
              <a:effectLst/>
              <a:highlight>
                <a:srgbClr val="00FF00"/>
              </a:highlight>
              <a:latin typeface="+mj-lt"/>
              <a:ea typeface="Calibri" panose="020F0502020204030204" pitchFamily="34" charset="0"/>
              <a:cs typeface="Times New Roman" panose="02020603050405020304" pitchFamily="18" charset="0"/>
            </a:endParaRPr>
          </a:p>
          <a:p>
            <a:pPr marL="803275" marR="0" indent="-346075" algn="l">
              <a:lnSpc>
                <a:spcPct val="120000"/>
              </a:lnSpc>
              <a:spcBef>
                <a:spcPts val="0"/>
              </a:spcBef>
              <a:spcAft>
                <a:spcPts val="0"/>
              </a:spcAft>
            </a:pPr>
            <a:r>
              <a:rPr lang="en-US" sz="1800" b="1">
                <a:effectLst/>
                <a:latin typeface="+mj-lt"/>
                <a:ea typeface="Calibri" panose="020F0502020204030204" pitchFamily="34" charset="0"/>
                <a:cs typeface="Times New Roman" panose="02020603050405020304" pitchFamily="18" charset="0"/>
              </a:rPr>
              <a:t>B.	Treasurer's Report</a:t>
            </a:r>
          </a:p>
          <a:p>
            <a:pPr marL="800100" marR="0" indent="-342900" algn="l">
              <a:lnSpc>
                <a:spcPct val="120000"/>
              </a:lnSpc>
              <a:spcBef>
                <a:spcPts val="0"/>
              </a:spcBef>
              <a:spcAft>
                <a:spcPts val="0"/>
              </a:spcAft>
              <a:buAutoNum type="alphaUcPeriod" startAt="3"/>
            </a:pPr>
            <a:r>
              <a:rPr lang="en-US" sz="1800" b="1">
                <a:effectLst/>
                <a:latin typeface="+mj-lt"/>
                <a:ea typeface="Calibri" panose="020F0502020204030204" pitchFamily="34" charset="0"/>
                <a:cs typeface="Times New Roman" panose="02020603050405020304" pitchFamily="18" charset="0"/>
              </a:rPr>
              <a:t>Guests.</a:t>
            </a:r>
          </a:p>
          <a:p>
            <a:pPr marL="457200" marR="0" algn="l">
              <a:lnSpc>
                <a:spcPct val="120000"/>
              </a:lnSpc>
              <a:spcBef>
                <a:spcPts val="0"/>
              </a:spcBef>
              <a:spcAft>
                <a:spcPts val="0"/>
              </a:spcAft>
            </a:pPr>
            <a:endParaRPr lang="en-US" sz="1800" b="1">
              <a:effectLst/>
              <a:latin typeface="+mj-lt"/>
              <a:ea typeface="Calibri" panose="020F0502020204030204" pitchFamily="34" charset="0"/>
              <a:cs typeface="Times New Roman" panose="02020603050405020304" pitchFamily="18" charset="0"/>
            </a:endParaRPr>
          </a:p>
          <a:p>
            <a:pPr lvl="1" indent="-227013" algn="l">
              <a:lnSpc>
                <a:spcPct val="120000"/>
              </a:lnSpc>
              <a:spcBef>
                <a:spcPts val="0"/>
              </a:spcBef>
            </a:pPr>
            <a:r>
              <a:rPr lang="en-US" sz="1800" b="1">
                <a:effectLst/>
                <a:latin typeface="+mj-lt"/>
                <a:ea typeface="Calibri" panose="020F0502020204030204" pitchFamily="34" charset="0"/>
                <a:cs typeface="Times New Roman" panose="02020603050405020304" pitchFamily="18" charset="0"/>
              </a:rPr>
              <a:t> COMMITTEE REPORTS:</a:t>
            </a:r>
          </a:p>
          <a:p>
            <a:pPr marL="800100" lvl="1" indent="-342900" algn="l">
              <a:lnSpc>
                <a:spcPct val="120000"/>
              </a:lnSpc>
              <a:spcBef>
                <a:spcPts val="0"/>
              </a:spcBef>
              <a:buFont typeface="+mj-lt"/>
              <a:buAutoNum type="arabicPeriod"/>
            </a:pPr>
            <a:r>
              <a:rPr lang="en-US" sz="1800" b="1">
                <a:effectLst/>
                <a:latin typeface="+mj-lt"/>
                <a:ea typeface="Calibri" panose="020F0502020204030204" pitchFamily="34" charset="0"/>
                <a:cs typeface="Times New Roman" panose="02020603050405020304" pitchFamily="18" charset="0"/>
              </a:rPr>
              <a:t>Technical.</a:t>
            </a:r>
          </a:p>
          <a:p>
            <a:pPr marL="800100" lvl="1" indent="-342900" algn="l">
              <a:lnSpc>
                <a:spcPct val="120000"/>
              </a:lnSpc>
              <a:spcBef>
                <a:spcPts val="0"/>
              </a:spcBef>
              <a:buFont typeface="+mj-lt"/>
              <a:buAutoNum type="arabicPeriod"/>
            </a:pPr>
            <a:r>
              <a:rPr lang="en-US" sz="1800" b="1">
                <a:effectLst/>
                <a:latin typeface="+mj-lt"/>
                <a:ea typeface="Calibri" panose="020F0502020204030204" pitchFamily="34" charset="0"/>
                <a:cs typeface="Times New Roman" panose="02020603050405020304" pitchFamily="18" charset="0"/>
              </a:rPr>
              <a:t>Skywarn </a:t>
            </a:r>
          </a:p>
          <a:p>
            <a:pPr marL="800100" lvl="1" indent="-342900" algn="l">
              <a:lnSpc>
                <a:spcPct val="120000"/>
              </a:lnSpc>
              <a:spcBef>
                <a:spcPts val="0"/>
              </a:spcBef>
              <a:buFont typeface="+mj-lt"/>
              <a:buAutoNum type="arabicPeriod"/>
            </a:pPr>
            <a:r>
              <a:rPr lang="en-US" sz="1800" b="1">
                <a:effectLst/>
                <a:latin typeface="+mj-lt"/>
                <a:ea typeface="Calibri" panose="020F0502020204030204" pitchFamily="34" charset="0"/>
                <a:cs typeface="Times New Roman" panose="02020603050405020304" pitchFamily="18" charset="0"/>
              </a:rPr>
              <a:t>VE Testing</a:t>
            </a:r>
          </a:p>
          <a:p>
            <a:pPr marL="800100" lvl="1" indent="-342900" algn="l">
              <a:lnSpc>
                <a:spcPct val="120000"/>
              </a:lnSpc>
              <a:spcBef>
                <a:spcPts val="0"/>
              </a:spcBef>
              <a:buFont typeface="+mj-lt"/>
              <a:buAutoNum type="arabicPeriod"/>
            </a:pPr>
            <a:r>
              <a:rPr lang="en-US" sz="1800" b="1">
                <a:effectLst/>
                <a:latin typeface="+mj-lt"/>
                <a:ea typeface="Calibri" panose="020F0502020204030204" pitchFamily="34" charset="0"/>
                <a:cs typeface="Times New Roman" panose="02020603050405020304" pitchFamily="18" charset="0"/>
              </a:rPr>
              <a:t>Net Control report</a:t>
            </a:r>
          </a:p>
          <a:p>
            <a:pPr lvl="1" indent="457200" algn="l">
              <a:lnSpc>
                <a:spcPct val="120000"/>
              </a:lnSpc>
              <a:spcBef>
                <a:spcPts val="0"/>
              </a:spcBef>
            </a:pPr>
            <a:r>
              <a:rPr lang="en-US" sz="1800" b="1">
                <a:effectLst/>
                <a:latin typeface="+mj-lt"/>
                <a:ea typeface="Calibri" panose="020F0502020204030204" pitchFamily="34" charset="0"/>
                <a:cs typeface="Times New Roman" panose="02020603050405020304" pitchFamily="18" charset="0"/>
              </a:rPr>
              <a:t> </a:t>
            </a:r>
          </a:p>
          <a:p>
            <a:pPr marL="461963" marR="0" indent="-231775" algn="l">
              <a:spcBef>
                <a:spcPts val="0"/>
              </a:spcBef>
              <a:spcAft>
                <a:spcPts val="0"/>
              </a:spcAft>
            </a:pPr>
            <a:r>
              <a:rPr lang="en-US" sz="1800" b="1">
                <a:effectLst/>
                <a:latin typeface="+mj-lt"/>
                <a:ea typeface="Consolas" panose="020B0609020204030204" pitchFamily="49" charset="0"/>
                <a:cs typeface="Consolas" panose="020B0609020204030204" pitchFamily="49" charset="0"/>
              </a:rPr>
              <a:t>OLD BUSINESS: </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Projects at BSC planning </a:t>
            </a:r>
          </a:p>
          <a:p>
            <a:pPr marL="919163" lvl="2" indent="341313" algn="l">
              <a:lnSpc>
                <a:spcPct val="107000"/>
              </a:lnSpc>
              <a:spcBef>
                <a:spcPts val="0"/>
              </a:spcBef>
              <a:buFont typeface="+mj-lt"/>
              <a:buAutoNum type="alphaLcParenR"/>
            </a:pPr>
            <a:r>
              <a:rPr lang="en-US" sz="1600" b="1">
                <a:effectLst/>
                <a:latin typeface="+mj-lt"/>
                <a:ea typeface="Consolas" panose="020B0609020204030204" pitchFamily="49" charset="0"/>
                <a:cs typeface="Consolas" panose="020B0609020204030204" pitchFamily="49" charset="0"/>
              </a:rPr>
              <a:t>Dipole antenna class October 29</a:t>
            </a:r>
            <a:r>
              <a:rPr lang="en-US" sz="1600" b="1" baseline="30000">
                <a:effectLst/>
                <a:latin typeface="+mj-lt"/>
                <a:ea typeface="Consolas" panose="020B0609020204030204" pitchFamily="49" charset="0"/>
                <a:cs typeface="Consolas" panose="020B0609020204030204" pitchFamily="49" charset="0"/>
              </a:rPr>
              <a:t>th</a:t>
            </a:r>
            <a:endParaRPr lang="en-US" sz="1600" b="1">
              <a:effectLst/>
              <a:latin typeface="+mj-lt"/>
              <a:ea typeface="Consolas" panose="020B0609020204030204" pitchFamily="49" charset="0"/>
              <a:cs typeface="Consolas" panose="020B0609020204030204" pitchFamily="49" charset="0"/>
            </a:endParaRP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Girl Scout Big Event Report</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Jamboree on the Air Report </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HAMFEST 2023 Planning </a:t>
            </a:r>
          </a:p>
          <a:p>
            <a:pPr marL="461963" marR="0" indent="341313" algn="l">
              <a:lnSpc>
                <a:spcPct val="107000"/>
              </a:lnSpc>
              <a:spcBef>
                <a:spcPts val="0"/>
              </a:spcBef>
              <a:spcAft>
                <a:spcPts val="0"/>
              </a:spcAft>
            </a:pPr>
            <a:r>
              <a:rPr lang="en-US" sz="1800" b="1">
                <a:effectLst/>
                <a:latin typeface="+mj-lt"/>
                <a:ea typeface="Consolas" panose="020B0609020204030204" pitchFamily="49" charset="0"/>
                <a:cs typeface="Consolas" panose="020B0609020204030204" pitchFamily="49" charset="0"/>
              </a:rPr>
              <a:t>  </a:t>
            </a:r>
          </a:p>
          <a:p>
            <a:pPr marL="461963" marR="307340" indent="-231775" algn="l">
              <a:spcBef>
                <a:spcPts val="5"/>
              </a:spcBef>
              <a:spcAft>
                <a:spcPts val="0"/>
              </a:spcAft>
            </a:pPr>
            <a:r>
              <a:rPr lang="en-US" sz="1800" b="1">
                <a:effectLst/>
                <a:latin typeface="+mj-lt"/>
                <a:ea typeface="Consolas" panose="020B0609020204030204" pitchFamily="49" charset="0"/>
                <a:cs typeface="Consolas" panose="020B0609020204030204" pitchFamily="49" charset="0"/>
              </a:rPr>
              <a:t>NEW BUSINESS: </a:t>
            </a:r>
          </a:p>
          <a:p>
            <a:pPr marL="461963" marR="0" lvl="0" indent="341313" algn="l">
              <a:spcBef>
                <a:spcPts val="5"/>
              </a:spcBef>
              <a:spcAft>
                <a:spcPts val="0"/>
              </a:spcAft>
              <a:buFont typeface="+mj-lt"/>
              <a:buAutoNum type="arabicParenR"/>
            </a:pPr>
            <a:r>
              <a:rPr lang="en-US" sz="1800" b="1">
                <a:solidFill>
                  <a:srgbClr val="1D2028"/>
                </a:solidFill>
                <a:effectLst/>
                <a:latin typeface="+mj-lt"/>
                <a:ea typeface="Consolas" panose="020B0609020204030204" pitchFamily="49" charset="0"/>
                <a:cs typeface="Consolas" panose="020B0609020204030204" pitchFamily="49" charset="0"/>
              </a:rPr>
              <a:t>Missouri Slope Model Aero Club donation.</a:t>
            </a:r>
            <a:endParaRPr lang="en-US" sz="1800" b="1">
              <a:effectLst/>
              <a:latin typeface="+mj-lt"/>
              <a:ea typeface="Consolas" panose="020B0609020204030204" pitchFamily="49" charset="0"/>
              <a:cs typeface="Consolas" panose="020B0609020204030204" pitchFamily="49" charset="0"/>
            </a:endParaRP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Elections</a:t>
            </a:r>
          </a:p>
          <a:p>
            <a:pPr marL="461963" marR="0" lvl="0" indent="341313" algn="l">
              <a:lnSpc>
                <a:spcPct val="107000"/>
              </a:lnSpc>
              <a:spcBef>
                <a:spcPts val="0"/>
              </a:spcBef>
              <a:spcAft>
                <a:spcPts val="0"/>
              </a:spcAft>
              <a:buFont typeface="+mj-lt"/>
              <a:buAutoNum type="arabicParenR"/>
              <a:tabLst>
                <a:tab pos="228600" algn="l"/>
              </a:tabLst>
            </a:pPr>
            <a:r>
              <a:rPr lang="en-US" sz="1800" b="1">
                <a:effectLst/>
                <a:latin typeface="+mj-lt"/>
                <a:ea typeface="Consolas" panose="020B0609020204030204" pitchFamily="49" charset="0"/>
                <a:cs typeface="Consolas" panose="020B0609020204030204" pitchFamily="49" charset="0"/>
              </a:rPr>
              <a:t>Christmas Party </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Lewis and Clark on the Trail June 3</a:t>
            </a:r>
            <a:r>
              <a:rPr lang="en-US" sz="1800" b="1" baseline="30000">
                <a:effectLst/>
                <a:latin typeface="+mj-lt"/>
                <a:ea typeface="Consolas" panose="020B0609020204030204" pitchFamily="49" charset="0"/>
                <a:cs typeface="Consolas" panose="020B0609020204030204" pitchFamily="49" charset="0"/>
              </a:rPr>
              <a:t>rd</a:t>
            </a:r>
            <a:r>
              <a:rPr lang="en-US" sz="1800" b="1">
                <a:effectLst/>
                <a:latin typeface="+mj-lt"/>
                <a:ea typeface="Consolas" panose="020B0609020204030204" pitchFamily="49" charset="0"/>
                <a:cs typeface="Consolas" panose="020B0609020204030204" pitchFamily="49" charset="0"/>
              </a:rPr>
              <a:t> –18</a:t>
            </a:r>
            <a:r>
              <a:rPr lang="en-US" sz="1800" b="1" baseline="30000">
                <a:effectLst/>
                <a:latin typeface="+mj-lt"/>
                <a:ea typeface="Consolas" panose="020B0609020204030204" pitchFamily="49" charset="0"/>
                <a:cs typeface="Consolas" panose="020B0609020204030204" pitchFamily="49" charset="0"/>
              </a:rPr>
              <a:t>th </a:t>
            </a:r>
            <a:r>
              <a:rPr lang="en-US" sz="1800" b="1">
                <a:effectLst/>
                <a:latin typeface="+mj-lt"/>
                <a:ea typeface="Consolas" panose="020B0609020204030204" pitchFamily="49" charset="0"/>
                <a:cs typeface="Consolas" panose="020B0609020204030204" pitchFamily="49" charset="0"/>
              </a:rPr>
              <a:t>23</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New Equipment</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Tower Site Recognition / Appreciation</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50/50 </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Announcements</a:t>
            </a:r>
          </a:p>
          <a:p>
            <a:pPr marL="461963" marR="0" indent="341313" algn="l">
              <a:spcBef>
                <a:spcPts val="0"/>
              </a:spcBef>
              <a:spcAft>
                <a:spcPts val="0"/>
              </a:spcAft>
            </a:pPr>
            <a:endParaRPr lang="en-US" sz="1800" b="1">
              <a:effectLst/>
              <a:latin typeface="+mj-lt"/>
              <a:ea typeface="Consolas" panose="020B0609020204030204" pitchFamily="49" charset="0"/>
              <a:cs typeface="Consolas" panose="020B0609020204030204" pitchFamily="49" charset="0"/>
            </a:endParaRPr>
          </a:p>
          <a:p>
            <a:pPr marL="461963" marR="0" indent="341313" algn="l">
              <a:spcBef>
                <a:spcPts val="0"/>
              </a:spcBef>
              <a:spcAft>
                <a:spcPts val="0"/>
              </a:spcAft>
            </a:pPr>
            <a:r>
              <a:rPr lang="en-US" sz="1800" b="1">
                <a:effectLst/>
                <a:latin typeface="+mj-lt"/>
                <a:ea typeface="Calibri" panose="020F0502020204030204" pitchFamily="34" charset="0"/>
                <a:cs typeface="Times New Roman" panose="02020603050405020304" pitchFamily="18" charset="0"/>
              </a:rPr>
              <a:t>ADJOURN</a:t>
            </a:r>
          </a:p>
          <a:p>
            <a:pPr marL="342900" marR="0" lvl="0" indent="-342900" algn="l">
              <a:spcBef>
                <a:spcPts val="0"/>
              </a:spcBef>
              <a:spcAft>
                <a:spcPts val="0"/>
              </a:spcAft>
              <a:buFont typeface="+mj-lt"/>
              <a:buAutoNum type="arabicPeriod"/>
            </a:pPr>
            <a:endParaRPr lang="en-US" sz="1900" b="1">
              <a:solidFill>
                <a:srgbClr val="000000"/>
              </a:solidFill>
              <a:effectLst/>
              <a:latin typeface="+mj-lt"/>
              <a:ea typeface="Calibri" panose="020F0502020204030204" pitchFamily="34" charset="0"/>
              <a:cs typeface="Consolas" panose="020B0609020204030204" pitchFamily="49" charset="0"/>
            </a:endParaRPr>
          </a:p>
        </p:txBody>
      </p:sp>
      <p:pic>
        <p:nvPicPr>
          <p:cNvPr id="2050" name="Picture 43">
            <a:extLst>
              <a:ext uri="{FF2B5EF4-FFF2-40B4-BE49-F238E27FC236}">
                <a16:creationId xmlns:a16="http://schemas.microsoft.com/office/drawing/2014/main" id="{1DC8BB61-FA2E-46FB-8304-F6776510F3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635" y="132845"/>
            <a:ext cx="441551" cy="989072"/>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44" descr="Picture">
            <a:extLst>
              <a:ext uri="{FF2B5EF4-FFF2-40B4-BE49-F238E27FC236}">
                <a16:creationId xmlns:a16="http://schemas.microsoft.com/office/drawing/2014/main" id="{57DD2171-59CA-47B9-9381-D4EA27C9F0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884"/>
          <a:stretch>
            <a:fillRect/>
          </a:stretch>
        </p:blipFill>
        <p:spPr bwMode="auto">
          <a:xfrm>
            <a:off x="379279" y="63499"/>
            <a:ext cx="1161508" cy="10588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9E3262D-A80F-4122-A1AD-42FBA482326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5260827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43" name="Rounded Rectangle 42">
            <a:extLst>
              <a:ext uri="{FF2B5EF4-FFF2-40B4-BE49-F238E27FC236}">
                <a16:creationId xmlns:a16="http://schemas.microsoft.com/office/drawing/2014/main" id="{F481B894-F237-E177-91D2-2DD32CB24818}"/>
              </a:ext>
            </a:extLst>
          </p:cNvPr>
          <p:cNvSpPr/>
          <p:nvPr/>
        </p:nvSpPr>
        <p:spPr>
          <a:xfrm>
            <a:off x="1508233" y="5886675"/>
            <a:ext cx="9564133" cy="66514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cxnSp>
        <p:nvCxnSpPr>
          <p:cNvPr id="47" name="Straight Connector 46">
            <a:extLst>
              <a:ext uri="{FF2B5EF4-FFF2-40B4-BE49-F238E27FC236}">
                <a16:creationId xmlns:a16="http://schemas.microsoft.com/office/drawing/2014/main" id="{6F9262EC-3150-FAC3-0D1A-8BD90380FD89}"/>
              </a:ext>
            </a:extLst>
          </p:cNvPr>
          <p:cNvCxnSpPr/>
          <p:nvPr/>
        </p:nvCxnSpPr>
        <p:spPr>
          <a:xfrm>
            <a:off x="3673436" y="5888680"/>
            <a:ext cx="0" cy="6688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43AA42A-A24B-9FD1-48DC-065F166EE96C}"/>
              </a:ext>
            </a:extLst>
          </p:cNvPr>
          <p:cNvCxnSpPr/>
          <p:nvPr/>
        </p:nvCxnSpPr>
        <p:spPr>
          <a:xfrm>
            <a:off x="5182796" y="5874316"/>
            <a:ext cx="0" cy="6688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30F4337-2739-1D36-6433-BBDBB4BE6259}"/>
              </a:ext>
            </a:extLst>
          </p:cNvPr>
          <p:cNvCxnSpPr/>
          <p:nvPr/>
        </p:nvCxnSpPr>
        <p:spPr>
          <a:xfrm>
            <a:off x="6561410" y="5877190"/>
            <a:ext cx="0" cy="6688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60262DC-6E00-1083-6EA2-0A6EC4CBEB5A}"/>
              </a:ext>
            </a:extLst>
          </p:cNvPr>
          <p:cNvCxnSpPr/>
          <p:nvPr/>
        </p:nvCxnSpPr>
        <p:spPr>
          <a:xfrm>
            <a:off x="9304474" y="5897300"/>
            <a:ext cx="0" cy="6688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CA9A115-B039-F94C-D835-B247B5869A68}"/>
              </a:ext>
            </a:extLst>
          </p:cNvPr>
          <p:cNvCxnSpPr/>
          <p:nvPr/>
        </p:nvCxnSpPr>
        <p:spPr>
          <a:xfrm>
            <a:off x="7931628" y="5878216"/>
            <a:ext cx="0" cy="6688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215F51AC-8BBA-4FE7-CBA6-BA776A89A4D2}"/>
              </a:ext>
            </a:extLst>
          </p:cNvPr>
          <p:cNvSpPr/>
          <p:nvPr/>
        </p:nvSpPr>
        <p:spPr>
          <a:xfrm>
            <a:off x="2253336" y="5788510"/>
            <a:ext cx="691215" cy="369332"/>
          </a:xfrm>
          <a:prstGeom prst="rect">
            <a:avLst/>
          </a:prstGeom>
        </p:spPr>
        <p:txBody>
          <a:bodyPr wrap="none">
            <a:spAutoFit/>
          </a:bodyPr>
          <a:lstStyle/>
          <a:p>
            <a:pPr algn="ctr"/>
            <a:r>
              <a:rPr lang="en-US" dirty="0"/>
              <a:t>Call</a:t>
            </a:r>
            <a:endParaRPr lang="en-US" sz="3600" dirty="0"/>
          </a:p>
        </p:txBody>
      </p:sp>
      <p:sp>
        <p:nvSpPr>
          <p:cNvPr id="69" name="Rectangle 68">
            <a:extLst>
              <a:ext uri="{FF2B5EF4-FFF2-40B4-BE49-F238E27FC236}">
                <a16:creationId xmlns:a16="http://schemas.microsoft.com/office/drawing/2014/main" id="{85D6B39C-00B4-256D-0E86-D712BF253E37}"/>
              </a:ext>
            </a:extLst>
          </p:cNvPr>
          <p:cNvSpPr/>
          <p:nvPr/>
        </p:nvSpPr>
        <p:spPr>
          <a:xfrm>
            <a:off x="4081742" y="5788510"/>
            <a:ext cx="691215" cy="369332"/>
          </a:xfrm>
          <a:prstGeom prst="rect">
            <a:avLst/>
          </a:prstGeom>
        </p:spPr>
        <p:txBody>
          <a:bodyPr wrap="none">
            <a:spAutoFit/>
          </a:bodyPr>
          <a:lstStyle/>
          <a:p>
            <a:pPr algn="ctr"/>
            <a:r>
              <a:rPr lang="en-US" dirty="0"/>
              <a:t>Date</a:t>
            </a:r>
            <a:endParaRPr lang="en-US" sz="3600" dirty="0"/>
          </a:p>
        </p:txBody>
      </p:sp>
      <p:sp>
        <p:nvSpPr>
          <p:cNvPr id="70" name="Rectangle 69">
            <a:extLst>
              <a:ext uri="{FF2B5EF4-FFF2-40B4-BE49-F238E27FC236}">
                <a16:creationId xmlns:a16="http://schemas.microsoft.com/office/drawing/2014/main" id="{91B9AB22-2C47-390F-C9DA-6253ED241371}"/>
              </a:ext>
            </a:extLst>
          </p:cNvPr>
          <p:cNvSpPr/>
          <p:nvPr/>
        </p:nvSpPr>
        <p:spPr>
          <a:xfrm>
            <a:off x="5533676" y="5786606"/>
            <a:ext cx="691215" cy="369332"/>
          </a:xfrm>
          <a:prstGeom prst="rect">
            <a:avLst/>
          </a:prstGeom>
        </p:spPr>
        <p:txBody>
          <a:bodyPr wrap="none">
            <a:spAutoFit/>
          </a:bodyPr>
          <a:lstStyle/>
          <a:p>
            <a:pPr algn="ctr"/>
            <a:r>
              <a:rPr lang="en-US" dirty="0"/>
              <a:t>UTC </a:t>
            </a:r>
            <a:endParaRPr lang="en-US" sz="3600" dirty="0"/>
          </a:p>
        </p:txBody>
      </p:sp>
      <p:sp>
        <p:nvSpPr>
          <p:cNvPr id="71" name="Rectangle 70">
            <a:extLst>
              <a:ext uri="{FF2B5EF4-FFF2-40B4-BE49-F238E27FC236}">
                <a16:creationId xmlns:a16="http://schemas.microsoft.com/office/drawing/2014/main" id="{10367189-05C7-ED6F-C242-4C4A0E94C0B6}"/>
              </a:ext>
            </a:extLst>
          </p:cNvPr>
          <p:cNvSpPr/>
          <p:nvPr/>
        </p:nvSpPr>
        <p:spPr>
          <a:xfrm>
            <a:off x="6835183" y="5790412"/>
            <a:ext cx="817853" cy="369332"/>
          </a:xfrm>
          <a:prstGeom prst="rect">
            <a:avLst/>
          </a:prstGeom>
        </p:spPr>
        <p:txBody>
          <a:bodyPr wrap="none">
            <a:spAutoFit/>
          </a:bodyPr>
          <a:lstStyle/>
          <a:p>
            <a:pPr algn="ctr"/>
            <a:r>
              <a:rPr lang="en-US" dirty="0"/>
              <a:t> MHz </a:t>
            </a:r>
            <a:endParaRPr lang="en-US" sz="3600" dirty="0"/>
          </a:p>
        </p:txBody>
      </p:sp>
      <p:sp>
        <p:nvSpPr>
          <p:cNvPr id="72" name="Rectangle 71">
            <a:extLst>
              <a:ext uri="{FF2B5EF4-FFF2-40B4-BE49-F238E27FC236}">
                <a16:creationId xmlns:a16="http://schemas.microsoft.com/office/drawing/2014/main" id="{EDD5E92B-7FE5-F4E7-334E-A1E580C8358F}"/>
              </a:ext>
            </a:extLst>
          </p:cNvPr>
          <p:cNvSpPr/>
          <p:nvPr/>
        </p:nvSpPr>
        <p:spPr>
          <a:xfrm>
            <a:off x="8267752" y="5788508"/>
            <a:ext cx="691215" cy="369332"/>
          </a:xfrm>
          <a:prstGeom prst="rect">
            <a:avLst/>
          </a:prstGeom>
        </p:spPr>
        <p:txBody>
          <a:bodyPr wrap="none">
            <a:spAutoFit/>
          </a:bodyPr>
          <a:lstStyle/>
          <a:p>
            <a:pPr algn="ctr"/>
            <a:r>
              <a:rPr lang="en-US" dirty="0"/>
              <a:t>Mode</a:t>
            </a:r>
            <a:endParaRPr lang="en-US" sz="3600" dirty="0"/>
          </a:p>
        </p:txBody>
      </p:sp>
      <p:sp>
        <p:nvSpPr>
          <p:cNvPr id="73" name="Rectangle 72">
            <a:extLst>
              <a:ext uri="{FF2B5EF4-FFF2-40B4-BE49-F238E27FC236}">
                <a16:creationId xmlns:a16="http://schemas.microsoft.com/office/drawing/2014/main" id="{C249EF9E-2952-41AB-C07B-EEC0A5D18776}"/>
              </a:ext>
            </a:extLst>
          </p:cNvPr>
          <p:cNvSpPr/>
          <p:nvPr/>
        </p:nvSpPr>
        <p:spPr>
          <a:xfrm>
            <a:off x="9708129" y="5793322"/>
            <a:ext cx="564577" cy="369332"/>
          </a:xfrm>
          <a:prstGeom prst="rect">
            <a:avLst/>
          </a:prstGeom>
        </p:spPr>
        <p:txBody>
          <a:bodyPr wrap="none">
            <a:spAutoFit/>
          </a:bodyPr>
          <a:lstStyle/>
          <a:p>
            <a:pPr algn="ctr"/>
            <a:r>
              <a:rPr lang="en-US" dirty="0"/>
              <a:t>RST</a:t>
            </a:r>
            <a:endParaRPr lang="en-US" sz="3600" dirty="0"/>
          </a:p>
        </p:txBody>
      </p:sp>
      <p:sp>
        <p:nvSpPr>
          <p:cNvPr id="76" name="Oval 75">
            <a:extLst>
              <a:ext uri="{FF2B5EF4-FFF2-40B4-BE49-F238E27FC236}">
                <a16:creationId xmlns:a16="http://schemas.microsoft.com/office/drawing/2014/main" id="{CDBBAE66-255E-F7AF-A26D-9F8A150F2B4E}"/>
              </a:ext>
            </a:extLst>
          </p:cNvPr>
          <p:cNvSpPr/>
          <p:nvPr/>
        </p:nvSpPr>
        <p:spPr>
          <a:xfrm>
            <a:off x="6917408" y="1322165"/>
            <a:ext cx="3657600" cy="36653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cxnSp>
        <p:nvCxnSpPr>
          <p:cNvPr id="77" name="Straight Connector 76">
            <a:extLst>
              <a:ext uri="{FF2B5EF4-FFF2-40B4-BE49-F238E27FC236}">
                <a16:creationId xmlns:a16="http://schemas.microsoft.com/office/drawing/2014/main" id="{F6C284E3-8444-0887-0492-4444F972C2CD}"/>
              </a:ext>
            </a:extLst>
          </p:cNvPr>
          <p:cNvCxnSpPr>
            <a:cxnSpLocks/>
          </p:cNvCxnSpPr>
          <p:nvPr/>
        </p:nvCxnSpPr>
        <p:spPr>
          <a:xfrm>
            <a:off x="10815426" y="2692888"/>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1C56936A-877B-9F29-53A9-2AC16AAACD98}"/>
              </a:ext>
            </a:extLst>
          </p:cNvPr>
          <p:cNvSpPr/>
          <p:nvPr/>
        </p:nvSpPr>
        <p:spPr>
          <a:xfrm>
            <a:off x="1474054" y="369035"/>
            <a:ext cx="9243892" cy="646331"/>
          </a:xfrm>
          <a:prstGeom prst="rect">
            <a:avLst/>
          </a:prstGeom>
        </p:spPr>
        <p:txBody>
          <a:bodyPr wrap="square">
            <a:spAutoFit/>
          </a:bodyPr>
          <a:lstStyle/>
          <a:p>
            <a:pPr algn="ctr">
              <a:spcBef>
                <a:spcPts val="1600"/>
              </a:spcBef>
            </a:pPr>
            <a:r>
              <a:rPr lang="en-US" sz="3600" b="1" dirty="0">
                <a:solidFill>
                  <a:srgbClr val="000000"/>
                </a:solidFill>
                <a:latin typeface="Apple Chancery" panose="03020702040506060504" pitchFamily="66" charset="-79"/>
                <a:ea typeface="Times New Roman" panose="02020603050405020304" pitchFamily="18" charset="0"/>
                <a:cs typeface="Times New Roman" panose="02020603050405020304" pitchFamily="18" charset="0"/>
              </a:rPr>
              <a:t>Central Dakota Amateur Radio Club</a:t>
            </a:r>
          </a:p>
        </p:txBody>
      </p:sp>
      <p:sp>
        <p:nvSpPr>
          <p:cNvPr id="84" name="Rounded Rectangle 83">
            <a:extLst>
              <a:ext uri="{FF2B5EF4-FFF2-40B4-BE49-F238E27FC236}">
                <a16:creationId xmlns:a16="http://schemas.microsoft.com/office/drawing/2014/main" id="{5591962E-59CC-7120-2502-91A71B8FE644}"/>
              </a:ext>
            </a:extLst>
          </p:cNvPr>
          <p:cNvSpPr/>
          <p:nvPr/>
        </p:nvSpPr>
        <p:spPr>
          <a:xfrm>
            <a:off x="1508235" y="4413712"/>
            <a:ext cx="9564138" cy="65836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85" name="TextBox 84">
            <a:extLst>
              <a:ext uri="{FF2B5EF4-FFF2-40B4-BE49-F238E27FC236}">
                <a16:creationId xmlns:a16="http://schemas.microsoft.com/office/drawing/2014/main" id="{F5352DE1-E344-AE9B-4DBD-EEF67E4B9DEC}"/>
              </a:ext>
            </a:extLst>
          </p:cNvPr>
          <p:cNvSpPr txBox="1"/>
          <p:nvPr/>
        </p:nvSpPr>
        <p:spPr>
          <a:xfrm>
            <a:off x="6316954" y="4310156"/>
            <a:ext cx="2210862" cy="369332"/>
          </a:xfrm>
          <a:prstGeom prst="rect">
            <a:avLst/>
          </a:prstGeom>
          <a:noFill/>
        </p:spPr>
        <p:txBody>
          <a:bodyPr wrap="none" rtlCol="0">
            <a:spAutoFit/>
          </a:bodyPr>
          <a:lstStyle/>
          <a:p>
            <a:r>
              <a:rPr lang="en-US" dirty="0"/>
              <a:t>Activating State</a:t>
            </a:r>
          </a:p>
        </p:txBody>
      </p:sp>
      <p:cxnSp>
        <p:nvCxnSpPr>
          <p:cNvPr id="86" name="Straight Connector 85">
            <a:extLst>
              <a:ext uri="{FF2B5EF4-FFF2-40B4-BE49-F238E27FC236}">
                <a16:creationId xmlns:a16="http://schemas.microsoft.com/office/drawing/2014/main" id="{DEFE6B13-6AA7-EDDB-B7F0-0C2454A81471}"/>
              </a:ext>
            </a:extLst>
          </p:cNvPr>
          <p:cNvCxnSpPr>
            <a:cxnSpLocks/>
            <a:stCxn id="84" idx="2"/>
            <a:endCxn id="84" idx="0"/>
          </p:cNvCxnSpPr>
          <p:nvPr/>
        </p:nvCxnSpPr>
        <p:spPr>
          <a:xfrm flipV="1">
            <a:off x="6290304" y="4413712"/>
            <a:ext cx="0" cy="6583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FF6D8D04-73F1-D4EE-79BB-CAF2CCD3DB48}"/>
              </a:ext>
            </a:extLst>
          </p:cNvPr>
          <p:cNvSpPr txBox="1"/>
          <p:nvPr/>
        </p:nvSpPr>
        <p:spPr>
          <a:xfrm>
            <a:off x="2844399" y="4310156"/>
            <a:ext cx="2084225" cy="369332"/>
          </a:xfrm>
          <a:prstGeom prst="rect">
            <a:avLst/>
          </a:prstGeom>
          <a:noFill/>
        </p:spPr>
        <p:txBody>
          <a:bodyPr wrap="none" rtlCol="0">
            <a:spAutoFit/>
          </a:bodyPr>
          <a:lstStyle/>
          <a:p>
            <a:r>
              <a:rPr lang="en-US" dirty="0"/>
              <a:t>Activating Club</a:t>
            </a:r>
          </a:p>
        </p:txBody>
      </p:sp>
      <p:cxnSp>
        <p:nvCxnSpPr>
          <p:cNvPr id="88" name="Straight Connector 87">
            <a:extLst>
              <a:ext uri="{FF2B5EF4-FFF2-40B4-BE49-F238E27FC236}">
                <a16:creationId xmlns:a16="http://schemas.microsoft.com/office/drawing/2014/main" id="{540036BC-80C4-E995-7F3C-40ACE6A5B025}"/>
              </a:ext>
            </a:extLst>
          </p:cNvPr>
          <p:cNvCxnSpPr/>
          <p:nvPr/>
        </p:nvCxnSpPr>
        <p:spPr>
          <a:xfrm flipV="1">
            <a:off x="8382000" y="4413712"/>
            <a:ext cx="0" cy="6583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DFB225A7-933C-46F0-5AAA-ACBCB140870B}"/>
              </a:ext>
            </a:extLst>
          </p:cNvPr>
          <p:cNvSpPr txBox="1"/>
          <p:nvPr/>
        </p:nvSpPr>
        <p:spPr>
          <a:xfrm>
            <a:off x="8682971" y="4310156"/>
            <a:ext cx="2084225" cy="369332"/>
          </a:xfrm>
          <a:prstGeom prst="rect">
            <a:avLst/>
          </a:prstGeom>
          <a:noFill/>
        </p:spPr>
        <p:txBody>
          <a:bodyPr wrap="none" rtlCol="0">
            <a:spAutoFit/>
          </a:bodyPr>
          <a:lstStyle/>
          <a:p>
            <a:r>
              <a:rPr lang="en-US" dirty="0"/>
              <a:t>Activating Call</a:t>
            </a:r>
          </a:p>
        </p:txBody>
      </p:sp>
      <p:sp>
        <p:nvSpPr>
          <p:cNvPr id="93" name="TextBox 92">
            <a:extLst>
              <a:ext uri="{FF2B5EF4-FFF2-40B4-BE49-F238E27FC236}">
                <a16:creationId xmlns:a16="http://schemas.microsoft.com/office/drawing/2014/main" id="{D7D5634B-08D4-23FE-EF30-86C89756B820}"/>
              </a:ext>
            </a:extLst>
          </p:cNvPr>
          <p:cNvSpPr txBox="1"/>
          <p:nvPr/>
        </p:nvSpPr>
        <p:spPr>
          <a:xfrm>
            <a:off x="1396511" y="4616868"/>
            <a:ext cx="4839786" cy="400110"/>
          </a:xfrm>
          <a:prstGeom prst="rect">
            <a:avLst/>
          </a:prstGeom>
          <a:noFill/>
        </p:spPr>
        <p:txBody>
          <a:bodyPr wrap="none" rtlCol="0">
            <a:spAutoFit/>
          </a:bodyPr>
          <a:lstStyle/>
          <a:p>
            <a:pPr algn="ctr"/>
            <a:r>
              <a:rPr lang="en-US" sz="2000" b="1" dirty="0">
                <a:solidFill>
                  <a:schemeClr val="accent1">
                    <a:lumMod val="75000"/>
                  </a:schemeClr>
                </a:solidFill>
              </a:rPr>
              <a:t>Central Dakota Amateur Radio Club</a:t>
            </a:r>
          </a:p>
        </p:txBody>
      </p:sp>
      <p:sp>
        <p:nvSpPr>
          <p:cNvPr id="94" name="TextBox 93">
            <a:extLst>
              <a:ext uri="{FF2B5EF4-FFF2-40B4-BE49-F238E27FC236}">
                <a16:creationId xmlns:a16="http://schemas.microsoft.com/office/drawing/2014/main" id="{F813137C-CAE8-4EF5-B193-8CA2DED92D9A}"/>
              </a:ext>
            </a:extLst>
          </p:cNvPr>
          <p:cNvSpPr txBox="1"/>
          <p:nvPr/>
        </p:nvSpPr>
        <p:spPr>
          <a:xfrm>
            <a:off x="6300287" y="4616868"/>
            <a:ext cx="1877437" cy="400110"/>
          </a:xfrm>
          <a:prstGeom prst="rect">
            <a:avLst/>
          </a:prstGeom>
          <a:noFill/>
        </p:spPr>
        <p:txBody>
          <a:bodyPr wrap="none" rtlCol="0">
            <a:spAutoFit/>
          </a:bodyPr>
          <a:lstStyle/>
          <a:p>
            <a:pPr algn="ctr"/>
            <a:r>
              <a:rPr lang="en-US" sz="2000" b="1" dirty="0">
                <a:solidFill>
                  <a:schemeClr val="accent1">
                    <a:lumMod val="75000"/>
                  </a:schemeClr>
                </a:solidFill>
              </a:rPr>
              <a:t>North Dakota</a:t>
            </a:r>
          </a:p>
        </p:txBody>
      </p:sp>
      <p:sp>
        <p:nvSpPr>
          <p:cNvPr id="95" name="TextBox 94">
            <a:extLst>
              <a:ext uri="{FF2B5EF4-FFF2-40B4-BE49-F238E27FC236}">
                <a16:creationId xmlns:a16="http://schemas.microsoft.com/office/drawing/2014/main" id="{97962810-E60F-29F2-950B-4300809FACD4}"/>
              </a:ext>
            </a:extLst>
          </p:cNvPr>
          <p:cNvSpPr txBox="1"/>
          <p:nvPr/>
        </p:nvSpPr>
        <p:spPr>
          <a:xfrm>
            <a:off x="9067054" y="4616868"/>
            <a:ext cx="889987" cy="400110"/>
          </a:xfrm>
          <a:prstGeom prst="rect">
            <a:avLst/>
          </a:prstGeom>
          <a:noFill/>
        </p:spPr>
        <p:txBody>
          <a:bodyPr wrap="none" rtlCol="0">
            <a:spAutoFit/>
          </a:bodyPr>
          <a:lstStyle/>
          <a:p>
            <a:pPr algn="ctr"/>
            <a:r>
              <a:rPr lang="en-US" sz="2000" b="1" dirty="0">
                <a:solidFill>
                  <a:schemeClr val="accent1">
                    <a:lumMod val="75000"/>
                  </a:schemeClr>
                </a:solidFill>
              </a:rPr>
              <a:t>W0ZRT</a:t>
            </a:r>
          </a:p>
        </p:txBody>
      </p:sp>
      <p:grpSp>
        <p:nvGrpSpPr>
          <p:cNvPr id="4" name="Group 3">
            <a:extLst>
              <a:ext uri="{FF2B5EF4-FFF2-40B4-BE49-F238E27FC236}">
                <a16:creationId xmlns:a16="http://schemas.microsoft.com/office/drawing/2014/main" id="{C1F73F0D-C821-4E92-B713-0A545FBDEA73}"/>
              </a:ext>
            </a:extLst>
          </p:cNvPr>
          <p:cNvGrpSpPr/>
          <p:nvPr/>
        </p:nvGrpSpPr>
        <p:grpSpPr>
          <a:xfrm>
            <a:off x="9355651" y="1385687"/>
            <a:ext cx="1527738" cy="1225296"/>
            <a:chOff x="3893465" y="603866"/>
            <a:chExt cx="763869" cy="612648"/>
          </a:xfrm>
        </p:grpSpPr>
        <p:sp>
          <p:nvSpPr>
            <p:cNvPr id="90" name="Rounded Rectangle 89">
              <a:extLst>
                <a:ext uri="{FF2B5EF4-FFF2-40B4-BE49-F238E27FC236}">
                  <a16:creationId xmlns:a16="http://schemas.microsoft.com/office/drawing/2014/main" id="{FD86132B-1D61-0337-511E-B4B5DB648BCE}"/>
                </a:ext>
              </a:extLst>
            </p:cNvPr>
            <p:cNvSpPr/>
            <p:nvPr/>
          </p:nvSpPr>
          <p:spPr>
            <a:xfrm>
              <a:off x="3893465" y="603866"/>
              <a:ext cx="763869" cy="612648"/>
            </a:xfrm>
            <a:prstGeom prst="round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algn="ctr"/>
              <a:endParaRPr lang="en-US" sz="2400" b="1" dirty="0">
                <a:solidFill>
                  <a:schemeClr val="tx1"/>
                </a:solidFill>
              </a:endParaRPr>
            </a:p>
          </p:txBody>
        </p:sp>
        <p:sp>
          <p:nvSpPr>
            <p:cNvPr id="92" name="TextBox 91">
              <a:extLst>
                <a:ext uri="{FF2B5EF4-FFF2-40B4-BE49-F238E27FC236}">
                  <a16:creationId xmlns:a16="http://schemas.microsoft.com/office/drawing/2014/main" id="{DFF3750E-085A-B378-3F21-31E2CFDAEC73}"/>
                </a:ext>
              </a:extLst>
            </p:cNvPr>
            <p:cNvSpPr txBox="1"/>
            <p:nvPr/>
          </p:nvSpPr>
          <p:spPr>
            <a:xfrm>
              <a:off x="3993726" y="1001853"/>
              <a:ext cx="444994" cy="200055"/>
            </a:xfrm>
            <a:prstGeom prst="rect">
              <a:avLst/>
            </a:prstGeom>
            <a:noFill/>
          </p:spPr>
          <p:txBody>
            <a:bodyPr wrap="none" rtlCol="0">
              <a:spAutoFit/>
            </a:bodyPr>
            <a:lstStyle/>
            <a:p>
              <a:r>
                <a:rPr lang="en-US" sz="2000" b="1" dirty="0"/>
                <a:t>W0ZRT</a:t>
              </a:r>
            </a:p>
          </p:txBody>
        </p:sp>
        <p:pic>
          <p:nvPicPr>
            <p:cNvPr id="96" name="Picture 95">
              <a:extLst>
                <a:ext uri="{FF2B5EF4-FFF2-40B4-BE49-F238E27FC236}">
                  <a16:creationId xmlns:a16="http://schemas.microsoft.com/office/drawing/2014/main" id="{100025F8-1AED-DA92-C06A-FC98A8838B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787" y="622127"/>
              <a:ext cx="438912" cy="438912"/>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7859517E-5316-49EB-BABD-54569A7481FB}"/>
              </a:ext>
            </a:extLst>
          </p:cNvPr>
          <p:cNvPicPr>
            <a:picLocks noChangeAspect="1"/>
          </p:cNvPicPr>
          <p:nvPr/>
        </p:nvPicPr>
        <p:blipFill>
          <a:blip r:embed="rId5"/>
          <a:stretch>
            <a:fillRect/>
          </a:stretch>
        </p:blipFill>
        <p:spPr>
          <a:xfrm>
            <a:off x="1765969" y="952776"/>
            <a:ext cx="7392977" cy="3386356"/>
          </a:xfrm>
          <a:prstGeom prst="rect">
            <a:avLst/>
          </a:prstGeom>
        </p:spPr>
      </p:pic>
      <p:pic>
        <p:nvPicPr>
          <p:cNvPr id="1026" name="Picture 2" descr="Technology... Fun...         Magic">
            <a:extLst>
              <a:ext uri="{FF2B5EF4-FFF2-40B4-BE49-F238E27FC236}">
                <a16:creationId xmlns:a16="http://schemas.microsoft.com/office/drawing/2014/main" id="{E7C6A4AE-EEF4-4973-81A5-40668B3EA38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725" t="3090" r="17700" b="3266"/>
          <a:stretch/>
        </p:blipFill>
        <p:spPr bwMode="auto">
          <a:xfrm>
            <a:off x="9420838" y="2871960"/>
            <a:ext cx="1384954" cy="1347714"/>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9DAC91F0-A06C-478B-85B8-9ED63B15C69E}"/>
              </a:ext>
            </a:extLst>
          </p:cNvPr>
          <p:cNvSpPr/>
          <p:nvPr/>
        </p:nvSpPr>
        <p:spPr>
          <a:xfrm>
            <a:off x="3760121" y="6112694"/>
            <a:ext cx="1324401" cy="369332"/>
          </a:xfrm>
          <a:prstGeom prst="rect">
            <a:avLst/>
          </a:prstGeom>
        </p:spPr>
        <p:txBody>
          <a:bodyPr wrap="none">
            <a:spAutoFit/>
          </a:bodyPr>
          <a:lstStyle/>
          <a:p>
            <a:pPr algn="ctr"/>
            <a:r>
              <a:rPr lang="en-US" dirty="0"/>
              <a:t>10/1/2022</a:t>
            </a:r>
            <a:endParaRPr lang="en-US" sz="3600" dirty="0"/>
          </a:p>
        </p:txBody>
      </p:sp>
      <p:sp>
        <p:nvSpPr>
          <p:cNvPr id="41" name="Rounded Rectangle 42">
            <a:extLst>
              <a:ext uri="{FF2B5EF4-FFF2-40B4-BE49-F238E27FC236}">
                <a16:creationId xmlns:a16="http://schemas.microsoft.com/office/drawing/2014/main" id="{3006CB6B-D426-49A6-8F3A-3FC6F5267C6B}"/>
              </a:ext>
            </a:extLst>
          </p:cNvPr>
          <p:cNvSpPr/>
          <p:nvPr/>
        </p:nvSpPr>
        <p:spPr>
          <a:xfrm>
            <a:off x="1509711" y="5147751"/>
            <a:ext cx="9564139" cy="66514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42" name="TextBox 41">
            <a:extLst>
              <a:ext uri="{FF2B5EF4-FFF2-40B4-BE49-F238E27FC236}">
                <a16:creationId xmlns:a16="http://schemas.microsoft.com/office/drawing/2014/main" id="{F88AB57E-F50B-4CB2-BD0B-1F05352DDD77}"/>
              </a:ext>
            </a:extLst>
          </p:cNvPr>
          <p:cNvSpPr txBox="1"/>
          <p:nvPr/>
        </p:nvSpPr>
        <p:spPr>
          <a:xfrm>
            <a:off x="2060858" y="5078838"/>
            <a:ext cx="1830950" cy="369332"/>
          </a:xfrm>
          <a:prstGeom prst="rect">
            <a:avLst/>
          </a:prstGeom>
          <a:noFill/>
        </p:spPr>
        <p:txBody>
          <a:bodyPr wrap="none" rtlCol="0">
            <a:spAutoFit/>
          </a:bodyPr>
          <a:lstStyle/>
          <a:p>
            <a:r>
              <a:rPr lang="en-US" dirty="0"/>
              <a:t>Operator Name</a:t>
            </a:r>
          </a:p>
        </p:txBody>
      </p:sp>
      <p:sp>
        <p:nvSpPr>
          <p:cNvPr id="44" name="TextBox 43">
            <a:extLst>
              <a:ext uri="{FF2B5EF4-FFF2-40B4-BE49-F238E27FC236}">
                <a16:creationId xmlns:a16="http://schemas.microsoft.com/office/drawing/2014/main" id="{FB66F8F9-F865-4458-8EC8-3B792A2172F6}"/>
              </a:ext>
            </a:extLst>
          </p:cNvPr>
          <p:cNvSpPr txBox="1"/>
          <p:nvPr/>
        </p:nvSpPr>
        <p:spPr>
          <a:xfrm>
            <a:off x="6710159" y="5089258"/>
            <a:ext cx="4363695" cy="369332"/>
          </a:xfrm>
          <a:prstGeom prst="rect">
            <a:avLst/>
          </a:prstGeom>
          <a:noFill/>
        </p:spPr>
        <p:txBody>
          <a:bodyPr wrap="none" rtlCol="0">
            <a:spAutoFit/>
          </a:bodyPr>
          <a:lstStyle/>
          <a:p>
            <a:r>
              <a:rPr lang="en-US" dirty="0"/>
              <a:t>Control Operator Name &amp; Call Sign</a:t>
            </a:r>
          </a:p>
        </p:txBody>
      </p:sp>
    </p:spTree>
    <p:extLst>
      <p:ext uri="{BB962C8B-B14F-4D97-AF65-F5344CB8AC3E}">
        <p14:creationId xmlns:p14="http://schemas.microsoft.com/office/powerpoint/2010/main" val="1267013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43" name="Rounded Rectangle 42">
            <a:extLst>
              <a:ext uri="{FF2B5EF4-FFF2-40B4-BE49-F238E27FC236}">
                <a16:creationId xmlns:a16="http://schemas.microsoft.com/office/drawing/2014/main" id="{F481B894-F237-E177-91D2-2DD32CB24818}"/>
              </a:ext>
            </a:extLst>
          </p:cNvPr>
          <p:cNvSpPr/>
          <p:nvPr/>
        </p:nvSpPr>
        <p:spPr>
          <a:xfrm>
            <a:off x="1508233" y="6172425"/>
            <a:ext cx="9564133" cy="66514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cxnSp>
        <p:nvCxnSpPr>
          <p:cNvPr id="47" name="Straight Connector 46">
            <a:extLst>
              <a:ext uri="{FF2B5EF4-FFF2-40B4-BE49-F238E27FC236}">
                <a16:creationId xmlns:a16="http://schemas.microsoft.com/office/drawing/2014/main" id="{6F9262EC-3150-FAC3-0D1A-8BD90380FD89}"/>
              </a:ext>
            </a:extLst>
          </p:cNvPr>
          <p:cNvCxnSpPr/>
          <p:nvPr/>
        </p:nvCxnSpPr>
        <p:spPr>
          <a:xfrm>
            <a:off x="3673436" y="6174430"/>
            <a:ext cx="0" cy="6688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43AA42A-A24B-9FD1-48DC-065F166EE96C}"/>
              </a:ext>
            </a:extLst>
          </p:cNvPr>
          <p:cNvCxnSpPr/>
          <p:nvPr/>
        </p:nvCxnSpPr>
        <p:spPr>
          <a:xfrm>
            <a:off x="5182796" y="6160066"/>
            <a:ext cx="0" cy="6688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30F4337-2739-1D36-6433-BBDBB4BE6259}"/>
              </a:ext>
            </a:extLst>
          </p:cNvPr>
          <p:cNvCxnSpPr/>
          <p:nvPr/>
        </p:nvCxnSpPr>
        <p:spPr>
          <a:xfrm>
            <a:off x="6561410" y="6162940"/>
            <a:ext cx="0" cy="6688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60262DC-6E00-1083-6EA2-0A6EC4CBEB5A}"/>
              </a:ext>
            </a:extLst>
          </p:cNvPr>
          <p:cNvCxnSpPr/>
          <p:nvPr/>
        </p:nvCxnSpPr>
        <p:spPr>
          <a:xfrm>
            <a:off x="9304474" y="6183050"/>
            <a:ext cx="0" cy="6688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CA9A115-B039-F94C-D835-B247B5869A68}"/>
              </a:ext>
            </a:extLst>
          </p:cNvPr>
          <p:cNvCxnSpPr/>
          <p:nvPr/>
        </p:nvCxnSpPr>
        <p:spPr>
          <a:xfrm>
            <a:off x="7931628" y="6163966"/>
            <a:ext cx="0" cy="6688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215F51AC-8BBA-4FE7-CBA6-BA776A89A4D2}"/>
              </a:ext>
            </a:extLst>
          </p:cNvPr>
          <p:cNvSpPr/>
          <p:nvPr/>
        </p:nvSpPr>
        <p:spPr>
          <a:xfrm>
            <a:off x="2253336" y="6154270"/>
            <a:ext cx="691215" cy="369332"/>
          </a:xfrm>
          <a:prstGeom prst="rect">
            <a:avLst/>
          </a:prstGeom>
        </p:spPr>
        <p:txBody>
          <a:bodyPr wrap="none">
            <a:spAutoFit/>
          </a:bodyPr>
          <a:lstStyle/>
          <a:p>
            <a:pPr algn="ctr"/>
            <a:r>
              <a:rPr lang="en-US" dirty="0"/>
              <a:t>Call</a:t>
            </a:r>
            <a:endParaRPr lang="en-US" sz="3600" dirty="0"/>
          </a:p>
        </p:txBody>
      </p:sp>
      <p:sp>
        <p:nvSpPr>
          <p:cNvPr id="69" name="Rectangle 68">
            <a:extLst>
              <a:ext uri="{FF2B5EF4-FFF2-40B4-BE49-F238E27FC236}">
                <a16:creationId xmlns:a16="http://schemas.microsoft.com/office/drawing/2014/main" id="{85D6B39C-00B4-256D-0E86-D712BF253E37}"/>
              </a:ext>
            </a:extLst>
          </p:cNvPr>
          <p:cNvSpPr/>
          <p:nvPr/>
        </p:nvSpPr>
        <p:spPr>
          <a:xfrm>
            <a:off x="4081742" y="6154270"/>
            <a:ext cx="691215" cy="369332"/>
          </a:xfrm>
          <a:prstGeom prst="rect">
            <a:avLst/>
          </a:prstGeom>
        </p:spPr>
        <p:txBody>
          <a:bodyPr wrap="none">
            <a:spAutoFit/>
          </a:bodyPr>
          <a:lstStyle/>
          <a:p>
            <a:pPr algn="ctr"/>
            <a:r>
              <a:rPr lang="en-US" dirty="0"/>
              <a:t>Date</a:t>
            </a:r>
            <a:endParaRPr lang="en-US" sz="3600" dirty="0"/>
          </a:p>
        </p:txBody>
      </p:sp>
      <p:sp>
        <p:nvSpPr>
          <p:cNvPr id="70" name="Rectangle 69">
            <a:extLst>
              <a:ext uri="{FF2B5EF4-FFF2-40B4-BE49-F238E27FC236}">
                <a16:creationId xmlns:a16="http://schemas.microsoft.com/office/drawing/2014/main" id="{91B9AB22-2C47-390F-C9DA-6253ED241371}"/>
              </a:ext>
            </a:extLst>
          </p:cNvPr>
          <p:cNvSpPr/>
          <p:nvPr/>
        </p:nvSpPr>
        <p:spPr>
          <a:xfrm>
            <a:off x="5533676" y="6152366"/>
            <a:ext cx="691215" cy="369332"/>
          </a:xfrm>
          <a:prstGeom prst="rect">
            <a:avLst/>
          </a:prstGeom>
        </p:spPr>
        <p:txBody>
          <a:bodyPr wrap="none">
            <a:spAutoFit/>
          </a:bodyPr>
          <a:lstStyle/>
          <a:p>
            <a:pPr algn="ctr"/>
            <a:r>
              <a:rPr lang="en-US" dirty="0"/>
              <a:t>UTC </a:t>
            </a:r>
            <a:endParaRPr lang="en-US" sz="3600" dirty="0"/>
          </a:p>
        </p:txBody>
      </p:sp>
      <p:sp>
        <p:nvSpPr>
          <p:cNvPr id="71" name="Rectangle 70">
            <a:extLst>
              <a:ext uri="{FF2B5EF4-FFF2-40B4-BE49-F238E27FC236}">
                <a16:creationId xmlns:a16="http://schemas.microsoft.com/office/drawing/2014/main" id="{10367189-05C7-ED6F-C242-4C4A0E94C0B6}"/>
              </a:ext>
            </a:extLst>
          </p:cNvPr>
          <p:cNvSpPr/>
          <p:nvPr/>
        </p:nvSpPr>
        <p:spPr>
          <a:xfrm>
            <a:off x="6835183" y="6156172"/>
            <a:ext cx="817853" cy="369332"/>
          </a:xfrm>
          <a:prstGeom prst="rect">
            <a:avLst/>
          </a:prstGeom>
        </p:spPr>
        <p:txBody>
          <a:bodyPr wrap="none">
            <a:spAutoFit/>
          </a:bodyPr>
          <a:lstStyle/>
          <a:p>
            <a:pPr algn="ctr"/>
            <a:r>
              <a:rPr lang="en-US" dirty="0"/>
              <a:t> MHz </a:t>
            </a:r>
            <a:endParaRPr lang="en-US" sz="3600" dirty="0"/>
          </a:p>
        </p:txBody>
      </p:sp>
      <p:sp>
        <p:nvSpPr>
          <p:cNvPr id="72" name="Rectangle 71">
            <a:extLst>
              <a:ext uri="{FF2B5EF4-FFF2-40B4-BE49-F238E27FC236}">
                <a16:creationId xmlns:a16="http://schemas.microsoft.com/office/drawing/2014/main" id="{EDD5E92B-7FE5-F4E7-334E-A1E580C8358F}"/>
              </a:ext>
            </a:extLst>
          </p:cNvPr>
          <p:cNvSpPr/>
          <p:nvPr/>
        </p:nvSpPr>
        <p:spPr>
          <a:xfrm>
            <a:off x="8267752" y="6154268"/>
            <a:ext cx="691215" cy="369332"/>
          </a:xfrm>
          <a:prstGeom prst="rect">
            <a:avLst/>
          </a:prstGeom>
        </p:spPr>
        <p:txBody>
          <a:bodyPr wrap="none">
            <a:spAutoFit/>
          </a:bodyPr>
          <a:lstStyle/>
          <a:p>
            <a:pPr algn="ctr"/>
            <a:r>
              <a:rPr lang="en-US" dirty="0"/>
              <a:t>Mode</a:t>
            </a:r>
            <a:endParaRPr lang="en-US" sz="3600" dirty="0"/>
          </a:p>
        </p:txBody>
      </p:sp>
      <p:sp>
        <p:nvSpPr>
          <p:cNvPr id="73" name="Rectangle 72">
            <a:extLst>
              <a:ext uri="{FF2B5EF4-FFF2-40B4-BE49-F238E27FC236}">
                <a16:creationId xmlns:a16="http://schemas.microsoft.com/office/drawing/2014/main" id="{C249EF9E-2952-41AB-C07B-EEC0A5D18776}"/>
              </a:ext>
            </a:extLst>
          </p:cNvPr>
          <p:cNvSpPr/>
          <p:nvPr/>
        </p:nvSpPr>
        <p:spPr>
          <a:xfrm>
            <a:off x="9708129" y="6159082"/>
            <a:ext cx="564577" cy="369332"/>
          </a:xfrm>
          <a:prstGeom prst="rect">
            <a:avLst/>
          </a:prstGeom>
        </p:spPr>
        <p:txBody>
          <a:bodyPr wrap="none">
            <a:spAutoFit/>
          </a:bodyPr>
          <a:lstStyle/>
          <a:p>
            <a:pPr algn="ctr"/>
            <a:r>
              <a:rPr lang="en-US" dirty="0"/>
              <a:t>RST</a:t>
            </a:r>
            <a:endParaRPr lang="en-US" sz="3600" dirty="0"/>
          </a:p>
        </p:txBody>
      </p:sp>
      <p:sp>
        <p:nvSpPr>
          <p:cNvPr id="76" name="Oval 75">
            <a:extLst>
              <a:ext uri="{FF2B5EF4-FFF2-40B4-BE49-F238E27FC236}">
                <a16:creationId xmlns:a16="http://schemas.microsoft.com/office/drawing/2014/main" id="{CDBBAE66-255E-F7AF-A26D-9F8A150F2B4E}"/>
              </a:ext>
            </a:extLst>
          </p:cNvPr>
          <p:cNvSpPr/>
          <p:nvPr/>
        </p:nvSpPr>
        <p:spPr>
          <a:xfrm>
            <a:off x="6917408" y="1322165"/>
            <a:ext cx="3657600" cy="36653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cxnSp>
        <p:nvCxnSpPr>
          <p:cNvPr id="77" name="Straight Connector 76">
            <a:extLst>
              <a:ext uri="{FF2B5EF4-FFF2-40B4-BE49-F238E27FC236}">
                <a16:creationId xmlns:a16="http://schemas.microsoft.com/office/drawing/2014/main" id="{F6C284E3-8444-0887-0492-4444F972C2CD}"/>
              </a:ext>
            </a:extLst>
          </p:cNvPr>
          <p:cNvCxnSpPr>
            <a:cxnSpLocks/>
          </p:cNvCxnSpPr>
          <p:nvPr/>
        </p:nvCxnSpPr>
        <p:spPr>
          <a:xfrm>
            <a:off x="10815426" y="2692888"/>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1C56936A-877B-9F29-53A9-2AC16AAACD98}"/>
              </a:ext>
            </a:extLst>
          </p:cNvPr>
          <p:cNvSpPr/>
          <p:nvPr/>
        </p:nvSpPr>
        <p:spPr>
          <a:xfrm>
            <a:off x="1474054" y="369035"/>
            <a:ext cx="9243892" cy="646331"/>
          </a:xfrm>
          <a:prstGeom prst="rect">
            <a:avLst/>
          </a:prstGeom>
        </p:spPr>
        <p:txBody>
          <a:bodyPr wrap="square">
            <a:spAutoFit/>
          </a:bodyPr>
          <a:lstStyle/>
          <a:p>
            <a:pPr algn="ctr">
              <a:spcBef>
                <a:spcPts val="1600"/>
              </a:spcBef>
            </a:pPr>
            <a:r>
              <a:rPr lang="en-US" sz="3600" b="1" dirty="0">
                <a:solidFill>
                  <a:srgbClr val="000000"/>
                </a:solidFill>
                <a:latin typeface="Apple Chancery" panose="03020702040506060504" pitchFamily="66" charset="-79"/>
                <a:ea typeface="Times New Roman" panose="02020603050405020304" pitchFamily="18" charset="0"/>
                <a:cs typeface="Times New Roman" panose="02020603050405020304" pitchFamily="18" charset="0"/>
              </a:rPr>
              <a:t>Central Dakota Amateur Radio Club</a:t>
            </a:r>
          </a:p>
        </p:txBody>
      </p:sp>
      <p:sp>
        <p:nvSpPr>
          <p:cNvPr id="84" name="Rounded Rectangle 83">
            <a:extLst>
              <a:ext uri="{FF2B5EF4-FFF2-40B4-BE49-F238E27FC236}">
                <a16:creationId xmlns:a16="http://schemas.microsoft.com/office/drawing/2014/main" id="{5591962E-59CC-7120-2502-91A71B8FE644}"/>
              </a:ext>
            </a:extLst>
          </p:cNvPr>
          <p:cNvSpPr/>
          <p:nvPr/>
        </p:nvSpPr>
        <p:spPr>
          <a:xfrm>
            <a:off x="1508235" y="4413712"/>
            <a:ext cx="10682288" cy="65836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85" name="TextBox 84">
            <a:extLst>
              <a:ext uri="{FF2B5EF4-FFF2-40B4-BE49-F238E27FC236}">
                <a16:creationId xmlns:a16="http://schemas.microsoft.com/office/drawing/2014/main" id="{F5352DE1-E344-AE9B-4DBD-EEF67E4B9DEC}"/>
              </a:ext>
            </a:extLst>
          </p:cNvPr>
          <p:cNvSpPr txBox="1"/>
          <p:nvPr/>
        </p:nvSpPr>
        <p:spPr>
          <a:xfrm>
            <a:off x="6316954" y="4310156"/>
            <a:ext cx="2210862" cy="369332"/>
          </a:xfrm>
          <a:prstGeom prst="rect">
            <a:avLst/>
          </a:prstGeom>
          <a:noFill/>
        </p:spPr>
        <p:txBody>
          <a:bodyPr wrap="none" rtlCol="0">
            <a:spAutoFit/>
          </a:bodyPr>
          <a:lstStyle/>
          <a:p>
            <a:r>
              <a:rPr lang="en-US" dirty="0"/>
              <a:t>Activating State</a:t>
            </a:r>
          </a:p>
        </p:txBody>
      </p:sp>
      <p:cxnSp>
        <p:nvCxnSpPr>
          <p:cNvPr id="86" name="Straight Connector 85">
            <a:extLst>
              <a:ext uri="{FF2B5EF4-FFF2-40B4-BE49-F238E27FC236}">
                <a16:creationId xmlns:a16="http://schemas.microsoft.com/office/drawing/2014/main" id="{DEFE6B13-6AA7-EDDB-B7F0-0C2454A81471}"/>
              </a:ext>
            </a:extLst>
          </p:cNvPr>
          <p:cNvCxnSpPr>
            <a:cxnSpLocks/>
          </p:cNvCxnSpPr>
          <p:nvPr/>
        </p:nvCxnSpPr>
        <p:spPr>
          <a:xfrm flipV="1">
            <a:off x="6243589" y="4413712"/>
            <a:ext cx="0" cy="6583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FF6D8D04-73F1-D4EE-79BB-CAF2CCD3DB48}"/>
              </a:ext>
            </a:extLst>
          </p:cNvPr>
          <p:cNvSpPr txBox="1"/>
          <p:nvPr/>
        </p:nvSpPr>
        <p:spPr>
          <a:xfrm>
            <a:off x="2844399" y="4310156"/>
            <a:ext cx="2084225" cy="369332"/>
          </a:xfrm>
          <a:prstGeom prst="rect">
            <a:avLst/>
          </a:prstGeom>
          <a:noFill/>
        </p:spPr>
        <p:txBody>
          <a:bodyPr wrap="none" rtlCol="0">
            <a:spAutoFit/>
          </a:bodyPr>
          <a:lstStyle/>
          <a:p>
            <a:r>
              <a:rPr lang="en-US" dirty="0"/>
              <a:t>Activating Club</a:t>
            </a:r>
          </a:p>
        </p:txBody>
      </p:sp>
      <p:cxnSp>
        <p:nvCxnSpPr>
          <p:cNvPr id="88" name="Straight Connector 87">
            <a:extLst>
              <a:ext uri="{FF2B5EF4-FFF2-40B4-BE49-F238E27FC236}">
                <a16:creationId xmlns:a16="http://schemas.microsoft.com/office/drawing/2014/main" id="{540036BC-80C4-E995-7F3C-40ACE6A5B025}"/>
              </a:ext>
            </a:extLst>
          </p:cNvPr>
          <p:cNvCxnSpPr/>
          <p:nvPr/>
        </p:nvCxnSpPr>
        <p:spPr>
          <a:xfrm flipV="1">
            <a:off x="8527816" y="4430890"/>
            <a:ext cx="0" cy="6583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DFB225A7-933C-46F0-5AAA-ACBCB140870B}"/>
              </a:ext>
            </a:extLst>
          </p:cNvPr>
          <p:cNvSpPr txBox="1"/>
          <p:nvPr/>
        </p:nvSpPr>
        <p:spPr>
          <a:xfrm>
            <a:off x="8682971" y="4310156"/>
            <a:ext cx="2084225" cy="369332"/>
          </a:xfrm>
          <a:prstGeom prst="rect">
            <a:avLst/>
          </a:prstGeom>
          <a:noFill/>
        </p:spPr>
        <p:txBody>
          <a:bodyPr wrap="none" rtlCol="0">
            <a:spAutoFit/>
          </a:bodyPr>
          <a:lstStyle/>
          <a:p>
            <a:r>
              <a:rPr lang="en-US" dirty="0"/>
              <a:t>Activating Call</a:t>
            </a:r>
          </a:p>
        </p:txBody>
      </p:sp>
      <p:sp>
        <p:nvSpPr>
          <p:cNvPr id="93" name="TextBox 92">
            <a:extLst>
              <a:ext uri="{FF2B5EF4-FFF2-40B4-BE49-F238E27FC236}">
                <a16:creationId xmlns:a16="http://schemas.microsoft.com/office/drawing/2014/main" id="{D7D5634B-08D4-23FE-EF30-86C89756B820}"/>
              </a:ext>
            </a:extLst>
          </p:cNvPr>
          <p:cNvSpPr txBox="1"/>
          <p:nvPr/>
        </p:nvSpPr>
        <p:spPr>
          <a:xfrm>
            <a:off x="1396511" y="4616868"/>
            <a:ext cx="4839786" cy="400110"/>
          </a:xfrm>
          <a:prstGeom prst="rect">
            <a:avLst/>
          </a:prstGeom>
          <a:noFill/>
        </p:spPr>
        <p:txBody>
          <a:bodyPr wrap="none" rtlCol="0">
            <a:spAutoFit/>
          </a:bodyPr>
          <a:lstStyle/>
          <a:p>
            <a:pPr algn="ctr"/>
            <a:r>
              <a:rPr lang="en-US" sz="2000" b="1" dirty="0">
                <a:solidFill>
                  <a:schemeClr val="accent1">
                    <a:lumMod val="75000"/>
                  </a:schemeClr>
                </a:solidFill>
              </a:rPr>
              <a:t>Central Dakota Amateur Radio Club</a:t>
            </a:r>
          </a:p>
        </p:txBody>
      </p:sp>
      <p:sp>
        <p:nvSpPr>
          <p:cNvPr id="94" name="TextBox 93">
            <a:extLst>
              <a:ext uri="{FF2B5EF4-FFF2-40B4-BE49-F238E27FC236}">
                <a16:creationId xmlns:a16="http://schemas.microsoft.com/office/drawing/2014/main" id="{F813137C-CAE8-4EF5-B193-8CA2DED92D9A}"/>
              </a:ext>
            </a:extLst>
          </p:cNvPr>
          <p:cNvSpPr txBox="1"/>
          <p:nvPr/>
        </p:nvSpPr>
        <p:spPr>
          <a:xfrm>
            <a:off x="6300287" y="4616868"/>
            <a:ext cx="1877437" cy="400110"/>
          </a:xfrm>
          <a:prstGeom prst="rect">
            <a:avLst/>
          </a:prstGeom>
          <a:noFill/>
        </p:spPr>
        <p:txBody>
          <a:bodyPr wrap="none" rtlCol="0">
            <a:spAutoFit/>
          </a:bodyPr>
          <a:lstStyle/>
          <a:p>
            <a:pPr algn="ctr"/>
            <a:r>
              <a:rPr lang="en-US" sz="2000" b="1" dirty="0">
                <a:solidFill>
                  <a:schemeClr val="accent1">
                    <a:lumMod val="75000"/>
                  </a:schemeClr>
                </a:solidFill>
              </a:rPr>
              <a:t>North Dakota</a:t>
            </a:r>
          </a:p>
        </p:txBody>
      </p:sp>
      <p:sp>
        <p:nvSpPr>
          <p:cNvPr id="95" name="TextBox 94">
            <a:extLst>
              <a:ext uri="{FF2B5EF4-FFF2-40B4-BE49-F238E27FC236}">
                <a16:creationId xmlns:a16="http://schemas.microsoft.com/office/drawing/2014/main" id="{97962810-E60F-29F2-950B-4300809FACD4}"/>
              </a:ext>
            </a:extLst>
          </p:cNvPr>
          <p:cNvSpPr txBox="1"/>
          <p:nvPr/>
        </p:nvSpPr>
        <p:spPr>
          <a:xfrm>
            <a:off x="9067054" y="4616868"/>
            <a:ext cx="889987" cy="400110"/>
          </a:xfrm>
          <a:prstGeom prst="rect">
            <a:avLst/>
          </a:prstGeom>
          <a:noFill/>
        </p:spPr>
        <p:txBody>
          <a:bodyPr wrap="none" rtlCol="0">
            <a:spAutoFit/>
          </a:bodyPr>
          <a:lstStyle/>
          <a:p>
            <a:pPr algn="ctr"/>
            <a:r>
              <a:rPr lang="en-US" sz="2000" b="1" dirty="0">
                <a:solidFill>
                  <a:schemeClr val="accent1">
                    <a:lumMod val="75000"/>
                  </a:schemeClr>
                </a:solidFill>
              </a:rPr>
              <a:t>W0ZRT</a:t>
            </a:r>
          </a:p>
        </p:txBody>
      </p:sp>
      <p:grpSp>
        <p:nvGrpSpPr>
          <p:cNvPr id="4" name="Group 3">
            <a:extLst>
              <a:ext uri="{FF2B5EF4-FFF2-40B4-BE49-F238E27FC236}">
                <a16:creationId xmlns:a16="http://schemas.microsoft.com/office/drawing/2014/main" id="{C1F73F0D-C821-4E92-B713-0A545FBDEA73}"/>
              </a:ext>
            </a:extLst>
          </p:cNvPr>
          <p:cNvGrpSpPr/>
          <p:nvPr/>
        </p:nvGrpSpPr>
        <p:grpSpPr>
          <a:xfrm>
            <a:off x="9355651" y="1385687"/>
            <a:ext cx="1527738" cy="1225296"/>
            <a:chOff x="3893465" y="603866"/>
            <a:chExt cx="763869" cy="612648"/>
          </a:xfrm>
        </p:grpSpPr>
        <p:sp>
          <p:nvSpPr>
            <p:cNvPr id="90" name="Rounded Rectangle 89">
              <a:extLst>
                <a:ext uri="{FF2B5EF4-FFF2-40B4-BE49-F238E27FC236}">
                  <a16:creationId xmlns:a16="http://schemas.microsoft.com/office/drawing/2014/main" id="{FD86132B-1D61-0337-511E-B4B5DB648BCE}"/>
                </a:ext>
              </a:extLst>
            </p:cNvPr>
            <p:cNvSpPr/>
            <p:nvPr/>
          </p:nvSpPr>
          <p:spPr>
            <a:xfrm>
              <a:off x="3893465" y="603866"/>
              <a:ext cx="763869" cy="612648"/>
            </a:xfrm>
            <a:prstGeom prst="round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algn="ctr"/>
              <a:endParaRPr lang="en-US" sz="2400" b="1" dirty="0">
                <a:solidFill>
                  <a:schemeClr val="tx1"/>
                </a:solidFill>
              </a:endParaRPr>
            </a:p>
          </p:txBody>
        </p:sp>
        <p:sp>
          <p:nvSpPr>
            <p:cNvPr id="92" name="TextBox 91">
              <a:extLst>
                <a:ext uri="{FF2B5EF4-FFF2-40B4-BE49-F238E27FC236}">
                  <a16:creationId xmlns:a16="http://schemas.microsoft.com/office/drawing/2014/main" id="{DFF3750E-085A-B378-3F21-31E2CFDAEC73}"/>
                </a:ext>
              </a:extLst>
            </p:cNvPr>
            <p:cNvSpPr txBox="1"/>
            <p:nvPr/>
          </p:nvSpPr>
          <p:spPr>
            <a:xfrm>
              <a:off x="3993726" y="1001853"/>
              <a:ext cx="444994" cy="200055"/>
            </a:xfrm>
            <a:prstGeom prst="rect">
              <a:avLst/>
            </a:prstGeom>
            <a:noFill/>
          </p:spPr>
          <p:txBody>
            <a:bodyPr wrap="none" rtlCol="0">
              <a:spAutoFit/>
            </a:bodyPr>
            <a:lstStyle/>
            <a:p>
              <a:r>
                <a:rPr lang="en-US" sz="2000" b="1" dirty="0"/>
                <a:t>W0ZRT</a:t>
              </a:r>
            </a:p>
          </p:txBody>
        </p:sp>
        <p:pic>
          <p:nvPicPr>
            <p:cNvPr id="96" name="Picture 95">
              <a:extLst>
                <a:ext uri="{FF2B5EF4-FFF2-40B4-BE49-F238E27FC236}">
                  <a16:creationId xmlns:a16="http://schemas.microsoft.com/office/drawing/2014/main" id="{100025F8-1AED-DA92-C06A-FC98A8838B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787" y="622127"/>
              <a:ext cx="438912" cy="438912"/>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7859517E-5316-49EB-BABD-54569A7481FB}"/>
              </a:ext>
            </a:extLst>
          </p:cNvPr>
          <p:cNvPicPr>
            <a:picLocks noChangeAspect="1"/>
          </p:cNvPicPr>
          <p:nvPr/>
        </p:nvPicPr>
        <p:blipFill>
          <a:blip r:embed="rId5"/>
          <a:stretch>
            <a:fillRect/>
          </a:stretch>
        </p:blipFill>
        <p:spPr>
          <a:xfrm>
            <a:off x="1765969" y="952776"/>
            <a:ext cx="7392977" cy="3386356"/>
          </a:xfrm>
          <a:prstGeom prst="rect">
            <a:avLst/>
          </a:prstGeom>
        </p:spPr>
      </p:pic>
      <p:pic>
        <p:nvPicPr>
          <p:cNvPr id="1026" name="Picture 2" descr="Technology... Fun...         Magic">
            <a:extLst>
              <a:ext uri="{FF2B5EF4-FFF2-40B4-BE49-F238E27FC236}">
                <a16:creationId xmlns:a16="http://schemas.microsoft.com/office/drawing/2014/main" id="{E7C6A4AE-EEF4-4973-81A5-40668B3EA38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725" t="3090" r="17700" b="3266"/>
          <a:stretch/>
        </p:blipFill>
        <p:spPr bwMode="auto">
          <a:xfrm>
            <a:off x="9420838" y="2871960"/>
            <a:ext cx="1384954" cy="1347714"/>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9DAC91F0-A06C-478B-85B8-9ED63B15C69E}"/>
              </a:ext>
            </a:extLst>
          </p:cNvPr>
          <p:cNvSpPr/>
          <p:nvPr/>
        </p:nvSpPr>
        <p:spPr>
          <a:xfrm>
            <a:off x="3760121" y="6398444"/>
            <a:ext cx="1324401" cy="369332"/>
          </a:xfrm>
          <a:prstGeom prst="rect">
            <a:avLst/>
          </a:prstGeom>
        </p:spPr>
        <p:txBody>
          <a:bodyPr wrap="none">
            <a:spAutoFit/>
          </a:bodyPr>
          <a:lstStyle/>
          <a:p>
            <a:pPr algn="ctr"/>
            <a:r>
              <a:rPr lang="en-US" dirty="0"/>
              <a:t>10/1/2022</a:t>
            </a:r>
            <a:endParaRPr lang="en-US" sz="3600" dirty="0"/>
          </a:p>
        </p:txBody>
      </p:sp>
      <p:sp>
        <p:nvSpPr>
          <p:cNvPr id="41" name="Rounded Rectangle 42">
            <a:extLst>
              <a:ext uri="{FF2B5EF4-FFF2-40B4-BE49-F238E27FC236}">
                <a16:creationId xmlns:a16="http://schemas.microsoft.com/office/drawing/2014/main" id="{3006CB6B-D426-49A6-8F3A-3FC6F5267C6B}"/>
              </a:ext>
            </a:extLst>
          </p:cNvPr>
          <p:cNvSpPr/>
          <p:nvPr/>
        </p:nvSpPr>
        <p:spPr>
          <a:xfrm>
            <a:off x="1509711" y="5147751"/>
            <a:ext cx="10682289" cy="92005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42" name="TextBox 41">
            <a:extLst>
              <a:ext uri="{FF2B5EF4-FFF2-40B4-BE49-F238E27FC236}">
                <a16:creationId xmlns:a16="http://schemas.microsoft.com/office/drawing/2014/main" id="{F88AB57E-F50B-4CB2-BD0B-1F05352DDD77}"/>
              </a:ext>
            </a:extLst>
          </p:cNvPr>
          <p:cNvSpPr txBox="1"/>
          <p:nvPr/>
        </p:nvSpPr>
        <p:spPr>
          <a:xfrm>
            <a:off x="2060858" y="5078838"/>
            <a:ext cx="3877985" cy="646331"/>
          </a:xfrm>
          <a:prstGeom prst="rect">
            <a:avLst/>
          </a:prstGeom>
          <a:noFill/>
        </p:spPr>
        <p:txBody>
          <a:bodyPr wrap="none" rtlCol="0">
            <a:spAutoFit/>
          </a:bodyPr>
          <a:lstStyle/>
          <a:p>
            <a:r>
              <a:rPr lang="en-US" dirty="0"/>
              <a:t>Number of Kids Participating</a:t>
            </a:r>
          </a:p>
          <a:p>
            <a:r>
              <a:rPr lang="en-US" dirty="0"/>
              <a:t>85 + 45 parents		</a:t>
            </a:r>
          </a:p>
        </p:txBody>
      </p:sp>
      <p:sp>
        <p:nvSpPr>
          <p:cNvPr id="44" name="TextBox 43">
            <a:extLst>
              <a:ext uri="{FF2B5EF4-FFF2-40B4-BE49-F238E27FC236}">
                <a16:creationId xmlns:a16="http://schemas.microsoft.com/office/drawing/2014/main" id="{FB66F8F9-F865-4458-8EC8-3B792A2172F6}"/>
              </a:ext>
            </a:extLst>
          </p:cNvPr>
          <p:cNvSpPr txBox="1"/>
          <p:nvPr/>
        </p:nvSpPr>
        <p:spPr>
          <a:xfrm>
            <a:off x="6224891" y="5113143"/>
            <a:ext cx="5661083" cy="1200329"/>
          </a:xfrm>
          <a:prstGeom prst="rect">
            <a:avLst/>
          </a:prstGeom>
          <a:noFill/>
        </p:spPr>
        <p:txBody>
          <a:bodyPr wrap="square" rtlCol="0">
            <a:spAutoFit/>
          </a:bodyPr>
          <a:lstStyle/>
          <a:p>
            <a:r>
              <a:rPr lang="en-US" dirty="0"/>
              <a:t>Control Operators Name &amp; Call Sign</a:t>
            </a:r>
          </a:p>
          <a:p>
            <a:r>
              <a:rPr lang="en-US" dirty="0"/>
              <a:t>Mike/KE0ESG, Chad/KC0AFB, Lorne/N0CYK</a:t>
            </a:r>
            <a:br>
              <a:rPr lang="en-US" dirty="0"/>
            </a:br>
            <a:r>
              <a:rPr lang="en-US" dirty="0"/>
              <a:t>Bob/N0TC,Randy/KC0CAU,Bruce/</a:t>
            </a:r>
          </a:p>
          <a:p>
            <a:endParaRPr lang="en-US" dirty="0"/>
          </a:p>
        </p:txBody>
      </p:sp>
      <p:cxnSp>
        <p:nvCxnSpPr>
          <p:cNvPr id="37" name="Straight Connector 36">
            <a:extLst>
              <a:ext uri="{FF2B5EF4-FFF2-40B4-BE49-F238E27FC236}">
                <a16:creationId xmlns:a16="http://schemas.microsoft.com/office/drawing/2014/main" id="{4F5566C6-E38A-4C87-BCF5-37B49F3D45B6}"/>
              </a:ext>
            </a:extLst>
          </p:cNvPr>
          <p:cNvCxnSpPr>
            <a:cxnSpLocks/>
          </p:cNvCxnSpPr>
          <p:nvPr/>
        </p:nvCxnSpPr>
        <p:spPr>
          <a:xfrm flipV="1">
            <a:off x="5945462" y="5147751"/>
            <a:ext cx="0" cy="9200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55607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48669-F432-4958-98E2-B4112037CC51}"/>
              </a:ext>
            </a:extLst>
          </p:cNvPr>
          <p:cNvSpPr>
            <a:spLocks noGrp="1"/>
          </p:cNvSpPr>
          <p:nvPr>
            <p:ph type="title"/>
          </p:nvPr>
        </p:nvSpPr>
        <p:spPr>
          <a:xfrm>
            <a:off x="7909088" y="365125"/>
            <a:ext cx="4157221" cy="3829803"/>
          </a:xfrm>
        </p:spPr>
        <p:txBody>
          <a:bodyPr>
            <a:normAutofit fontScale="90000"/>
          </a:bodyPr>
          <a:lstStyle/>
          <a:p>
            <a:r>
              <a:rPr lang="en-US" dirty="0"/>
              <a:t>Made contact with 19 states and two countries (Germany and Scotland)</a:t>
            </a:r>
          </a:p>
        </p:txBody>
      </p:sp>
      <p:pic>
        <p:nvPicPr>
          <p:cNvPr id="9" name="Content Placeholder 8" descr="Map&#10;&#10;Description automatically generated">
            <a:extLst>
              <a:ext uri="{FF2B5EF4-FFF2-40B4-BE49-F238E27FC236}">
                <a16:creationId xmlns:a16="http://schemas.microsoft.com/office/drawing/2014/main" id="{84BDB563-4EDE-4524-99E1-250C43AC13B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5596"/>
          <a:stretch/>
        </p:blipFill>
        <p:spPr>
          <a:xfrm>
            <a:off x="221176" y="294742"/>
            <a:ext cx="7687913" cy="6656556"/>
          </a:xfrm>
        </p:spPr>
      </p:pic>
    </p:spTree>
    <p:extLst>
      <p:ext uri="{BB962C8B-B14F-4D97-AF65-F5344CB8AC3E}">
        <p14:creationId xmlns:p14="http://schemas.microsoft.com/office/powerpoint/2010/main" val="38738319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677758-132A-43D1-96C9-0CFE96365A96}"/>
              </a:ext>
            </a:extLst>
          </p:cNvPr>
          <p:cNvSpPr>
            <a:spLocks noChangeArrowheads="1"/>
          </p:cNvSpPr>
          <p:nvPr/>
        </p:nvSpPr>
        <p:spPr bwMode="auto">
          <a:xfrm>
            <a:off x="918140" y="147191"/>
            <a:ext cx="1035572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1pPr>
            <a:lvl2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2pPr>
            <a:lvl3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3pPr>
            <a:lvl4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4pPr>
            <a:lvl5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5pPr>
            <a:lvl6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6pPr>
            <a:lvl7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7pPr>
            <a:lvl8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8pPr>
            <a:lvl9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US" altLang="en-US" sz="3200" b="1" i="0" u="sng"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rPr>
              <a:t>Central Dakota Amateur Radio Club</a:t>
            </a:r>
            <a:endParaRPr kumimoji="0" lang="en-US" altLang="en-US" sz="3200" b="0" i="0" u="none" strike="noStrike" cap="none" normalizeH="0" baseline="0">
              <a:ln>
                <a:noFill/>
              </a:ln>
              <a:solidFill>
                <a:schemeClr val="tx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US" altLang="en-US" sz="3200" b="0" i="0" u="none"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rPr>
              <a:t>PO Box 7162 Bismarck, North Dakota 58507-7162</a:t>
            </a:r>
            <a:endParaRPr kumimoji="0" lang="en-US" altLang="en-US" sz="3200" b="0" i="0" u="none" strike="noStrike" cap="none" normalizeH="0" baseline="0">
              <a:ln>
                <a:noFill/>
              </a:ln>
              <a:solidFill>
                <a:schemeClr val="tx1"/>
              </a:solidFill>
              <a:effectLst/>
              <a:latin typeface="+mj-lt"/>
            </a:endParaRPr>
          </a:p>
        </p:txBody>
      </p:sp>
      <p:sp>
        <p:nvSpPr>
          <p:cNvPr id="3" name="Subtitle 2">
            <a:extLst>
              <a:ext uri="{FF2B5EF4-FFF2-40B4-BE49-F238E27FC236}">
                <a16:creationId xmlns:a16="http://schemas.microsoft.com/office/drawing/2014/main" id="{E8F395B0-82F6-449B-BC23-A789D5897397}"/>
              </a:ext>
            </a:extLst>
          </p:cNvPr>
          <p:cNvSpPr>
            <a:spLocks noGrp="1"/>
          </p:cNvSpPr>
          <p:nvPr>
            <p:ph type="subTitle" idx="1"/>
          </p:nvPr>
        </p:nvSpPr>
        <p:spPr>
          <a:xfrm>
            <a:off x="1886771" y="1248513"/>
            <a:ext cx="9813075" cy="5486400"/>
          </a:xfrm>
        </p:spPr>
        <p:txBody>
          <a:bodyPr>
            <a:normAutofit fontScale="70000" lnSpcReduction="20000"/>
          </a:bodyPr>
          <a:lstStyle/>
          <a:p>
            <a:pPr marL="0" marR="0">
              <a:spcBef>
                <a:spcPts val="0"/>
              </a:spcBef>
              <a:spcAft>
                <a:spcPts val="0"/>
              </a:spcAft>
            </a:pPr>
            <a:r>
              <a:rPr lang="en-US" sz="3900" b="1">
                <a:solidFill>
                  <a:srgbClr val="444444"/>
                </a:solidFill>
                <a:effectLst/>
                <a:latin typeface="+mj-lt"/>
                <a:ea typeface="Calibri" panose="020F0502020204030204" pitchFamily="34" charset="0"/>
                <a:cs typeface="Times New Roman" panose="02020603050405020304" pitchFamily="18" charset="0"/>
              </a:rPr>
              <a:t>October 25th, 2022, MEETING AGENDA</a:t>
            </a:r>
            <a:endParaRPr lang="en-US" sz="3900" b="1">
              <a:effectLst/>
              <a:latin typeface="+mj-lt"/>
              <a:ea typeface="Calibri" panose="020F0502020204030204" pitchFamily="34" charset="0"/>
              <a:cs typeface="Times New Roman" panose="02020603050405020304" pitchFamily="18" charset="0"/>
            </a:endParaRPr>
          </a:p>
          <a:p>
            <a:pPr marL="803275" marR="0" indent="-346075" algn="l">
              <a:lnSpc>
                <a:spcPct val="120000"/>
              </a:lnSpc>
              <a:spcBef>
                <a:spcPts val="0"/>
              </a:spcBef>
              <a:spcAft>
                <a:spcPts val="0"/>
              </a:spcAft>
            </a:pPr>
            <a:r>
              <a:rPr lang="en-US" sz="1800" b="1">
                <a:solidFill>
                  <a:srgbClr val="1D2228"/>
                </a:solidFill>
                <a:effectLst/>
                <a:latin typeface="+mj-lt"/>
                <a:ea typeface="Times New Roman" panose="02020603050405020304" pitchFamily="18" charset="0"/>
                <a:cs typeface="Times New Roman" panose="02020603050405020304" pitchFamily="18" charset="0"/>
              </a:rPr>
              <a:t>A.	</a:t>
            </a:r>
            <a:r>
              <a:rPr lang="en-US" sz="1800" b="1">
                <a:solidFill>
                  <a:srgbClr val="1D2228"/>
                </a:solidFill>
                <a:effectLst/>
                <a:highlight>
                  <a:srgbClr val="FFFF00"/>
                </a:highlight>
                <a:latin typeface="+mj-lt"/>
                <a:ea typeface="Times New Roman" panose="02020603050405020304" pitchFamily="18" charset="0"/>
                <a:cs typeface="Times New Roman" panose="02020603050405020304" pitchFamily="18" charset="0"/>
              </a:rPr>
              <a:t>Approval of </a:t>
            </a:r>
            <a:r>
              <a:rPr lang="en-US" sz="1800" b="1">
                <a:solidFill>
                  <a:srgbClr val="1D2228"/>
                </a:solidFill>
                <a:highlight>
                  <a:srgbClr val="FFFF00"/>
                </a:highlight>
                <a:latin typeface="+mj-lt"/>
                <a:ea typeface="Times New Roman" panose="02020603050405020304" pitchFamily="18" charset="0"/>
                <a:cs typeface="Times New Roman" panose="02020603050405020304" pitchFamily="18" charset="0"/>
              </a:rPr>
              <a:t>September 2022 </a:t>
            </a:r>
            <a:r>
              <a:rPr lang="en-US" sz="1800" b="1">
                <a:solidFill>
                  <a:srgbClr val="1D2228"/>
                </a:solidFill>
                <a:effectLst/>
                <a:highlight>
                  <a:srgbClr val="FFFF00"/>
                </a:highlight>
                <a:latin typeface="+mj-lt"/>
                <a:ea typeface="Times New Roman" panose="02020603050405020304" pitchFamily="18" charset="0"/>
                <a:cs typeface="Times New Roman" panose="02020603050405020304" pitchFamily="18" charset="0"/>
              </a:rPr>
              <a:t>meeting minutes.</a:t>
            </a:r>
            <a:endParaRPr lang="en-US" sz="1800" b="1">
              <a:effectLst/>
              <a:highlight>
                <a:srgbClr val="FFFF00"/>
              </a:highlight>
              <a:latin typeface="+mj-lt"/>
              <a:ea typeface="Calibri" panose="020F0502020204030204" pitchFamily="34" charset="0"/>
              <a:cs typeface="Times New Roman" panose="02020603050405020304" pitchFamily="18" charset="0"/>
            </a:endParaRPr>
          </a:p>
          <a:p>
            <a:pPr marL="803275" marR="0" indent="-346075" algn="l">
              <a:lnSpc>
                <a:spcPct val="120000"/>
              </a:lnSpc>
              <a:spcBef>
                <a:spcPts val="0"/>
              </a:spcBef>
              <a:spcAft>
                <a:spcPts val="0"/>
              </a:spcAft>
            </a:pPr>
            <a:r>
              <a:rPr lang="en-US" sz="1800" b="1">
                <a:effectLst/>
                <a:latin typeface="+mj-lt"/>
                <a:ea typeface="Calibri" panose="020F0502020204030204" pitchFamily="34" charset="0"/>
                <a:cs typeface="Times New Roman" panose="02020603050405020304" pitchFamily="18" charset="0"/>
              </a:rPr>
              <a:t>B.	</a:t>
            </a:r>
            <a:r>
              <a:rPr lang="en-US" sz="1800" b="1">
                <a:effectLst/>
                <a:highlight>
                  <a:srgbClr val="FFFF00"/>
                </a:highlight>
                <a:latin typeface="+mj-lt"/>
                <a:ea typeface="Calibri" panose="020F0502020204030204" pitchFamily="34" charset="0"/>
                <a:cs typeface="Times New Roman" panose="02020603050405020304" pitchFamily="18" charset="0"/>
              </a:rPr>
              <a:t>Treasurer's Report</a:t>
            </a:r>
          </a:p>
          <a:p>
            <a:pPr marL="803275" marR="0" indent="-346075" algn="l">
              <a:lnSpc>
                <a:spcPct val="120000"/>
              </a:lnSpc>
              <a:spcBef>
                <a:spcPts val="0"/>
              </a:spcBef>
              <a:spcAft>
                <a:spcPts val="0"/>
              </a:spcAft>
              <a:buAutoNum type="alphaUcPeriod" startAt="3"/>
            </a:pPr>
            <a:r>
              <a:rPr lang="en-US" sz="1800" b="1">
                <a:effectLst/>
                <a:highlight>
                  <a:srgbClr val="FFFF00"/>
                </a:highlight>
                <a:latin typeface="+mj-lt"/>
                <a:ea typeface="Calibri" panose="020F0502020204030204" pitchFamily="34" charset="0"/>
                <a:cs typeface="Times New Roman" panose="02020603050405020304" pitchFamily="18" charset="0"/>
              </a:rPr>
              <a:t>Guests.</a:t>
            </a:r>
          </a:p>
          <a:p>
            <a:pPr marL="457200" marR="0" algn="l">
              <a:lnSpc>
                <a:spcPct val="120000"/>
              </a:lnSpc>
              <a:spcBef>
                <a:spcPts val="0"/>
              </a:spcBef>
              <a:spcAft>
                <a:spcPts val="0"/>
              </a:spcAft>
            </a:pPr>
            <a:endParaRPr lang="en-US" sz="1800" b="1">
              <a:effectLst/>
              <a:latin typeface="+mj-lt"/>
              <a:ea typeface="Calibri" panose="020F0502020204030204" pitchFamily="34" charset="0"/>
              <a:cs typeface="Times New Roman" panose="02020603050405020304" pitchFamily="18" charset="0"/>
            </a:endParaRPr>
          </a:p>
          <a:p>
            <a:pPr lvl="1" indent="-227013" algn="l">
              <a:lnSpc>
                <a:spcPct val="120000"/>
              </a:lnSpc>
              <a:spcBef>
                <a:spcPts val="0"/>
              </a:spcBef>
            </a:pPr>
            <a:r>
              <a:rPr lang="en-US" sz="1800" b="1">
                <a:effectLst/>
                <a:latin typeface="+mj-lt"/>
                <a:ea typeface="Calibri" panose="020F0502020204030204" pitchFamily="34" charset="0"/>
                <a:cs typeface="Times New Roman" panose="02020603050405020304" pitchFamily="18" charset="0"/>
              </a:rPr>
              <a:t> COMMITTEE REPORTS:</a:t>
            </a:r>
          </a:p>
          <a:p>
            <a:pPr marL="800100" lvl="1" indent="-342900" algn="l">
              <a:lnSpc>
                <a:spcPct val="120000"/>
              </a:lnSpc>
              <a:spcBef>
                <a:spcPts val="0"/>
              </a:spcBef>
              <a:buFont typeface="+mj-lt"/>
              <a:buAutoNum type="arabicPeriod"/>
            </a:pPr>
            <a:r>
              <a:rPr lang="en-US" sz="1800" b="1">
                <a:effectLst/>
                <a:highlight>
                  <a:srgbClr val="FFFF00"/>
                </a:highlight>
                <a:latin typeface="+mj-lt"/>
                <a:ea typeface="Calibri" panose="020F0502020204030204" pitchFamily="34" charset="0"/>
                <a:cs typeface="Times New Roman" panose="02020603050405020304" pitchFamily="18" charset="0"/>
              </a:rPr>
              <a:t>Technical.</a:t>
            </a:r>
          </a:p>
          <a:p>
            <a:pPr marL="800100" lvl="1" indent="-342900" algn="l">
              <a:lnSpc>
                <a:spcPct val="120000"/>
              </a:lnSpc>
              <a:spcBef>
                <a:spcPts val="0"/>
              </a:spcBef>
              <a:buFont typeface="+mj-lt"/>
              <a:buAutoNum type="arabicPeriod"/>
            </a:pPr>
            <a:r>
              <a:rPr lang="en-US" sz="1800" b="1">
                <a:effectLst/>
                <a:highlight>
                  <a:srgbClr val="FFFF00"/>
                </a:highlight>
                <a:latin typeface="+mj-lt"/>
                <a:ea typeface="Calibri" panose="020F0502020204030204" pitchFamily="34" charset="0"/>
                <a:cs typeface="Times New Roman" panose="02020603050405020304" pitchFamily="18" charset="0"/>
              </a:rPr>
              <a:t>Skywarn </a:t>
            </a:r>
          </a:p>
          <a:p>
            <a:pPr marL="800100" lvl="1" indent="-342900" algn="l">
              <a:lnSpc>
                <a:spcPct val="120000"/>
              </a:lnSpc>
              <a:spcBef>
                <a:spcPts val="0"/>
              </a:spcBef>
              <a:buFont typeface="+mj-lt"/>
              <a:buAutoNum type="arabicPeriod"/>
            </a:pPr>
            <a:r>
              <a:rPr lang="en-US" sz="1800" b="1">
                <a:effectLst/>
                <a:highlight>
                  <a:srgbClr val="FFFF00"/>
                </a:highlight>
                <a:latin typeface="+mj-lt"/>
                <a:ea typeface="Calibri" panose="020F0502020204030204" pitchFamily="34" charset="0"/>
                <a:cs typeface="Times New Roman" panose="02020603050405020304" pitchFamily="18" charset="0"/>
              </a:rPr>
              <a:t>VE Testing</a:t>
            </a:r>
          </a:p>
          <a:p>
            <a:pPr marL="800100" lvl="1" indent="-342900" algn="l">
              <a:lnSpc>
                <a:spcPct val="120000"/>
              </a:lnSpc>
              <a:spcBef>
                <a:spcPts val="0"/>
              </a:spcBef>
              <a:buFont typeface="+mj-lt"/>
              <a:buAutoNum type="arabicPeriod"/>
            </a:pPr>
            <a:r>
              <a:rPr lang="en-US" sz="1800" b="1">
                <a:effectLst/>
                <a:highlight>
                  <a:srgbClr val="FFFF00"/>
                </a:highlight>
                <a:latin typeface="+mj-lt"/>
                <a:ea typeface="Calibri" panose="020F0502020204030204" pitchFamily="34" charset="0"/>
                <a:cs typeface="Times New Roman" panose="02020603050405020304" pitchFamily="18" charset="0"/>
              </a:rPr>
              <a:t>Net Control report</a:t>
            </a:r>
          </a:p>
          <a:p>
            <a:pPr lvl="1" indent="457200" algn="l">
              <a:lnSpc>
                <a:spcPct val="120000"/>
              </a:lnSpc>
              <a:spcBef>
                <a:spcPts val="0"/>
              </a:spcBef>
            </a:pPr>
            <a:r>
              <a:rPr lang="en-US" sz="1800" b="1">
                <a:effectLst/>
                <a:latin typeface="+mj-lt"/>
                <a:ea typeface="Calibri" panose="020F0502020204030204" pitchFamily="34" charset="0"/>
                <a:cs typeface="Times New Roman" panose="02020603050405020304" pitchFamily="18" charset="0"/>
              </a:rPr>
              <a:t> </a:t>
            </a:r>
          </a:p>
          <a:p>
            <a:pPr marL="461963" marR="0" indent="-231775" algn="l">
              <a:spcBef>
                <a:spcPts val="0"/>
              </a:spcBef>
              <a:spcAft>
                <a:spcPts val="0"/>
              </a:spcAft>
            </a:pPr>
            <a:r>
              <a:rPr lang="en-US" sz="1800" b="1">
                <a:effectLst/>
                <a:latin typeface="+mj-lt"/>
                <a:ea typeface="Consolas" panose="020B0609020204030204" pitchFamily="49" charset="0"/>
                <a:cs typeface="Consolas" panose="020B0609020204030204" pitchFamily="49" charset="0"/>
              </a:rPr>
              <a:t>OLD BUSINESS: </a:t>
            </a:r>
          </a:p>
          <a:p>
            <a:pPr marL="461963" marR="0" lvl="0" indent="341313" algn="l">
              <a:lnSpc>
                <a:spcPct val="107000"/>
              </a:lnSpc>
              <a:spcBef>
                <a:spcPts val="0"/>
              </a:spcBef>
              <a:spcAft>
                <a:spcPts val="0"/>
              </a:spcAft>
              <a:buFont typeface="+mj-lt"/>
              <a:buAutoNum type="arabicParenR"/>
            </a:pPr>
            <a:r>
              <a:rPr lang="en-US" sz="1800" b="1">
                <a:effectLst/>
                <a:highlight>
                  <a:srgbClr val="FFFF00"/>
                </a:highlight>
                <a:latin typeface="+mj-lt"/>
                <a:ea typeface="Consolas" panose="020B0609020204030204" pitchFamily="49" charset="0"/>
                <a:cs typeface="Consolas" panose="020B0609020204030204" pitchFamily="49" charset="0"/>
              </a:rPr>
              <a:t>Projects at BSC planning </a:t>
            </a:r>
          </a:p>
          <a:p>
            <a:pPr marL="919163" lvl="2" indent="341313" algn="l">
              <a:lnSpc>
                <a:spcPct val="107000"/>
              </a:lnSpc>
              <a:spcBef>
                <a:spcPts val="0"/>
              </a:spcBef>
              <a:buFont typeface="+mj-lt"/>
              <a:buAutoNum type="alphaLcParenR"/>
            </a:pPr>
            <a:r>
              <a:rPr lang="en-US" sz="1600" b="1">
                <a:effectLst/>
                <a:highlight>
                  <a:srgbClr val="FFFF00"/>
                </a:highlight>
                <a:latin typeface="+mj-lt"/>
                <a:ea typeface="Consolas" panose="020B0609020204030204" pitchFamily="49" charset="0"/>
                <a:cs typeface="Consolas" panose="020B0609020204030204" pitchFamily="49" charset="0"/>
              </a:rPr>
              <a:t>Dipole antenna class October 29</a:t>
            </a:r>
            <a:r>
              <a:rPr lang="en-US" sz="1600" b="1" baseline="30000">
                <a:effectLst/>
                <a:highlight>
                  <a:srgbClr val="FFFF00"/>
                </a:highlight>
                <a:latin typeface="+mj-lt"/>
                <a:ea typeface="Consolas" panose="020B0609020204030204" pitchFamily="49" charset="0"/>
                <a:cs typeface="Consolas" panose="020B0609020204030204" pitchFamily="49" charset="0"/>
              </a:rPr>
              <a:t>th</a:t>
            </a:r>
            <a:endParaRPr lang="en-US" sz="1600" b="1">
              <a:effectLst/>
              <a:highlight>
                <a:srgbClr val="FFFF00"/>
              </a:highlight>
              <a:latin typeface="+mj-lt"/>
              <a:ea typeface="Consolas" panose="020B0609020204030204" pitchFamily="49" charset="0"/>
              <a:cs typeface="Consolas" panose="020B0609020204030204" pitchFamily="49" charset="0"/>
            </a:endParaRPr>
          </a:p>
          <a:p>
            <a:pPr marL="461963" marR="0" lvl="0" indent="341313" algn="l">
              <a:lnSpc>
                <a:spcPct val="107000"/>
              </a:lnSpc>
              <a:spcBef>
                <a:spcPts val="0"/>
              </a:spcBef>
              <a:spcAft>
                <a:spcPts val="0"/>
              </a:spcAft>
              <a:buFont typeface="+mj-lt"/>
              <a:buAutoNum type="arabicParenR"/>
            </a:pPr>
            <a:r>
              <a:rPr lang="en-US" sz="1800" b="1">
                <a:effectLst/>
                <a:highlight>
                  <a:srgbClr val="FFFF00"/>
                </a:highlight>
                <a:latin typeface="+mj-lt"/>
                <a:ea typeface="Consolas" panose="020B0609020204030204" pitchFamily="49" charset="0"/>
                <a:cs typeface="Consolas" panose="020B0609020204030204" pitchFamily="49" charset="0"/>
              </a:rPr>
              <a:t>Girl Scout Big Event Report</a:t>
            </a:r>
          </a:p>
          <a:p>
            <a:pPr marL="461963" marR="0" lvl="0" indent="341313" algn="l">
              <a:lnSpc>
                <a:spcPct val="107000"/>
              </a:lnSpc>
              <a:spcBef>
                <a:spcPts val="0"/>
              </a:spcBef>
              <a:spcAft>
                <a:spcPts val="0"/>
              </a:spcAft>
              <a:buFont typeface="+mj-lt"/>
              <a:buAutoNum type="arabicParenR"/>
            </a:pPr>
            <a:r>
              <a:rPr lang="en-US" sz="1800" b="1">
                <a:effectLst/>
                <a:highlight>
                  <a:srgbClr val="00FF00"/>
                </a:highlight>
                <a:latin typeface="+mj-lt"/>
                <a:ea typeface="Consolas" panose="020B0609020204030204" pitchFamily="49" charset="0"/>
                <a:cs typeface="Consolas" panose="020B0609020204030204" pitchFamily="49" charset="0"/>
              </a:rPr>
              <a:t>Jamboree on the Air Report </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HAMFEST 2023 Planning </a:t>
            </a:r>
          </a:p>
          <a:p>
            <a:pPr marL="461963" marR="0" indent="341313" algn="l">
              <a:lnSpc>
                <a:spcPct val="107000"/>
              </a:lnSpc>
              <a:spcBef>
                <a:spcPts val="0"/>
              </a:spcBef>
              <a:spcAft>
                <a:spcPts val="0"/>
              </a:spcAft>
            </a:pPr>
            <a:r>
              <a:rPr lang="en-US" sz="1800" b="1">
                <a:effectLst/>
                <a:latin typeface="+mj-lt"/>
                <a:ea typeface="Consolas" panose="020B0609020204030204" pitchFamily="49" charset="0"/>
                <a:cs typeface="Consolas" panose="020B0609020204030204" pitchFamily="49" charset="0"/>
              </a:rPr>
              <a:t>  </a:t>
            </a:r>
          </a:p>
          <a:p>
            <a:pPr marL="461963" marR="307340" indent="-231775" algn="l">
              <a:spcBef>
                <a:spcPts val="5"/>
              </a:spcBef>
              <a:spcAft>
                <a:spcPts val="0"/>
              </a:spcAft>
            </a:pPr>
            <a:r>
              <a:rPr lang="en-US" sz="1800" b="1">
                <a:effectLst/>
                <a:latin typeface="+mj-lt"/>
                <a:ea typeface="Consolas" panose="020B0609020204030204" pitchFamily="49" charset="0"/>
                <a:cs typeface="Consolas" panose="020B0609020204030204" pitchFamily="49" charset="0"/>
              </a:rPr>
              <a:t>NEW BUSINESS: </a:t>
            </a:r>
          </a:p>
          <a:p>
            <a:pPr marL="461963" marR="0" lvl="0" indent="341313" algn="l">
              <a:spcBef>
                <a:spcPts val="5"/>
              </a:spcBef>
              <a:spcAft>
                <a:spcPts val="0"/>
              </a:spcAft>
              <a:buFont typeface="+mj-lt"/>
              <a:buAutoNum type="arabicParenR"/>
            </a:pPr>
            <a:r>
              <a:rPr lang="en-US" sz="1800" b="1">
                <a:solidFill>
                  <a:srgbClr val="1D2028"/>
                </a:solidFill>
                <a:effectLst/>
                <a:latin typeface="+mj-lt"/>
                <a:ea typeface="Consolas" panose="020B0609020204030204" pitchFamily="49" charset="0"/>
                <a:cs typeface="Consolas" panose="020B0609020204030204" pitchFamily="49" charset="0"/>
              </a:rPr>
              <a:t>Missouri Slope Model Aero Club donation.</a:t>
            </a:r>
            <a:endParaRPr lang="en-US" sz="1800" b="1">
              <a:effectLst/>
              <a:latin typeface="+mj-lt"/>
              <a:ea typeface="Consolas" panose="020B0609020204030204" pitchFamily="49" charset="0"/>
              <a:cs typeface="Consolas" panose="020B0609020204030204" pitchFamily="49" charset="0"/>
            </a:endParaRP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Elections</a:t>
            </a:r>
          </a:p>
          <a:p>
            <a:pPr marL="461963" marR="0" lvl="0" indent="341313" algn="l">
              <a:lnSpc>
                <a:spcPct val="107000"/>
              </a:lnSpc>
              <a:spcBef>
                <a:spcPts val="0"/>
              </a:spcBef>
              <a:spcAft>
                <a:spcPts val="0"/>
              </a:spcAft>
              <a:buFont typeface="+mj-lt"/>
              <a:buAutoNum type="arabicParenR"/>
              <a:tabLst>
                <a:tab pos="228600" algn="l"/>
              </a:tabLst>
            </a:pPr>
            <a:r>
              <a:rPr lang="en-US" sz="1800" b="1">
                <a:effectLst/>
                <a:latin typeface="+mj-lt"/>
                <a:ea typeface="Consolas" panose="020B0609020204030204" pitchFamily="49" charset="0"/>
                <a:cs typeface="Consolas" panose="020B0609020204030204" pitchFamily="49" charset="0"/>
              </a:rPr>
              <a:t>Christmas Party </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Lewis and Clark on the Trail June 3</a:t>
            </a:r>
            <a:r>
              <a:rPr lang="en-US" sz="1800" b="1" baseline="30000">
                <a:effectLst/>
                <a:latin typeface="+mj-lt"/>
                <a:ea typeface="Consolas" panose="020B0609020204030204" pitchFamily="49" charset="0"/>
                <a:cs typeface="Consolas" panose="020B0609020204030204" pitchFamily="49" charset="0"/>
              </a:rPr>
              <a:t>rd</a:t>
            </a:r>
            <a:r>
              <a:rPr lang="en-US" sz="1800" b="1">
                <a:effectLst/>
                <a:latin typeface="+mj-lt"/>
                <a:ea typeface="Consolas" panose="020B0609020204030204" pitchFamily="49" charset="0"/>
                <a:cs typeface="Consolas" panose="020B0609020204030204" pitchFamily="49" charset="0"/>
              </a:rPr>
              <a:t> –18</a:t>
            </a:r>
            <a:r>
              <a:rPr lang="en-US" sz="1800" b="1" baseline="30000">
                <a:effectLst/>
                <a:latin typeface="+mj-lt"/>
                <a:ea typeface="Consolas" panose="020B0609020204030204" pitchFamily="49" charset="0"/>
                <a:cs typeface="Consolas" panose="020B0609020204030204" pitchFamily="49" charset="0"/>
              </a:rPr>
              <a:t>th </a:t>
            </a:r>
            <a:r>
              <a:rPr lang="en-US" sz="1800" b="1">
                <a:effectLst/>
                <a:latin typeface="+mj-lt"/>
                <a:ea typeface="Consolas" panose="020B0609020204030204" pitchFamily="49" charset="0"/>
                <a:cs typeface="Consolas" panose="020B0609020204030204" pitchFamily="49" charset="0"/>
              </a:rPr>
              <a:t>23</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New Equipment</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Tower Site Recognition / Appreciation</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50/50 </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Announcements</a:t>
            </a:r>
          </a:p>
          <a:p>
            <a:pPr marL="461963" marR="0" indent="341313" algn="l">
              <a:spcBef>
                <a:spcPts val="0"/>
              </a:spcBef>
              <a:spcAft>
                <a:spcPts val="0"/>
              </a:spcAft>
            </a:pPr>
            <a:endParaRPr lang="en-US" sz="1800" b="1">
              <a:effectLst/>
              <a:latin typeface="+mj-lt"/>
              <a:ea typeface="Consolas" panose="020B0609020204030204" pitchFamily="49" charset="0"/>
              <a:cs typeface="Consolas" panose="020B0609020204030204" pitchFamily="49" charset="0"/>
            </a:endParaRPr>
          </a:p>
          <a:p>
            <a:pPr marL="461963" marR="0" indent="341313" algn="l">
              <a:spcBef>
                <a:spcPts val="0"/>
              </a:spcBef>
              <a:spcAft>
                <a:spcPts val="0"/>
              </a:spcAft>
            </a:pPr>
            <a:r>
              <a:rPr lang="en-US" sz="1800" b="1">
                <a:effectLst/>
                <a:latin typeface="+mj-lt"/>
                <a:ea typeface="Calibri" panose="020F0502020204030204" pitchFamily="34" charset="0"/>
                <a:cs typeface="Times New Roman" panose="02020603050405020304" pitchFamily="18" charset="0"/>
              </a:rPr>
              <a:t>ADJOURN</a:t>
            </a:r>
          </a:p>
          <a:p>
            <a:pPr marL="342900" marR="0" lvl="0" indent="-342900" algn="l">
              <a:spcBef>
                <a:spcPts val="0"/>
              </a:spcBef>
              <a:spcAft>
                <a:spcPts val="0"/>
              </a:spcAft>
              <a:buFont typeface="+mj-lt"/>
              <a:buAutoNum type="arabicPeriod"/>
            </a:pPr>
            <a:endParaRPr lang="en-US" sz="1900" b="1">
              <a:solidFill>
                <a:srgbClr val="000000"/>
              </a:solidFill>
              <a:effectLst/>
              <a:latin typeface="+mj-lt"/>
              <a:ea typeface="Calibri" panose="020F0502020204030204" pitchFamily="34" charset="0"/>
              <a:cs typeface="Consolas" panose="020B0609020204030204" pitchFamily="49" charset="0"/>
            </a:endParaRPr>
          </a:p>
        </p:txBody>
      </p:sp>
      <p:pic>
        <p:nvPicPr>
          <p:cNvPr id="2050" name="Picture 43">
            <a:extLst>
              <a:ext uri="{FF2B5EF4-FFF2-40B4-BE49-F238E27FC236}">
                <a16:creationId xmlns:a16="http://schemas.microsoft.com/office/drawing/2014/main" id="{1DC8BB61-FA2E-46FB-8304-F6776510F3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635" y="132845"/>
            <a:ext cx="441551" cy="989072"/>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44" descr="Picture">
            <a:extLst>
              <a:ext uri="{FF2B5EF4-FFF2-40B4-BE49-F238E27FC236}">
                <a16:creationId xmlns:a16="http://schemas.microsoft.com/office/drawing/2014/main" id="{57DD2171-59CA-47B9-9381-D4EA27C9F0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884"/>
          <a:stretch>
            <a:fillRect/>
          </a:stretch>
        </p:blipFill>
        <p:spPr bwMode="auto">
          <a:xfrm>
            <a:off x="379279" y="63499"/>
            <a:ext cx="1161508" cy="10588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9E3262D-A80F-4122-A1AD-42FBA482326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9097109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967EA5D-79FB-4513-98A8-F418C07EB8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952" y="759993"/>
            <a:ext cx="10515600" cy="3317874"/>
          </a:xfrm>
          <a:prstGeom prst="rect">
            <a:avLst/>
          </a:prstGeom>
          <a:noFill/>
          <a:extLst>
            <a:ext uri="{909E8E84-426E-40DD-AFC4-6F175D3DCCD1}">
              <a14:hiddenFill xmlns:a14="http://schemas.microsoft.com/office/drawing/2010/main">
                <a:solidFill>
                  <a:srgbClr val="FFFFFF"/>
                </a:solidFill>
              </a14:hiddenFill>
            </a:ext>
          </a:extLst>
        </p:spPr>
      </p:pic>
      <p:sp>
        <p:nvSpPr>
          <p:cNvPr id="43" name="Rounded Rectangle 42">
            <a:extLst>
              <a:ext uri="{FF2B5EF4-FFF2-40B4-BE49-F238E27FC236}">
                <a16:creationId xmlns:a16="http://schemas.microsoft.com/office/drawing/2014/main" id="{F481B894-F237-E177-91D2-2DD32CB24818}"/>
              </a:ext>
            </a:extLst>
          </p:cNvPr>
          <p:cNvSpPr/>
          <p:nvPr/>
        </p:nvSpPr>
        <p:spPr>
          <a:xfrm>
            <a:off x="1508234" y="5396047"/>
            <a:ext cx="9175532" cy="66514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cxnSp>
        <p:nvCxnSpPr>
          <p:cNvPr id="47" name="Straight Connector 46">
            <a:extLst>
              <a:ext uri="{FF2B5EF4-FFF2-40B4-BE49-F238E27FC236}">
                <a16:creationId xmlns:a16="http://schemas.microsoft.com/office/drawing/2014/main" id="{6F9262EC-3150-FAC3-0D1A-8BD90380FD89}"/>
              </a:ext>
            </a:extLst>
          </p:cNvPr>
          <p:cNvCxnSpPr/>
          <p:nvPr/>
        </p:nvCxnSpPr>
        <p:spPr>
          <a:xfrm>
            <a:off x="3673436" y="5398052"/>
            <a:ext cx="0" cy="6688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43AA42A-A24B-9FD1-48DC-065F166EE96C}"/>
              </a:ext>
            </a:extLst>
          </p:cNvPr>
          <p:cNvCxnSpPr/>
          <p:nvPr/>
        </p:nvCxnSpPr>
        <p:spPr>
          <a:xfrm>
            <a:off x="5182796" y="5383688"/>
            <a:ext cx="0" cy="6688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30F4337-2739-1D36-6433-BBDBB4BE6259}"/>
              </a:ext>
            </a:extLst>
          </p:cNvPr>
          <p:cNvCxnSpPr/>
          <p:nvPr/>
        </p:nvCxnSpPr>
        <p:spPr>
          <a:xfrm>
            <a:off x="6561410" y="5386562"/>
            <a:ext cx="0" cy="6688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60262DC-6E00-1083-6EA2-0A6EC4CBEB5A}"/>
              </a:ext>
            </a:extLst>
          </p:cNvPr>
          <p:cNvCxnSpPr/>
          <p:nvPr/>
        </p:nvCxnSpPr>
        <p:spPr>
          <a:xfrm>
            <a:off x="9304474" y="5406672"/>
            <a:ext cx="0" cy="6688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CA9A115-B039-F94C-D835-B247B5869A68}"/>
              </a:ext>
            </a:extLst>
          </p:cNvPr>
          <p:cNvCxnSpPr/>
          <p:nvPr/>
        </p:nvCxnSpPr>
        <p:spPr>
          <a:xfrm>
            <a:off x="7931628" y="5387588"/>
            <a:ext cx="0" cy="6688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215F51AC-8BBA-4FE7-CBA6-BA776A89A4D2}"/>
              </a:ext>
            </a:extLst>
          </p:cNvPr>
          <p:cNvSpPr/>
          <p:nvPr/>
        </p:nvSpPr>
        <p:spPr>
          <a:xfrm>
            <a:off x="2253336" y="5297882"/>
            <a:ext cx="691215" cy="369332"/>
          </a:xfrm>
          <a:prstGeom prst="rect">
            <a:avLst/>
          </a:prstGeom>
        </p:spPr>
        <p:txBody>
          <a:bodyPr wrap="none">
            <a:spAutoFit/>
          </a:bodyPr>
          <a:lstStyle/>
          <a:p>
            <a:pPr algn="ctr"/>
            <a:r>
              <a:rPr lang="en-US" dirty="0"/>
              <a:t>Call</a:t>
            </a:r>
            <a:endParaRPr lang="en-US" sz="3600" dirty="0"/>
          </a:p>
        </p:txBody>
      </p:sp>
      <p:sp>
        <p:nvSpPr>
          <p:cNvPr id="69" name="Rectangle 68">
            <a:extLst>
              <a:ext uri="{FF2B5EF4-FFF2-40B4-BE49-F238E27FC236}">
                <a16:creationId xmlns:a16="http://schemas.microsoft.com/office/drawing/2014/main" id="{85D6B39C-00B4-256D-0E86-D712BF253E37}"/>
              </a:ext>
            </a:extLst>
          </p:cNvPr>
          <p:cNvSpPr/>
          <p:nvPr/>
        </p:nvSpPr>
        <p:spPr>
          <a:xfrm>
            <a:off x="4081742" y="5297882"/>
            <a:ext cx="691215" cy="369332"/>
          </a:xfrm>
          <a:prstGeom prst="rect">
            <a:avLst/>
          </a:prstGeom>
        </p:spPr>
        <p:txBody>
          <a:bodyPr wrap="none">
            <a:spAutoFit/>
          </a:bodyPr>
          <a:lstStyle/>
          <a:p>
            <a:pPr algn="ctr"/>
            <a:r>
              <a:rPr lang="en-US" dirty="0"/>
              <a:t>Date</a:t>
            </a:r>
            <a:endParaRPr lang="en-US" sz="3600" dirty="0"/>
          </a:p>
        </p:txBody>
      </p:sp>
      <p:sp>
        <p:nvSpPr>
          <p:cNvPr id="70" name="Rectangle 69">
            <a:extLst>
              <a:ext uri="{FF2B5EF4-FFF2-40B4-BE49-F238E27FC236}">
                <a16:creationId xmlns:a16="http://schemas.microsoft.com/office/drawing/2014/main" id="{91B9AB22-2C47-390F-C9DA-6253ED241371}"/>
              </a:ext>
            </a:extLst>
          </p:cNvPr>
          <p:cNvSpPr/>
          <p:nvPr/>
        </p:nvSpPr>
        <p:spPr>
          <a:xfrm>
            <a:off x="5533676" y="5295978"/>
            <a:ext cx="691215" cy="369332"/>
          </a:xfrm>
          <a:prstGeom prst="rect">
            <a:avLst/>
          </a:prstGeom>
        </p:spPr>
        <p:txBody>
          <a:bodyPr wrap="none">
            <a:spAutoFit/>
          </a:bodyPr>
          <a:lstStyle/>
          <a:p>
            <a:pPr algn="ctr"/>
            <a:r>
              <a:rPr lang="en-US" dirty="0"/>
              <a:t>UTC </a:t>
            </a:r>
            <a:endParaRPr lang="en-US" sz="3600" dirty="0"/>
          </a:p>
        </p:txBody>
      </p:sp>
      <p:sp>
        <p:nvSpPr>
          <p:cNvPr id="71" name="Rectangle 70">
            <a:extLst>
              <a:ext uri="{FF2B5EF4-FFF2-40B4-BE49-F238E27FC236}">
                <a16:creationId xmlns:a16="http://schemas.microsoft.com/office/drawing/2014/main" id="{10367189-05C7-ED6F-C242-4C4A0E94C0B6}"/>
              </a:ext>
            </a:extLst>
          </p:cNvPr>
          <p:cNvSpPr/>
          <p:nvPr/>
        </p:nvSpPr>
        <p:spPr>
          <a:xfrm>
            <a:off x="6835183" y="5299784"/>
            <a:ext cx="817853" cy="369332"/>
          </a:xfrm>
          <a:prstGeom prst="rect">
            <a:avLst/>
          </a:prstGeom>
        </p:spPr>
        <p:txBody>
          <a:bodyPr wrap="none">
            <a:spAutoFit/>
          </a:bodyPr>
          <a:lstStyle/>
          <a:p>
            <a:pPr algn="ctr"/>
            <a:r>
              <a:rPr lang="en-US" dirty="0"/>
              <a:t> MHz </a:t>
            </a:r>
            <a:endParaRPr lang="en-US" sz="3600" dirty="0"/>
          </a:p>
        </p:txBody>
      </p:sp>
      <p:sp>
        <p:nvSpPr>
          <p:cNvPr id="72" name="Rectangle 71">
            <a:extLst>
              <a:ext uri="{FF2B5EF4-FFF2-40B4-BE49-F238E27FC236}">
                <a16:creationId xmlns:a16="http://schemas.microsoft.com/office/drawing/2014/main" id="{EDD5E92B-7FE5-F4E7-334E-A1E580C8358F}"/>
              </a:ext>
            </a:extLst>
          </p:cNvPr>
          <p:cNvSpPr/>
          <p:nvPr/>
        </p:nvSpPr>
        <p:spPr>
          <a:xfrm>
            <a:off x="8267752" y="5297880"/>
            <a:ext cx="691215" cy="369332"/>
          </a:xfrm>
          <a:prstGeom prst="rect">
            <a:avLst/>
          </a:prstGeom>
        </p:spPr>
        <p:txBody>
          <a:bodyPr wrap="none">
            <a:spAutoFit/>
          </a:bodyPr>
          <a:lstStyle/>
          <a:p>
            <a:pPr algn="ctr"/>
            <a:r>
              <a:rPr lang="en-US" dirty="0"/>
              <a:t>Mode</a:t>
            </a:r>
            <a:endParaRPr lang="en-US" sz="3600" dirty="0"/>
          </a:p>
        </p:txBody>
      </p:sp>
      <p:sp>
        <p:nvSpPr>
          <p:cNvPr id="73" name="Rectangle 72">
            <a:extLst>
              <a:ext uri="{FF2B5EF4-FFF2-40B4-BE49-F238E27FC236}">
                <a16:creationId xmlns:a16="http://schemas.microsoft.com/office/drawing/2014/main" id="{C249EF9E-2952-41AB-C07B-EEC0A5D18776}"/>
              </a:ext>
            </a:extLst>
          </p:cNvPr>
          <p:cNvSpPr/>
          <p:nvPr/>
        </p:nvSpPr>
        <p:spPr>
          <a:xfrm>
            <a:off x="9708129" y="5302694"/>
            <a:ext cx="564577" cy="369332"/>
          </a:xfrm>
          <a:prstGeom prst="rect">
            <a:avLst/>
          </a:prstGeom>
        </p:spPr>
        <p:txBody>
          <a:bodyPr wrap="none">
            <a:spAutoFit/>
          </a:bodyPr>
          <a:lstStyle/>
          <a:p>
            <a:pPr algn="ctr"/>
            <a:r>
              <a:rPr lang="en-US" dirty="0"/>
              <a:t>RST</a:t>
            </a:r>
            <a:endParaRPr lang="en-US" sz="3600" dirty="0"/>
          </a:p>
        </p:txBody>
      </p:sp>
      <p:sp>
        <p:nvSpPr>
          <p:cNvPr id="76" name="Oval 75">
            <a:extLst>
              <a:ext uri="{FF2B5EF4-FFF2-40B4-BE49-F238E27FC236}">
                <a16:creationId xmlns:a16="http://schemas.microsoft.com/office/drawing/2014/main" id="{CDBBAE66-255E-F7AF-A26D-9F8A150F2B4E}"/>
              </a:ext>
            </a:extLst>
          </p:cNvPr>
          <p:cNvSpPr/>
          <p:nvPr/>
        </p:nvSpPr>
        <p:spPr>
          <a:xfrm>
            <a:off x="6917408" y="1322165"/>
            <a:ext cx="3657600" cy="36653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cxnSp>
        <p:nvCxnSpPr>
          <p:cNvPr id="77" name="Straight Connector 76">
            <a:extLst>
              <a:ext uri="{FF2B5EF4-FFF2-40B4-BE49-F238E27FC236}">
                <a16:creationId xmlns:a16="http://schemas.microsoft.com/office/drawing/2014/main" id="{F6C284E3-8444-0887-0492-4444F972C2CD}"/>
              </a:ext>
            </a:extLst>
          </p:cNvPr>
          <p:cNvCxnSpPr>
            <a:cxnSpLocks/>
          </p:cNvCxnSpPr>
          <p:nvPr/>
        </p:nvCxnSpPr>
        <p:spPr>
          <a:xfrm>
            <a:off x="10815426" y="2692888"/>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1C56936A-877B-9F29-53A9-2AC16AAACD98}"/>
              </a:ext>
            </a:extLst>
          </p:cNvPr>
          <p:cNvSpPr/>
          <p:nvPr/>
        </p:nvSpPr>
        <p:spPr>
          <a:xfrm>
            <a:off x="1469884" y="120435"/>
            <a:ext cx="9243892" cy="646331"/>
          </a:xfrm>
          <a:prstGeom prst="rect">
            <a:avLst/>
          </a:prstGeom>
        </p:spPr>
        <p:txBody>
          <a:bodyPr wrap="square">
            <a:spAutoFit/>
          </a:bodyPr>
          <a:lstStyle/>
          <a:p>
            <a:pPr algn="ctr">
              <a:spcBef>
                <a:spcPts val="1600"/>
              </a:spcBef>
            </a:pPr>
            <a:r>
              <a:rPr lang="en-US" sz="3600" b="1" dirty="0">
                <a:solidFill>
                  <a:srgbClr val="000000"/>
                </a:solidFill>
                <a:latin typeface="Apple Chancery" panose="03020702040506060504" pitchFamily="66" charset="-79"/>
                <a:ea typeface="Times New Roman" panose="02020603050405020304" pitchFamily="18" charset="0"/>
                <a:cs typeface="Times New Roman" panose="02020603050405020304" pitchFamily="18" charset="0"/>
              </a:rPr>
              <a:t>Jamboree On The Air</a:t>
            </a:r>
          </a:p>
        </p:txBody>
      </p:sp>
      <p:sp>
        <p:nvSpPr>
          <p:cNvPr id="84" name="Rounded Rectangle 83">
            <a:extLst>
              <a:ext uri="{FF2B5EF4-FFF2-40B4-BE49-F238E27FC236}">
                <a16:creationId xmlns:a16="http://schemas.microsoft.com/office/drawing/2014/main" id="{5591962E-59CC-7120-2502-91A71B8FE644}"/>
              </a:ext>
            </a:extLst>
          </p:cNvPr>
          <p:cNvSpPr/>
          <p:nvPr/>
        </p:nvSpPr>
        <p:spPr>
          <a:xfrm>
            <a:off x="1508235" y="4583198"/>
            <a:ext cx="9175530" cy="65836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85" name="TextBox 84">
            <a:extLst>
              <a:ext uri="{FF2B5EF4-FFF2-40B4-BE49-F238E27FC236}">
                <a16:creationId xmlns:a16="http://schemas.microsoft.com/office/drawing/2014/main" id="{F5352DE1-E344-AE9B-4DBD-EEF67E4B9DEC}"/>
              </a:ext>
            </a:extLst>
          </p:cNvPr>
          <p:cNvSpPr txBox="1"/>
          <p:nvPr/>
        </p:nvSpPr>
        <p:spPr>
          <a:xfrm>
            <a:off x="6316954" y="4479642"/>
            <a:ext cx="2210862" cy="369332"/>
          </a:xfrm>
          <a:prstGeom prst="rect">
            <a:avLst/>
          </a:prstGeom>
          <a:noFill/>
        </p:spPr>
        <p:txBody>
          <a:bodyPr wrap="none" rtlCol="0">
            <a:spAutoFit/>
          </a:bodyPr>
          <a:lstStyle/>
          <a:p>
            <a:r>
              <a:rPr lang="en-US" dirty="0"/>
              <a:t>Activating State</a:t>
            </a:r>
          </a:p>
        </p:txBody>
      </p:sp>
      <p:cxnSp>
        <p:nvCxnSpPr>
          <p:cNvPr id="86" name="Straight Connector 85">
            <a:extLst>
              <a:ext uri="{FF2B5EF4-FFF2-40B4-BE49-F238E27FC236}">
                <a16:creationId xmlns:a16="http://schemas.microsoft.com/office/drawing/2014/main" id="{DEFE6B13-6AA7-EDDB-B7F0-0C2454A81471}"/>
              </a:ext>
            </a:extLst>
          </p:cNvPr>
          <p:cNvCxnSpPr>
            <a:stCxn id="84" idx="2"/>
            <a:endCxn id="84" idx="0"/>
          </p:cNvCxnSpPr>
          <p:nvPr/>
        </p:nvCxnSpPr>
        <p:spPr>
          <a:xfrm flipV="1">
            <a:off x="6096000" y="4583198"/>
            <a:ext cx="0" cy="6583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FF6D8D04-73F1-D4EE-79BB-CAF2CCD3DB48}"/>
              </a:ext>
            </a:extLst>
          </p:cNvPr>
          <p:cNvSpPr txBox="1"/>
          <p:nvPr/>
        </p:nvSpPr>
        <p:spPr>
          <a:xfrm>
            <a:off x="2844399" y="4479642"/>
            <a:ext cx="2084225" cy="369332"/>
          </a:xfrm>
          <a:prstGeom prst="rect">
            <a:avLst/>
          </a:prstGeom>
          <a:noFill/>
        </p:spPr>
        <p:txBody>
          <a:bodyPr wrap="none" rtlCol="0">
            <a:spAutoFit/>
          </a:bodyPr>
          <a:lstStyle/>
          <a:p>
            <a:r>
              <a:rPr lang="en-US" dirty="0"/>
              <a:t>Activating Club</a:t>
            </a:r>
          </a:p>
        </p:txBody>
      </p:sp>
      <p:cxnSp>
        <p:nvCxnSpPr>
          <p:cNvPr id="88" name="Straight Connector 87">
            <a:extLst>
              <a:ext uri="{FF2B5EF4-FFF2-40B4-BE49-F238E27FC236}">
                <a16:creationId xmlns:a16="http://schemas.microsoft.com/office/drawing/2014/main" id="{540036BC-80C4-E995-7F3C-40ACE6A5B025}"/>
              </a:ext>
            </a:extLst>
          </p:cNvPr>
          <p:cNvCxnSpPr/>
          <p:nvPr/>
        </p:nvCxnSpPr>
        <p:spPr>
          <a:xfrm flipV="1">
            <a:off x="8382000" y="4583198"/>
            <a:ext cx="0" cy="6583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DFB225A7-933C-46F0-5AAA-ACBCB140870B}"/>
              </a:ext>
            </a:extLst>
          </p:cNvPr>
          <p:cNvSpPr txBox="1"/>
          <p:nvPr/>
        </p:nvSpPr>
        <p:spPr>
          <a:xfrm>
            <a:off x="8682971" y="4479642"/>
            <a:ext cx="2084225" cy="369332"/>
          </a:xfrm>
          <a:prstGeom prst="rect">
            <a:avLst/>
          </a:prstGeom>
          <a:noFill/>
        </p:spPr>
        <p:txBody>
          <a:bodyPr wrap="none" rtlCol="0">
            <a:spAutoFit/>
          </a:bodyPr>
          <a:lstStyle/>
          <a:p>
            <a:r>
              <a:rPr lang="en-US" dirty="0"/>
              <a:t>Activating Call</a:t>
            </a:r>
          </a:p>
        </p:txBody>
      </p:sp>
      <p:sp>
        <p:nvSpPr>
          <p:cNvPr id="90" name="Rounded Rectangle 89">
            <a:extLst>
              <a:ext uri="{FF2B5EF4-FFF2-40B4-BE49-F238E27FC236}">
                <a16:creationId xmlns:a16="http://schemas.microsoft.com/office/drawing/2014/main" id="{FD86132B-1D61-0337-511E-B4B5DB648BCE}"/>
              </a:ext>
            </a:extLst>
          </p:cNvPr>
          <p:cNvSpPr/>
          <p:nvPr/>
        </p:nvSpPr>
        <p:spPr>
          <a:xfrm>
            <a:off x="9680739" y="905540"/>
            <a:ext cx="1527738" cy="1225296"/>
          </a:xfrm>
          <a:prstGeom prst="round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algn="ctr"/>
            <a:endParaRPr lang="en-US" sz="2400" b="1" dirty="0">
              <a:solidFill>
                <a:schemeClr val="tx1"/>
              </a:solidFill>
            </a:endParaRPr>
          </a:p>
        </p:txBody>
      </p:sp>
      <p:sp>
        <p:nvSpPr>
          <p:cNvPr id="91" name="TextBox 90">
            <a:extLst>
              <a:ext uri="{FF2B5EF4-FFF2-40B4-BE49-F238E27FC236}">
                <a16:creationId xmlns:a16="http://schemas.microsoft.com/office/drawing/2014/main" id="{D0BC0587-8546-FD88-52EF-3DB3589F1AFA}"/>
              </a:ext>
            </a:extLst>
          </p:cNvPr>
          <p:cNvSpPr txBox="1"/>
          <p:nvPr/>
        </p:nvSpPr>
        <p:spPr>
          <a:xfrm>
            <a:off x="3168291" y="6039351"/>
            <a:ext cx="5852949" cy="646331"/>
          </a:xfrm>
          <a:prstGeom prst="rect">
            <a:avLst/>
          </a:prstGeom>
          <a:noFill/>
        </p:spPr>
        <p:txBody>
          <a:bodyPr wrap="none" rtlCol="0">
            <a:spAutoFit/>
          </a:bodyPr>
          <a:lstStyle/>
          <a:p>
            <a:pPr algn="ctr"/>
            <a:r>
              <a:rPr lang="en-US" dirty="0">
                <a:latin typeface="Apple Chancery" panose="03020702040506060504" pitchFamily="66" charset="-79"/>
                <a:cs typeface="Apple Chancery" panose="03020702040506060504" pitchFamily="66" charset="-79"/>
              </a:rPr>
              <a:t>Sponsored by the Central Dakota Amateur Radio Club  </a:t>
            </a:r>
            <a:br>
              <a:rPr lang="en-US" dirty="0">
                <a:latin typeface="Apple Chancery" panose="03020702040506060504" pitchFamily="66" charset="-79"/>
                <a:cs typeface="Apple Chancery" panose="03020702040506060504" pitchFamily="66" charset="-79"/>
              </a:rPr>
            </a:br>
            <a:r>
              <a:rPr lang="en-US" dirty="0">
                <a:latin typeface="Apple Chancery" panose="03020702040506060504" pitchFamily="66" charset="-79"/>
                <a:cs typeface="Apple Chancery" panose="03020702040506060504" pitchFamily="66" charset="-79"/>
              </a:rPr>
              <a:t>www.cdarcnd.com</a:t>
            </a:r>
          </a:p>
        </p:txBody>
      </p:sp>
      <p:sp>
        <p:nvSpPr>
          <p:cNvPr id="92" name="TextBox 91">
            <a:extLst>
              <a:ext uri="{FF2B5EF4-FFF2-40B4-BE49-F238E27FC236}">
                <a16:creationId xmlns:a16="http://schemas.microsoft.com/office/drawing/2014/main" id="{DFF3750E-085A-B378-3F21-31E2CFDAEC73}"/>
              </a:ext>
            </a:extLst>
          </p:cNvPr>
          <p:cNvSpPr txBox="1"/>
          <p:nvPr/>
        </p:nvSpPr>
        <p:spPr>
          <a:xfrm>
            <a:off x="8397457" y="2003706"/>
            <a:ext cx="889987" cy="400110"/>
          </a:xfrm>
          <a:prstGeom prst="rect">
            <a:avLst/>
          </a:prstGeom>
          <a:noFill/>
        </p:spPr>
        <p:txBody>
          <a:bodyPr wrap="none" rtlCol="0">
            <a:spAutoFit/>
          </a:bodyPr>
          <a:lstStyle/>
          <a:p>
            <a:r>
              <a:rPr lang="en-US" sz="2000" b="1" dirty="0"/>
              <a:t>W0ZRT</a:t>
            </a:r>
          </a:p>
        </p:txBody>
      </p:sp>
      <p:sp>
        <p:nvSpPr>
          <p:cNvPr id="93" name="TextBox 92">
            <a:extLst>
              <a:ext uri="{FF2B5EF4-FFF2-40B4-BE49-F238E27FC236}">
                <a16:creationId xmlns:a16="http://schemas.microsoft.com/office/drawing/2014/main" id="{D7D5634B-08D4-23FE-EF30-86C89756B820}"/>
              </a:ext>
            </a:extLst>
          </p:cNvPr>
          <p:cNvSpPr txBox="1"/>
          <p:nvPr/>
        </p:nvSpPr>
        <p:spPr>
          <a:xfrm>
            <a:off x="1396511" y="4786354"/>
            <a:ext cx="4839786" cy="400110"/>
          </a:xfrm>
          <a:prstGeom prst="rect">
            <a:avLst/>
          </a:prstGeom>
          <a:noFill/>
        </p:spPr>
        <p:txBody>
          <a:bodyPr wrap="none" rtlCol="0">
            <a:spAutoFit/>
          </a:bodyPr>
          <a:lstStyle/>
          <a:p>
            <a:pPr algn="ctr"/>
            <a:r>
              <a:rPr lang="en-US" sz="2000" b="1" dirty="0">
                <a:solidFill>
                  <a:schemeClr val="accent1">
                    <a:lumMod val="75000"/>
                  </a:schemeClr>
                </a:solidFill>
              </a:rPr>
              <a:t>Central Dakota Amateur Radio Club</a:t>
            </a:r>
          </a:p>
        </p:txBody>
      </p:sp>
      <p:sp>
        <p:nvSpPr>
          <p:cNvPr id="94" name="TextBox 93">
            <a:extLst>
              <a:ext uri="{FF2B5EF4-FFF2-40B4-BE49-F238E27FC236}">
                <a16:creationId xmlns:a16="http://schemas.microsoft.com/office/drawing/2014/main" id="{F813137C-CAE8-4EF5-B193-8CA2DED92D9A}"/>
              </a:ext>
            </a:extLst>
          </p:cNvPr>
          <p:cNvSpPr txBox="1"/>
          <p:nvPr/>
        </p:nvSpPr>
        <p:spPr>
          <a:xfrm>
            <a:off x="6300287" y="4786354"/>
            <a:ext cx="1877437" cy="400110"/>
          </a:xfrm>
          <a:prstGeom prst="rect">
            <a:avLst/>
          </a:prstGeom>
          <a:noFill/>
        </p:spPr>
        <p:txBody>
          <a:bodyPr wrap="none" rtlCol="0">
            <a:spAutoFit/>
          </a:bodyPr>
          <a:lstStyle/>
          <a:p>
            <a:pPr algn="ctr"/>
            <a:r>
              <a:rPr lang="en-US" sz="2000" b="1" dirty="0">
                <a:solidFill>
                  <a:schemeClr val="accent1">
                    <a:lumMod val="75000"/>
                  </a:schemeClr>
                </a:solidFill>
              </a:rPr>
              <a:t>North Dakota</a:t>
            </a:r>
          </a:p>
        </p:txBody>
      </p:sp>
      <p:sp>
        <p:nvSpPr>
          <p:cNvPr id="95" name="TextBox 94">
            <a:extLst>
              <a:ext uri="{FF2B5EF4-FFF2-40B4-BE49-F238E27FC236}">
                <a16:creationId xmlns:a16="http://schemas.microsoft.com/office/drawing/2014/main" id="{97962810-E60F-29F2-950B-4300809FACD4}"/>
              </a:ext>
            </a:extLst>
          </p:cNvPr>
          <p:cNvSpPr txBox="1"/>
          <p:nvPr/>
        </p:nvSpPr>
        <p:spPr>
          <a:xfrm>
            <a:off x="8996522" y="4786354"/>
            <a:ext cx="1031051" cy="400110"/>
          </a:xfrm>
          <a:prstGeom prst="rect">
            <a:avLst/>
          </a:prstGeom>
          <a:noFill/>
        </p:spPr>
        <p:txBody>
          <a:bodyPr wrap="none" rtlCol="0">
            <a:spAutoFit/>
          </a:bodyPr>
          <a:lstStyle/>
          <a:p>
            <a:pPr algn="ctr"/>
            <a:r>
              <a:rPr lang="en-US" sz="2000" b="1" dirty="0">
                <a:solidFill>
                  <a:schemeClr val="accent1">
                    <a:lumMod val="75000"/>
                  </a:schemeClr>
                </a:solidFill>
              </a:rPr>
              <a:t>WA0BSA</a:t>
            </a:r>
          </a:p>
        </p:txBody>
      </p:sp>
      <p:pic>
        <p:nvPicPr>
          <p:cNvPr id="96" name="Picture 95">
            <a:extLst>
              <a:ext uri="{FF2B5EF4-FFF2-40B4-BE49-F238E27FC236}">
                <a16:creationId xmlns:a16="http://schemas.microsoft.com/office/drawing/2014/main" id="{100025F8-1AED-DA92-C06A-FC98A8838B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63778" y="1067662"/>
            <a:ext cx="877824" cy="877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6325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967EA5D-79FB-4513-98A8-F418C07EB8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952" y="759993"/>
            <a:ext cx="10515600" cy="3317874"/>
          </a:xfrm>
          <a:prstGeom prst="rect">
            <a:avLst/>
          </a:prstGeom>
          <a:noFill/>
          <a:extLst>
            <a:ext uri="{909E8E84-426E-40DD-AFC4-6F175D3DCCD1}">
              <a14:hiddenFill xmlns:a14="http://schemas.microsoft.com/office/drawing/2010/main">
                <a:solidFill>
                  <a:srgbClr val="FFFFFF"/>
                </a:solidFill>
              </a14:hiddenFill>
            </a:ext>
          </a:extLst>
        </p:spPr>
      </p:pic>
      <p:sp>
        <p:nvSpPr>
          <p:cNvPr id="43" name="Rounded Rectangle 42">
            <a:extLst>
              <a:ext uri="{FF2B5EF4-FFF2-40B4-BE49-F238E27FC236}">
                <a16:creationId xmlns:a16="http://schemas.microsoft.com/office/drawing/2014/main" id="{F481B894-F237-E177-91D2-2DD32CB24818}"/>
              </a:ext>
            </a:extLst>
          </p:cNvPr>
          <p:cNvSpPr/>
          <p:nvPr/>
        </p:nvSpPr>
        <p:spPr>
          <a:xfrm>
            <a:off x="1508234" y="5396047"/>
            <a:ext cx="9175532" cy="66514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cxnSp>
        <p:nvCxnSpPr>
          <p:cNvPr id="47" name="Straight Connector 46">
            <a:extLst>
              <a:ext uri="{FF2B5EF4-FFF2-40B4-BE49-F238E27FC236}">
                <a16:creationId xmlns:a16="http://schemas.microsoft.com/office/drawing/2014/main" id="{6F9262EC-3150-FAC3-0D1A-8BD90380FD89}"/>
              </a:ext>
            </a:extLst>
          </p:cNvPr>
          <p:cNvCxnSpPr/>
          <p:nvPr/>
        </p:nvCxnSpPr>
        <p:spPr>
          <a:xfrm>
            <a:off x="3673436" y="5398052"/>
            <a:ext cx="0" cy="6688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43AA42A-A24B-9FD1-48DC-065F166EE96C}"/>
              </a:ext>
            </a:extLst>
          </p:cNvPr>
          <p:cNvCxnSpPr/>
          <p:nvPr/>
        </p:nvCxnSpPr>
        <p:spPr>
          <a:xfrm>
            <a:off x="5182796" y="5383688"/>
            <a:ext cx="0" cy="6688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30F4337-2739-1D36-6433-BBDBB4BE6259}"/>
              </a:ext>
            </a:extLst>
          </p:cNvPr>
          <p:cNvCxnSpPr/>
          <p:nvPr/>
        </p:nvCxnSpPr>
        <p:spPr>
          <a:xfrm>
            <a:off x="6561410" y="5386562"/>
            <a:ext cx="0" cy="6688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60262DC-6E00-1083-6EA2-0A6EC4CBEB5A}"/>
              </a:ext>
            </a:extLst>
          </p:cNvPr>
          <p:cNvCxnSpPr/>
          <p:nvPr/>
        </p:nvCxnSpPr>
        <p:spPr>
          <a:xfrm>
            <a:off x="9304474" y="5406672"/>
            <a:ext cx="0" cy="6688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CA9A115-B039-F94C-D835-B247B5869A68}"/>
              </a:ext>
            </a:extLst>
          </p:cNvPr>
          <p:cNvCxnSpPr/>
          <p:nvPr/>
        </p:nvCxnSpPr>
        <p:spPr>
          <a:xfrm>
            <a:off x="7931628" y="5387588"/>
            <a:ext cx="0" cy="6688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215F51AC-8BBA-4FE7-CBA6-BA776A89A4D2}"/>
              </a:ext>
            </a:extLst>
          </p:cNvPr>
          <p:cNvSpPr/>
          <p:nvPr/>
        </p:nvSpPr>
        <p:spPr>
          <a:xfrm>
            <a:off x="2253336" y="5297882"/>
            <a:ext cx="691215" cy="369332"/>
          </a:xfrm>
          <a:prstGeom prst="rect">
            <a:avLst/>
          </a:prstGeom>
        </p:spPr>
        <p:txBody>
          <a:bodyPr wrap="none">
            <a:spAutoFit/>
          </a:bodyPr>
          <a:lstStyle/>
          <a:p>
            <a:pPr algn="ctr"/>
            <a:r>
              <a:rPr lang="en-US" dirty="0"/>
              <a:t>Call</a:t>
            </a:r>
            <a:endParaRPr lang="en-US" sz="3600" dirty="0"/>
          </a:p>
        </p:txBody>
      </p:sp>
      <p:sp>
        <p:nvSpPr>
          <p:cNvPr id="69" name="Rectangle 68">
            <a:extLst>
              <a:ext uri="{FF2B5EF4-FFF2-40B4-BE49-F238E27FC236}">
                <a16:creationId xmlns:a16="http://schemas.microsoft.com/office/drawing/2014/main" id="{85D6B39C-00B4-256D-0E86-D712BF253E37}"/>
              </a:ext>
            </a:extLst>
          </p:cNvPr>
          <p:cNvSpPr/>
          <p:nvPr/>
        </p:nvSpPr>
        <p:spPr>
          <a:xfrm>
            <a:off x="4081742" y="5297882"/>
            <a:ext cx="691215" cy="369332"/>
          </a:xfrm>
          <a:prstGeom prst="rect">
            <a:avLst/>
          </a:prstGeom>
        </p:spPr>
        <p:txBody>
          <a:bodyPr wrap="none">
            <a:spAutoFit/>
          </a:bodyPr>
          <a:lstStyle/>
          <a:p>
            <a:pPr algn="ctr"/>
            <a:r>
              <a:rPr lang="en-US" dirty="0"/>
              <a:t>Date</a:t>
            </a:r>
            <a:endParaRPr lang="en-US" sz="3600" dirty="0"/>
          </a:p>
        </p:txBody>
      </p:sp>
      <p:sp>
        <p:nvSpPr>
          <p:cNvPr id="70" name="Rectangle 69">
            <a:extLst>
              <a:ext uri="{FF2B5EF4-FFF2-40B4-BE49-F238E27FC236}">
                <a16:creationId xmlns:a16="http://schemas.microsoft.com/office/drawing/2014/main" id="{91B9AB22-2C47-390F-C9DA-6253ED241371}"/>
              </a:ext>
            </a:extLst>
          </p:cNvPr>
          <p:cNvSpPr/>
          <p:nvPr/>
        </p:nvSpPr>
        <p:spPr>
          <a:xfrm>
            <a:off x="5533676" y="5295978"/>
            <a:ext cx="691215" cy="369332"/>
          </a:xfrm>
          <a:prstGeom prst="rect">
            <a:avLst/>
          </a:prstGeom>
        </p:spPr>
        <p:txBody>
          <a:bodyPr wrap="none">
            <a:spAutoFit/>
          </a:bodyPr>
          <a:lstStyle/>
          <a:p>
            <a:pPr algn="ctr"/>
            <a:r>
              <a:rPr lang="en-US" dirty="0"/>
              <a:t>UTC </a:t>
            </a:r>
            <a:endParaRPr lang="en-US" sz="3600" dirty="0"/>
          </a:p>
        </p:txBody>
      </p:sp>
      <p:sp>
        <p:nvSpPr>
          <p:cNvPr id="71" name="Rectangle 70">
            <a:extLst>
              <a:ext uri="{FF2B5EF4-FFF2-40B4-BE49-F238E27FC236}">
                <a16:creationId xmlns:a16="http://schemas.microsoft.com/office/drawing/2014/main" id="{10367189-05C7-ED6F-C242-4C4A0E94C0B6}"/>
              </a:ext>
            </a:extLst>
          </p:cNvPr>
          <p:cNvSpPr/>
          <p:nvPr/>
        </p:nvSpPr>
        <p:spPr>
          <a:xfrm>
            <a:off x="6835183" y="5299784"/>
            <a:ext cx="817853" cy="369332"/>
          </a:xfrm>
          <a:prstGeom prst="rect">
            <a:avLst/>
          </a:prstGeom>
        </p:spPr>
        <p:txBody>
          <a:bodyPr wrap="none">
            <a:spAutoFit/>
          </a:bodyPr>
          <a:lstStyle/>
          <a:p>
            <a:pPr algn="ctr"/>
            <a:r>
              <a:rPr lang="en-US" dirty="0"/>
              <a:t> MHz </a:t>
            </a:r>
            <a:endParaRPr lang="en-US" sz="3600" dirty="0"/>
          </a:p>
        </p:txBody>
      </p:sp>
      <p:sp>
        <p:nvSpPr>
          <p:cNvPr id="72" name="Rectangle 71">
            <a:extLst>
              <a:ext uri="{FF2B5EF4-FFF2-40B4-BE49-F238E27FC236}">
                <a16:creationId xmlns:a16="http://schemas.microsoft.com/office/drawing/2014/main" id="{EDD5E92B-7FE5-F4E7-334E-A1E580C8358F}"/>
              </a:ext>
            </a:extLst>
          </p:cNvPr>
          <p:cNvSpPr/>
          <p:nvPr/>
        </p:nvSpPr>
        <p:spPr>
          <a:xfrm>
            <a:off x="8267752" y="5297880"/>
            <a:ext cx="691215" cy="369332"/>
          </a:xfrm>
          <a:prstGeom prst="rect">
            <a:avLst/>
          </a:prstGeom>
        </p:spPr>
        <p:txBody>
          <a:bodyPr wrap="none">
            <a:spAutoFit/>
          </a:bodyPr>
          <a:lstStyle/>
          <a:p>
            <a:pPr algn="ctr"/>
            <a:r>
              <a:rPr lang="en-US" dirty="0"/>
              <a:t>Mode</a:t>
            </a:r>
            <a:endParaRPr lang="en-US" sz="3600" dirty="0"/>
          </a:p>
        </p:txBody>
      </p:sp>
      <p:sp>
        <p:nvSpPr>
          <p:cNvPr id="73" name="Rectangle 72">
            <a:extLst>
              <a:ext uri="{FF2B5EF4-FFF2-40B4-BE49-F238E27FC236}">
                <a16:creationId xmlns:a16="http://schemas.microsoft.com/office/drawing/2014/main" id="{C249EF9E-2952-41AB-C07B-EEC0A5D18776}"/>
              </a:ext>
            </a:extLst>
          </p:cNvPr>
          <p:cNvSpPr/>
          <p:nvPr/>
        </p:nvSpPr>
        <p:spPr>
          <a:xfrm>
            <a:off x="9708129" y="5302694"/>
            <a:ext cx="564577" cy="369332"/>
          </a:xfrm>
          <a:prstGeom prst="rect">
            <a:avLst/>
          </a:prstGeom>
        </p:spPr>
        <p:txBody>
          <a:bodyPr wrap="none">
            <a:spAutoFit/>
          </a:bodyPr>
          <a:lstStyle/>
          <a:p>
            <a:pPr algn="ctr"/>
            <a:r>
              <a:rPr lang="en-US" dirty="0"/>
              <a:t>RST</a:t>
            </a:r>
            <a:endParaRPr lang="en-US" sz="3600" dirty="0"/>
          </a:p>
        </p:txBody>
      </p:sp>
      <p:sp>
        <p:nvSpPr>
          <p:cNvPr id="76" name="Oval 75">
            <a:extLst>
              <a:ext uri="{FF2B5EF4-FFF2-40B4-BE49-F238E27FC236}">
                <a16:creationId xmlns:a16="http://schemas.microsoft.com/office/drawing/2014/main" id="{CDBBAE66-255E-F7AF-A26D-9F8A150F2B4E}"/>
              </a:ext>
            </a:extLst>
          </p:cNvPr>
          <p:cNvSpPr/>
          <p:nvPr/>
        </p:nvSpPr>
        <p:spPr>
          <a:xfrm>
            <a:off x="6917408" y="1322165"/>
            <a:ext cx="3657600" cy="36653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cxnSp>
        <p:nvCxnSpPr>
          <p:cNvPr id="77" name="Straight Connector 76">
            <a:extLst>
              <a:ext uri="{FF2B5EF4-FFF2-40B4-BE49-F238E27FC236}">
                <a16:creationId xmlns:a16="http://schemas.microsoft.com/office/drawing/2014/main" id="{F6C284E3-8444-0887-0492-4444F972C2CD}"/>
              </a:ext>
            </a:extLst>
          </p:cNvPr>
          <p:cNvCxnSpPr>
            <a:cxnSpLocks/>
          </p:cNvCxnSpPr>
          <p:nvPr/>
        </p:nvCxnSpPr>
        <p:spPr>
          <a:xfrm>
            <a:off x="10815426" y="2692888"/>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1C56936A-877B-9F29-53A9-2AC16AAACD98}"/>
              </a:ext>
            </a:extLst>
          </p:cNvPr>
          <p:cNvSpPr/>
          <p:nvPr/>
        </p:nvSpPr>
        <p:spPr>
          <a:xfrm>
            <a:off x="1469884" y="120435"/>
            <a:ext cx="9243892" cy="646331"/>
          </a:xfrm>
          <a:prstGeom prst="rect">
            <a:avLst/>
          </a:prstGeom>
        </p:spPr>
        <p:txBody>
          <a:bodyPr wrap="square">
            <a:spAutoFit/>
          </a:bodyPr>
          <a:lstStyle/>
          <a:p>
            <a:pPr algn="ctr">
              <a:spcBef>
                <a:spcPts val="1600"/>
              </a:spcBef>
            </a:pPr>
            <a:r>
              <a:rPr lang="en-US" sz="3600" b="1" dirty="0">
                <a:solidFill>
                  <a:srgbClr val="000000"/>
                </a:solidFill>
                <a:latin typeface="Apple Chancery" panose="03020702040506060504" pitchFamily="66" charset="-79"/>
                <a:ea typeface="Times New Roman" panose="02020603050405020304" pitchFamily="18" charset="0"/>
                <a:cs typeface="Times New Roman" panose="02020603050405020304" pitchFamily="18" charset="0"/>
              </a:rPr>
              <a:t>Jamboree On The Air</a:t>
            </a:r>
          </a:p>
        </p:txBody>
      </p:sp>
      <p:sp>
        <p:nvSpPr>
          <p:cNvPr id="84" name="Rounded Rectangle 83">
            <a:extLst>
              <a:ext uri="{FF2B5EF4-FFF2-40B4-BE49-F238E27FC236}">
                <a16:creationId xmlns:a16="http://schemas.microsoft.com/office/drawing/2014/main" id="{5591962E-59CC-7120-2502-91A71B8FE644}"/>
              </a:ext>
            </a:extLst>
          </p:cNvPr>
          <p:cNvSpPr/>
          <p:nvPr/>
        </p:nvSpPr>
        <p:spPr>
          <a:xfrm>
            <a:off x="1508235" y="4583198"/>
            <a:ext cx="9175530" cy="65836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85" name="TextBox 84">
            <a:extLst>
              <a:ext uri="{FF2B5EF4-FFF2-40B4-BE49-F238E27FC236}">
                <a16:creationId xmlns:a16="http://schemas.microsoft.com/office/drawing/2014/main" id="{F5352DE1-E344-AE9B-4DBD-EEF67E4B9DEC}"/>
              </a:ext>
            </a:extLst>
          </p:cNvPr>
          <p:cNvSpPr txBox="1"/>
          <p:nvPr/>
        </p:nvSpPr>
        <p:spPr>
          <a:xfrm>
            <a:off x="6316954" y="4479642"/>
            <a:ext cx="2210862" cy="369332"/>
          </a:xfrm>
          <a:prstGeom prst="rect">
            <a:avLst/>
          </a:prstGeom>
          <a:noFill/>
        </p:spPr>
        <p:txBody>
          <a:bodyPr wrap="none" rtlCol="0">
            <a:spAutoFit/>
          </a:bodyPr>
          <a:lstStyle/>
          <a:p>
            <a:r>
              <a:rPr lang="en-US" dirty="0"/>
              <a:t>Activating State</a:t>
            </a:r>
          </a:p>
        </p:txBody>
      </p:sp>
      <p:cxnSp>
        <p:nvCxnSpPr>
          <p:cNvPr id="86" name="Straight Connector 85">
            <a:extLst>
              <a:ext uri="{FF2B5EF4-FFF2-40B4-BE49-F238E27FC236}">
                <a16:creationId xmlns:a16="http://schemas.microsoft.com/office/drawing/2014/main" id="{DEFE6B13-6AA7-EDDB-B7F0-0C2454A81471}"/>
              </a:ext>
            </a:extLst>
          </p:cNvPr>
          <p:cNvCxnSpPr>
            <a:stCxn id="84" idx="2"/>
            <a:endCxn id="84" idx="0"/>
          </p:cNvCxnSpPr>
          <p:nvPr/>
        </p:nvCxnSpPr>
        <p:spPr>
          <a:xfrm flipV="1">
            <a:off x="6096000" y="4583198"/>
            <a:ext cx="0" cy="6583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FF6D8D04-73F1-D4EE-79BB-CAF2CCD3DB48}"/>
              </a:ext>
            </a:extLst>
          </p:cNvPr>
          <p:cNvSpPr txBox="1"/>
          <p:nvPr/>
        </p:nvSpPr>
        <p:spPr>
          <a:xfrm>
            <a:off x="2844399" y="4479642"/>
            <a:ext cx="2084225" cy="369332"/>
          </a:xfrm>
          <a:prstGeom prst="rect">
            <a:avLst/>
          </a:prstGeom>
          <a:noFill/>
        </p:spPr>
        <p:txBody>
          <a:bodyPr wrap="none" rtlCol="0">
            <a:spAutoFit/>
          </a:bodyPr>
          <a:lstStyle/>
          <a:p>
            <a:r>
              <a:rPr lang="en-US" dirty="0"/>
              <a:t>Activating Club</a:t>
            </a:r>
          </a:p>
        </p:txBody>
      </p:sp>
      <p:cxnSp>
        <p:nvCxnSpPr>
          <p:cNvPr id="88" name="Straight Connector 87">
            <a:extLst>
              <a:ext uri="{FF2B5EF4-FFF2-40B4-BE49-F238E27FC236}">
                <a16:creationId xmlns:a16="http://schemas.microsoft.com/office/drawing/2014/main" id="{540036BC-80C4-E995-7F3C-40ACE6A5B025}"/>
              </a:ext>
            </a:extLst>
          </p:cNvPr>
          <p:cNvCxnSpPr/>
          <p:nvPr/>
        </p:nvCxnSpPr>
        <p:spPr>
          <a:xfrm flipV="1">
            <a:off x="8382000" y="4583198"/>
            <a:ext cx="0" cy="6583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DFB225A7-933C-46F0-5AAA-ACBCB140870B}"/>
              </a:ext>
            </a:extLst>
          </p:cNvPr>
          <p:cNvSpPr txBox="1"/>
          <p:nvPr/>
        </p:nvSpPr>
        <p:spPr>
          <a:xfrm>
            <a:off x="8682971" y="4479642"/>
            <a:ext cx="2084225" cy="369332"/>
          </a:xfrm>
          <a:prstGeom prst="rect">
            <a:avLst/>
          </a:prstGeom>
          <a:noFill/>
        </p:spPr>
        <p:txBody>
          <a:bodyPr wrap="none" rtlCol="0">
            <a:spAutoFit/>
          </a:bodyPr>
          <a:lstStyle/>
          <a:p>
            <a:r>
              <a:rPr lang="en-US" dirty="0"/>
              <a:t>Activating Call</a:t>
            </a:r>
          </a:p>
        </p:txBody>
      </p:sp>
      <p:sp>
        <p:nvSpPr>
          <p:cNvPr id="90" name="Rounded Rectangle 89">
            <a:extLst>
              <a:ext uri="{FF2B5EF4-FFF2-40B4-BE49-F238E27FC236}">
                <a16:creationId xmlns:a16="http://schemas.microsoft.com/office/drawing/2014/main" id="{FD86132B-1D61-0337-511E-B4B5DB648BCE}"/>
              </a:ext>
            </a:extLst>
          </p:cNvPr>
          <p:cNvSpPr/>
          <p:nvPr/>
        </p:nvSpPr>
        <p:spPr>
          <a:xfrm>
            <a:off x="9680739" y="905540"/>
            <a:ext cx="1527738" cy="1225296"/>
          </a:xfrm>
          <a:prstGeom prst="round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algn="ctr"/>
            <a:endParaRPr lang="en-US" sz="2400" b="1" dirty="0">
              <a:solidFill>
                <a:schemeClr val="tx1"/>
              </a:solidFill>
            </a:endParaRPr>
          </a:p>
        </p:txBody>
      </p:sp>
      <p:sp>
        <p:nvSpPr>
          <p:cNvPr id="91" name="TextBox 90">
            <a:extLst>
              <a:ext uri="{FF2B5EF4-FFF2-40B4-BE49-F238E27FC236}">
                <a16:creationId xmlns:a16="http://schemas.microsoft.com/office/drawing/2014/main" id="{D0BC0587-8546-FD88-52EF-3DB3589F1AFA}"/>
              </a:ext>
            </a:extLst>
          </p:cNvPr>
          <p:cNvSpPr txBox="1"/>
          <p:nvPr/>
        </p:nvSpPr>
        <p:spPr>
          <a:xfrm>
            <a:off x="3168291" y="6039351"/>
            <a:ext cx="5852949" cy="646331"/>
          </a:xfrm>
          <a:prstGeom prst="rect">
            <a:avLst/>
          </a:prstGeom>
          <a:noFill/>
        </p:spPr>
        <p:txBody>
          <a:bodyPr wrap="none" rtlCol="0">
            <a:spAutoFit/>
          </a:bodyPr>
          <a:lstStyle/>
          <a:p>
            <a:pPr algn="ctr"/>
            <a:r>
              <a:rPr lang="en-US" dirty="0">
                <a:latin typeface="Apple Chancery" panose="03020702040506060504" pitchFamily="66" charset="-79"/>
                <a:cs typeface="Apple Chancery" panose="03020702040506060504" pitchFamily="66" charset="-79"/>
              </a:rPr>
              <a:t>Sponsored by the Central Dakota Amateur Radio Club  </a:t>
            </a:r>
            <a:br>
              <a:rPr lang="en-US" dirty="0">
                <a:latin typeface="Apple Chancery" panose="03020702040506060504" pitchFamily="66" charset="-79"/>
                <a:cs typeface="Apple Chancery" panose="03020702040506060504" pitchFamily="66" charset="-79"/>
              </a:rPr>
            </a:br>
            <a:r>
              <a:rPr lang="en-US" dirty="0">
                <a:latin typeface="Apple Chancery" panose="03020702040506060504" pitchFamily="66" charset="-79"/>
                <a:cs typeface="Apple Chancery" panose="03020702040506060504" pitchFamily="66" charset="-79"/>
              </a:rPr>
              <a:t>www.cdarcnd.com</a:t>
            </a:r>
          </a:p>
        </p:txBody>
      </p:sp>
      <p:sp>
        <p:nvSpPr>
          <p:cNvPr id="92" name="TextBox 91">
            <a:extLst>
              <a:ext uri="{FF2B5EF4-FFF2-40B4-BE49-F238E27FC236}">
                <a16:creationId xmlns:a16="http://schemas.microsoft.com/office/drawing/2014/main" id="{DFF3750E-085A-B378-3F21-31E2CFDAEC73}"/>
              </a:ext>
            </a:extLst>
          </p:cNvPr>
          <p:cNvSpPr txBox="1"/>
          <p:nvPr/>
        </p:nvSpPr>
        <p:spPr>
          <a:xfrm>
            <a:off x="8397457" y="2003706"/>
            <a:ext cx="889987" cy="400110"/>
          </a:xfrm>
          <a:prstGeom prst="rect">
            <a:avLst/>
          </a:prstGeom>
          <a:noFill/>
        </p:spPr>
        <p:txBody>
          <a:bodyPr wrap="none" rtlCol="0">
            <a:spAutoFit/>
          </a:bodyPr>
          <a:lstStyle/>
          <a:p>
            <a:r>
              <a:rPr lang="en-US" sz="2000" b="1" dirty="0"/>
              <a:t>W0ZRT</a:t>
            </a:r>
          </a:p>
        </p:txBody>
      </p:sp>
      <p:sp>
        <p:nvSpPr>
          <p:cNvPr id="93" name="TextBox 92">
            <a:extLst>
              <a:ext uri="{FF2B5EF4-FFF2-40B4-BE49-F238E27FC236}">
                <a16:creationId xmlns:a16="http://schemas.microsoft.com/office/drawing/2014/main" id="{D7D5634B-08D4-23FE-EF30-86C89756B820}"/>
              </a:ext>
            </a:extLst>
          </p:cNvPr>
          <p:cNvSpPr txBox="1"/>
          <p:nvPr/>
        </p:nvSpPr>
        <p:spPr>
          <a:xfrm>
            <a:off x="1396511" y="4786354"/>
            <a:ext cx="4839786" cy="400110"/>
          </a:xfrm>
          <a:prstGeom prst="rect">
            <a:avLst/>
          </a:prstGeom>
          <a:noFill/>
        </p:spPr>
        <p:txBody>
          <a:bodyPr wrap="none" rtlCol="0">
            <a:spAutoFit/>
          </a:bodyPr>
          <a:lstStyle/>
          <a:p>
            <a:pPr algn="ctr"/>
            <a:r>
              <a:rPr lang="en-US" sz="2000" b="1" dirty="0">
                <a:solidFill>
                  <a:schemeClr val="accent1">
                    <a:lumMod val="75000"/>
                  </a:schemeClr>
                </a:solidFill>
              </a:rPr>
              <a:t>Central Dakota Amateur Radio Club</a:t>
            </a:r>
          </a:p>
        </p:txBody>
      </p:sp>
      <p:sp>
        <p:nvSpPr>
          <p:cNvPr id="94" name="TextBox 93">
            <a:extLst>
              <a:ext uri="{FF2B5EF4-FFF2-40B4-BE49-F238E27FC236}">
                <a16:creationId xmlns:a16="http://schemas.microsoft.com/office/drawing/2014/main" id="{F813137C-CAE8-4EF5-B193-8CA2DED92D9A}"/>
              </a:ext>
            </a:extLst>
          </p:cNvPr>
          <p:cNvSpPr txBox="1"/>
          <p:nvPr/>
        </p:nvSpPr>
        <p:spPr>
          <a:xfrm>
            <a:off x="6300287" y="4786354"/>
            <a:ext cx="1877437" cy="400110"/>
          </a:xfrm>
          <a:prstGeom prst="rect">
            <a:avLst/>
          </a:prstGeom>
          <a:noFill/>
        </p:spPr>
        <p:txBody>
          <a:bodyPr wrap="none" rtlCol="0">
            <a:spAutoFit/>
          </a:bodyPr>
          <a:lstStyle/>
          <a:p>
            <a:pPr algn="ctr"/>
            <a:r>
              <a:rPr lang="en-US" sz="2000" b="1" dirty="0">
                <a:solidFill>
                  <a:schemeClr val="accent1">
                    <a:lumMod val="75000"/>
                  </a:schemeClr>
                </a:solidFill>
              </a:rPr>
              <a:t>North Dakota</a:t>
            </a:r>
          </a:p>
        </p:txBody>
      </p:sp>
      <p:sp>
        <p:nvSpPr>
          <p:cNvPr id="95" name="TextBox 94">
            <a:extLst>
              <a:ext uri="{FF2B5EF4-FFF2-40B4-BE49-F238E27FC236}">
                <a16:creationId xmlns:a16="http://schemas.microsoft.com/office/drawing/2014/main" id="{97962810-E60F-29F2-950B-4300809FACD4}"/>
              </a:ext>
            </a:extLst>
          </p:cNvPr>
          <p:cNvSpPr txBox="1"/>
          <p:nvPr/>
        </p:nvSpPr>
        <p:spPr>
          <a:xfrm>
            <a:off x="8996522" y="4786354"/>
            <a:ext cx="1031051" cy="400110"/>
          </a:xfrm>
          <a:prstGeom prst="rect">
            <a:avLst/>
          </a:prstGeom>
          <a:noFill/>
        </p:spPr>
        <p:txBody>
          <a:bodyPr wrap="none" rtlCol="0">
            <a:spAutoFit/>
          </a:bodyPr>
          <a:lstStyle/>
          <a:p>
            <a:pPr algn="ctr"/>
            <a:r>
              <a:rPr lang="en-US" sz="2000" b="1" dirty="0">
                <a:solidFill>
                  <a:schemeClr val="accent1">
                    <a:lumMod val="75000"/>
                  </a:schemeClr>
                </a:solidFill>
              </a:rPr>
              <a:t>WA0BSA</a:t>
            </a:r>
          </a:p>
        </p:txBody>
      </p:sp>
      <p:pic>
        <p:nvPicPr>
          <p:cNvPr id="96" name="Picture 95">
            <a:extLst>
              <a:ext uri="{FF2B5EF4-FFF2-40B4-BE49-F238E27FC236}">
                <a16:creationId xmlns:a16="http://schemas.microsoft.com/office/drawing/2014/main" id="{100025F8-1AED-DA92-C06A-FC98A8838B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63778" y="1067662"/>
            <a:ext cx="877824" cy="877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7702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48669-F432-4958-98E2-B4112037CC51}"/>
              </a:ext>
            </a:extLst>
          </p:cNvPr>
          <p:cNvSpPr>
            <a:spLocks noGrp="1"/>
          </p:cNvSpPr>
          <p:nvPr>
            <p:ph type="title"/>
          </p:nvPr>
        </p:nvSpPr>
        <p:spPr>
          <a:xfrm>
            <a:off x="7909088" y="365125"/>
            <a:ext cx="4157221" cy="3829803"/>
          </a:xfrm>
        </p:spPr>
        <p:txBody>
          <a:bodyPr>
            <a:normAutofit fontScale="90000"/>
          </a:bodyPr>
          <a:lstStyle/>
          <a:p>
            <a:r>
              <a:rPr lang="en-US" dirty="0"/>
              <a:t>Made contact with 19 states and two countries (Japan and Mexico)</a:t>
            </a:r>
          </a:p>
        </p:txBody>
      </p:sp>
      <p:pic>
        <p:nvPicPr>
          <p:cNvPr id="6" name="Content Placeholder 5" descr="Map&#10;&#10;Description automatically generated">
            <a:extLst>
              <a:ext uri="{FF2B5EF4-FFF2-40B4-BE49-F238E27FC236}">
                <a16:creationId xmlns:a16="http://schemas.microsoft.com/office/drawing/2014/main" id="{102999DD-BEBA-44EC-B302-6F4EEB13408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9312" r="26261"/>
          <a:stretch/>
        </p:blipFill>
        <p:spPr>
          <a:xfrm>
            <a:off x="0" y="0"/>
            <a:ext cx="6835140" cy="7630790"/>
          </a:xfrm>
        </p:spPr>
      </p:pic>
    </p:spTree>
    <p:extLst>
      <p:ext uri="{BB962C8B-B14F-4D97-AF65-F5344CB8AC3E}">
        <p14:creationId xmlns:p14="http://schemas.microsoft.com/office/powerpoint/2010/main" val="36439098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004D5-AF55-4235-980E-31E592AD2BC3}"/>
              </a:ext>
            </a:extLst>
          </p:cNvPr>
          <p:cNvSpPr>
            <a:spLocks noGrp="1"/>
          </p:cNvSpPr>
          <p:nvPr>
            <p:ph type="title"/>
          </p:nvPr>
        </p:nvSpPr>
        <p:spPr/>
        <p:txBody>
          <a:bodyPr/>
          <a:lstStyle/>
          <a:p>
            <a:endParaRPr lang="en-US"/>
          </a:p>
        </p:txBody>
      </p:sp>
      <p:pic>
        <p:nvPicPr>
          <p:cNvPr id="5" name="Content Placeholder 4" descr="A picture containing tree&#10;&#10;Description automatically generated">
            <a:extLst>
              <a:ext uri="{FF2B5EF4-FFF2-40B4-BE49-F238E27FC236}">
                <a16:creationId xmlns:a16="http://schemas.microsoft.com/office/drawing/2014/main" id="{D8AFAB38-C7F7-4674-9D37-97BE15AFF45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146811" y="1032193"/>
            <a:ext cx="9174482" cy="6880860"/>
          </a:xfrm>
        </p:spPr>
      </p:pic>
    </p:spTree>
    <p:extLst>
      <p:ext uri="{BB962C8B-B14F-4D97-AF65-F5344CB8AC3E}">
        <p14:creationId xmlns:p14="http://schemas.microsoft.com/office/powerpoint/2010/main" val="22140445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D0515-FFE7-4CFD-B285-ED71B5F2AC45}"/>
              </a:ext>
            </a:extLst>
          </p:cNvPr>
          <p:cNvSpPr>
            <a:spLocks noGrp="1"/>
          </p:cNvSpPr>
          <p:nvPr>
            <p:ph type="title"/>
          </p:nvPr>
        </p:nvSpPr>
        <p:spPr/>
        <p:txBody>
          <a:bodyPr/>
          <a:lstStyle/>
          <a:p>
            <a:endParaRPr lang="en-US"/>
          </a:p>
        </p:txBody>
      </p:sp>
      <p:pic>
        <p:nvPicPr>
          <p:cNvPr id="11" name="Picture 10" descr="An object on a table&#10;&#10;Description automatically generated with low confidence">
            <a:extLst>
              <a:ext uri="{FF2B5EF4-FFF2-40B4-BE49-F238E27FC236}">
                <a16:creationId xmlns:a16="http://schemas.microsoft.com/office/drawing/2014/main" id="{494B4F3A-C664-42E1-B650-02F10EDE4E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0"/>
            <a:ext cx="9144000" cy="6858000"/>
          </a:xfrm>
          <a:prstGeom prst="rect">
            <a:avLst/>
          </a:prstGeom>
        </p:spPr>
      </p:pic>
      <p:sp>
        <p:nvSpPr>
          <p:cNvPr id="13" name="Content Placeholder 12">
            <a:extLst>
              <a:ext uri="{FF2B5EF4-FFF2-40B4-BE49-F238E27FC236}">
                <a16:creationId xmlns:a16="http://schemas.microsoft.com/office/drawing/2014/main" id="{1649E34A-7F3E-4194-9965-D8935F3B05BF}"/>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4156650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D0515-FFE7-4CFD-B285-ED71B5F2AC45}"/>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665D87C8-98B9-43C1-81F1-46CDC76574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57250" y="857250"/>
            <a:ext cx="6858000" cy="5143500"/>
          </a:xfrm>
          <a:prstGeom prst="rect">
            <a:avLst/>
          </a:prstGeom>
        </p:spPr>
      </p:pic>
      <p:pic>
        <p:nvPicPr>
          <p:cNvPr id="9" name="Picture 8" descr="A picture containing indoor, dirty&#10;&#10;Description automatically generated">
            <a:extLst>
              <a:ext uri="{FF2B5EF4-FFF2-40B4-BE49-F238E27FC236}">
                <a16:creationId xmlns:a16="http://schemas.microsoft.com/office/drawing/2014/main" id="{62F911DB-5A72-4C8C-B3E7-54A35598FF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191250" y="857250"/>
            <a:ext cx="6858000" cy="5143500"/>
          </a:xfrm>
          <a:prstGeom prst="rect">
            <a:avLst/>
          </a:prstGeom>
        </p:spPr>
      </p:pic>
      <p:sp>
        <p:nvSpPr>
          <p:cNvPr id="4" name="Content Placeholder 3">
            <a:extLst>
              <a:ext uri="{FF2B5EF4-FFF2-40B4-BE49-F238E27FC236}">
                <a16:creationId xmlns:a16="http://schemas.microsoft.com/office/drawing/2014/main" id="{94BFE173-F97F-47E2-A638-DE0E1367AC3A}"/>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678012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677758-132A-43D1-96C9-0CFE96365A96}"/>
              </a:ext>
            </a:extLst>
          </p:cNvPr>
          <p:cNvSpPr>
            <a:spLocks noChangeArrowheads="1"/>
          </p:cNvSpPr>
          <p:nvPr/>
        </p:nvSpPr>
        <p:spPr bwMode="auto">
          <a:xfrm>
            <a:off x="918140" y="147191"/>
            <a:ext cx="1035572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1pPr>
            <a:lvl2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2pPr>
            <a:lvl3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3pPr>
            <a:lvl4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4pPr>
            <a:lvl5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5pPr>
            <a:lvl6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6pPr>
            <a:lvl7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7pPr>
            <a:lvl8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8pPr>
            <a:lvl9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US" altLang="en-US" sz="3200" b="1" i="0" u="sng"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rPr>
              <a:t>Central Dakota Amateur Radio Club</a:t>
            </a:r>
            <a:endParaRPr kumimoji="0" lang="en-US" altLang="en-US" sz="3200" b="0" i="0" u="none" strike="noStrike" cap="none" normalizeH="0" baseline="0">
              <a:ln>
                <a:noFill/>
              </a:ln>
              <a:solidFill>
                <a:schemeClr val="tx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US" altLang="en-US" sz="3200" b="0" i="0" u="none"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rPr>
              <a:t>PO Box 7162 Bismarck, North Dakota 58507-7162</a:t>
            </a:r>
            <a:endParaRPr kumimoji="0" lang="en-US" altLang="en-US" sz="3200" b="0" i="0" u="none" strike="noStrike" cap="none" normalizeH="0" baseline="0">
              <a:ln>
                <a:noFill/>
              </a:ln>
              <a:solidFill>
                <a:schemeClr val="tx1"/>
              </a:solidFill>
              <a:effectLst/>
              <a:latin typeface="+mj-lt"/>
            </a:endParaRPr>
          </a:p>
        </p:txBody>
      </p:sp>
      <p:sp>
        <p:nvSpPr>
          <p:cNvPr id="3" name="Subtitle 2">
            <a:extLst>
              <a:ext uri="{FF2B5EF4-FFF2-40B4-BE49-F238E27FC236}">
                <a16:creationId xmlns:a16="http://schemas.microsoft.com/office/drawing/2014/main" id="{E8F395B0-82F6-449B-BC23-A789D5897397}"/>
              </a:ext>
            </a:extLst>
          </p:cNvPr>
          <p:cNvSpPr>
            <a:spLocks noGrp="1"/>
          </p:cNvSpPr>
          <p:nvPr>
            <p:ph type="subTitle" idx="1"/>
          </p:nvPr>
        </p:nvSpPr>
        <p:spPr>
          <a:xfrm>
            <a:off x="1886771" y="1248513"/>
            <a:ext cx="9813075" cy="5486400"/>
          </a:xfrm>
        </p:spPr>
        <p:txBody>
          <a:bodyPr>
            <a:normAutofit fontScale="70000" lnSpcReduction="20000"/>
          </a:bodyPr>
          <a:lstStyle/>
          <a:p>
            <a:pPr marL="0" marR="0">
              <a:spcBef>
                <a:spcPts val="0"/>
              </a:spcBef>
              <a:spcAft>
                <a:spcPts val="0"/>
              </a:spcAft>
            </a:pPr>
            <a:r>
              <a:rPr lang="en-US" sz="3900" b="1">
                <a:solidFill>
                  <a:srgbClr val="444444"/>
                </a:solidFill>
                <a:effectLst/>
                <a:latin typeface="+mj-lt"/>
                <a:ea typeface="Calibri" panose="020F0502020204030204" pitchFamily="34" charset="0"/>
                <a:cs typeface="Times New Roman" panose="02020603050405020304" pitchFamily="18" charset="0"/>
              </a:rPr>
              <a:t>October 25th, 2022, MEETING AGENDA</a:t>
            </a:r>
            <a:endParaRPr lang="en-US" sz="3900" b="1">
              <a:effectLst/>
              <a:latin typeface="+mj-lt"/>
              <a:ea typeface="Calibri" panose="020F0502020204030204" pitchFamily="34" charset="0"/>
              <a:cs typeface="Times New Roman" panose="02020603050405020304" pitchFamily="18" charset="0"/>
            </a:endParaRPr>
          </a:p>
          <a:p>
            <a:pPr marL="803275" marR="0" indent="-346075" algn="l">
              <a:lnSpc>
                <a:spcPct val="120000"/>
              </a:lnSpc>
              <a:spcBef>
                <a:spcPts val="0"/>
              </a:spcBef>
              <a:spcAft>
                <a:spcPts val="0"/>
              </a:spcAft>
            </a:pPr>
            <a:r>
              <a:rPr lang="en-US" sz="1800" b="1">
                <a:solidFill>
                  <a:srgbClr val="1D2228"/>
                </a:solidFill>
                <a:effectLst/>
                <a:latin typeface="+mj-lt"/>
                <a:ea typeface="Times New Roman" panose="02020603050405020304" pitchFamily="18" charset="0"/>
                <a:cs typeface="Times New Roman" panose="02020603050405020304" pitchFamily="18" charset="0"/>
              </a:rPr>
              <a:t>A.	</a:t>
            </a:r>
            <a:r>
              <a:rPr lang="en-US" sz="1800" b="1">
                <a:solidFill>
                  <a:srgbClr val="1D2228"/>
                </a:solidFill>
                <a:effectLst/>
                <a:highlight>
                  <a:srgbClr val="FFFF00"/>
                </a:highlight>
                <a:latin typeface="+mj-lt"/>
                <a:ea typeface="Times New Roman" panose="02020603050405020304" pitchFamily="18" charset="0"/>
                <a:cs typeface="Times New Roman" panose="02020603050405020304" pitchFamily="18" charset="0"/>
              </a:rPr>
              <a:t>Approval of </a:t>
            </a:r>
            <a:r>
              <a:rPr lang="en-US" sz="1800" b="1">
                <a:solidFill>
                  <a:srgbClr val="1D2228"/>
                </a:solidFill>
                <a:highlight>
                  <a:srgbClr val="FFFF00"/>
                </a:highlight>
                <a:latin typeface="+mj-lt"/>
                <a:ea typeface="Times New Roman" panose="02020603050405020304" pitchFamily="18" charset="0"/>
                <a:cs typeface="Times New Roman" panose="02020603050405020304" pitchFamily="18" charset="0"/>
              </a:rPr>
              <a:t>September 2022 </a:t>
            </a:r>
            <a:r>
              <a:rPr lang="en-US" sz="1800" b="1">
                <a:solidFill>
                  <a:srgbClr val="1D2228"/>
                </a:solidFill>
                <a:effectLst/>
                <a:highlight>
                  <a:srgbClr val="FFFF00"/>
                </a:highlight>
                <a:latin typeface="+mj-lt"/>
                <a:ea typeface="Times New Roman" panose="02020603050405020304" pitchFamily="18" charset="0"/>
                <a:cs typeface="Times New Roman" panose="02020603050405020304" pitchFamily="18" charset="0"/>
              </a:rPr>
              <a:t>meeting minutes.</a:t>
            </a:r>
            <a:endParaRPr lang="en-US" sz="1800" b="1">
              <a:effectLst/>
              <a:highlight>
                <a:srgbClr val="FFFF00"/>
              </a:highlight>
              <a:latin typeface="+mj-lt"/>
              <a:ea typeface="Calibri" panose="020F0502020204030204" pitchFamily="34" charset="0"/>
              <a:cs typeface="Times New Roman" panose="02020603050405020304" pitchFamily="18" charset="0"/>
            </a:endParaRPr>
          </a:p>
          <a:p>
            <a:pPr marL="803275" marR="0" indent="-346075" algn="l">
              <a:lnSpc>
                <a:spcPct val="120000"/>
              </a:lnSpc>
              <a:spcBef>
                <a:spcPts val="0"/>
              </a:spcBef>
              <a:spcAft>
                <a:spcPts val="0"/>
              </a:spcAft>
            </a:pPr>
            <a:r>
              <a:rPr lang="en-US" sz="1800" b="1">
                <a:effectLst/>
                <a:latin typeface="+mj-lt"/>
                <a:ea typeface="Calibri" panose="020F0502020204030204" pitchFamily="34" charset="0"/>
                <a:cs typeface="Times New Roman" panose="02020603050405020304" pitchFamily="18" charset="0"/>
              </a:rPr>
              <a:t>B.	</a:t>
            </a:r>
            <a:r>
              <a:rPr lang="en-US" sz="1800" b="1">
                <a:effectLst/>
                <a:highlight>
                  <a:srgbClr val="00FF00"/>
                </a:highlight>
                <a:latin typeface="+mj-lt"/>
                <a:ea typeface="Calibri" panose="020F0502020204030204" pitchFamily="34" charset="0"/>
                <a:cs typeface="Times New Roman" panose="02020603050405020304" pitchFamily="18" charset="0"/>
              </a:rPr>
              <a:t>Treasurer's Report</a:t>
            </a:r>
          </a:p>
          <a:p>
            <a:pPr marL="803275" marR="0" indent="-346075" algn="l">
              <a:lnSpc>
                <a:spcPct val="120000"/>
              </a:lnSpc>
              <a:spcBef>
                <a:spcPts val="0"/>
              </a:spcBef>
              <a:spcAft>
                <a:spcPts val="0"/>
              </a:spcAft>
              <a:buAutoNum type="alphaUcPeriod" startAt="3"/>
            </a:pPr>
            <a:r>
              <a:rPr lang="en-US" sz="1800" b="1">
                <a:effectLst/>
                <a:latin typeface="+mj-lt"/>
                <a:ea typeface="Calibri" panose="020F0502020204030204" pitchFamily="34" charset="0"/>
                <a:cs typeface="Times New Roman" panose="02020603050405020304" pitchFamily="18" charset="0"/>
              </a:rPr>
              <a:t>Guests.</a:t>
            </a:r>
          </a:p>
          <a:p>
            <a:pPr marL="457200" marR="0" algn="l">
              <a:lnSpc>
                <a:spcPct val="120000"/>
              </a:lnSpc>
              <a:spcBef>
                <a:spcPts val="0"/>
              </a:spcBef>
              <a:spcAft>
                <a:spcPts val="0"/>
              </a:spcAft>
            </a:pPr>
            <a:endParaRPr lang="en-US" sz="1800" b="1">
              <a:effectLst/>
              <a:latin typeface="+mj-lt"/>
              <a:ea typeface="Calibri" panose="020F0502020204030204" pitchFamily="34" charset="0"/>
              <a:cs typeface="Times New Roman" panose="02020603050405020304" pitchFamily="18" charset="0"/>
            </a:endParaRPr>
          </a:p>
          <a:p>
            <a:pPr lvl="1" indent="-227013" algn="l">
              <a:lnSpc>
                <a:spcPct val="120000"/>
              </a:lnSpc>
              <a:spcBef>
                <a:spcPts val="0"/>
              </a:spcBef>
            </a:pPr>
            <a:r>
              <a:rPr lang="en-US" sz="1800" b="1">
                <a:effectLst/>
                <a:latin typeface="+mj-lt"/>
                <a:ea typeface="Calibri" panose="020F0502020204030204" pitchFamily="34" charset="0"/>
                <a:cs typeface="Times New Roman" panose="02020603050405020304" pitchFamily="18" charset="0"/>
              </a:rPr>
              <a:t> COMMITTEE REPORTS:</a:t>
            </a:r>
          </a:p>
          <a:p>
            <a:pPr marL="800100" lvl="1" indent="-342900" algn="l">
              <a:lnSpc>
                <a:spcPct val="120000"/>
              </a:lnSpc>
              <a:spcBef>
                <a:spcPts val="0"/>
              </a:spcBef>
              <a:buFont typeface="+mj-lt"/>
              <a:buAutoNum type="arabicPeriod"/>
            </a:pPr>
            <a:r>
              <a:rPr lang="en-US" sz="1800" b="1">
                <a:effectLst/>
                <a:latin typeface="+mj-lt"/>
                <a:ea typeface="Calibri" panose="020F0502020204030204" pitchFamily="34" charset="0"/>
                <a:cs typeface="Times New Roman" panose="02020603050405020304" pitchFamily="18" charset="0"/>
              </a:rPr>
              <a:t>Technical.</a:t>
            </a:r>
          </a:p>
          <a:p>
            <a:pPr marL="800100" lvl="1" indent="-342900" algn="l">
              <a:lnSpc>
                <a:spcPct val="120000"/>
              </a:lnSpc>
              <a:spcBef>
                <a:spcPts val="0"/>
              </a:spcBef>
              <a:buFont typeface="+mj-lt"/>
              <a:buAutoNum type="arabicPeriod"/>
            </a:pPr>
            <a:r>
              <a:rPr lang="en-US" sz="1800" b="1">
                <a:effectLst/>
                <a:latin typeface="+mj-lt"/>
                <a:ea typeface="Calibri" panose="020F0502020204030204" pitchFamily="34" charset="0"/>
                <a:cs typeface="Times New Roman" panose="02020603050405020304" pitchFamily="18" charset="0"/>
              </a:rPr>
              <a:t>Skywarn </a:t>
            </a:r>
          </a:p>
          <a:p>
            <a:pPr marL="800100" lvl="1" indent="-342900" algn="l">
              <a:lnSpc>
                <a:spcPct val="120000"/>
              </a:lnSpc>
              <a:spcBef>
                <a:spcPts val="0"/>
              </a:spcBef>
              <a:buFont typeface="+mj-lt"/>
              <a:buAutoNum type="arabicPeriod"/>
            </a:pPr>
            <a:r>
              <a:rPr lang="en-US" sz="1800" b="1">
                <a:effectLst/>
                <a:latin typeface="+mj-lt"/>
                <a:ea typeface="Calibri" panose="020F0502020204030204" pitchFamily="34" charset="0"/>
                <a:cs typeface="Times New Roman" panose="02020603050405020304" pitchFamily="18" charset="0"/>
              </a:rPr>
              <a:t>VE Testing</a:t>
            </a:r>
          </a:p>
          <a:p>
            <a:pPr marL="800100" lvl="1" indent="-342900" algn="l">
              <a:lnSpc>
                <a:spcPct val="120000"/>
              </a:lnSpc>
              <a:spcBef>
                <a:spcPts val="0"/>
              </a:spcBef>
              <a:buFont typeface="+mj-lt"/>
              <a:buAutoNum type="arabicPeriod"/>
            </a:pPr>
            <a:r>
              <a:rPr lang="en-US" sz="1800" b="1">
                <a:effectLst/>
                <a:latin typeface="+mj-lt"/>
                <a:ea typeface="Calibri" panose="020F0502020204030204" pitchFamily="34" charset="0"/>
                <a:cs typeface="Times New Roman" panose="02020603050405020304" pitchFamily="18" charset="0"/>
              </a:rPr>
              <a:t>Net Control report</a:t>
            </a:r>
          </a:p>
          <a:p>
            <a:pPr lvl="1" indent="457200" algn="l">
              <a:lnSpc>
                <a:spcPct val="120000"/>
              </a:lnSpc>
              <a:spcBef>
                <a:spcPts val="0"/>
              </a:spcBef>
            </a:pPr>
            <a:r>
              <a:rPr lang="en-US" sz="1800" b="1">
                <a:effectLst/>
                <a:latin typeface="+mj-lt"/>
                <a:ea typeface="Calibri" panose="020F0502020204030204" pitchFamily="34" charset="0"/>
                <a:cs typeface="Times New Roman" panose="02020603050405020304" pitchFamily="18" charset="0"/>
              </a:rPr>
              <a:t> </a:t>
            </a:r>
          </a:p>
          <a:p>
            <a:pPr marL="461963" marR="0" indent="-231775" algn="l">
              <a:spcBef>
                <a:spcPts val="0"/>
              </a:spcBef>
              <a:spcAft>
                <a:spcPts val="0"/>
              </a:spcAft>
            </a:pPr>
            <a:r>
              <a:rPr lang="en-US" sz="1800" b="1">
                <a:effectLst/>
                <a:latin typeface="+mj-lt"/>
                <a:ea typeface="Consolas" panose="020B0609020204030204" pitchFamily="49" charset="0"/>
                <a:cs typeface="Consolas" panose="020B0609020204030204" pitchFamily="49" charset="0"/>
              </a:rPr>
              <a:t>OLD BUSINESS: </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Projects at BSC planning </a:t>
            </a:r>
          </a:p>
          <a:p>
            <a:pPr marL="919163" lvl="2" indent="341313" algn="l">
              <a:lnSpc>
                <a:spcPct val="107000"/>
              </a:lnSpc>
              <a:spcBef>
                <a:spcPts val="0"/>
              </a:spcBef>
              <a:buFont typeface="+mj-lt"/>
              <a:buAutoNum type="alphaLcParenR"/>
            </a:pPr>
            <a:r>
              <a:rPr lang="en-US" sz="1600" b="1">
                <a:effectLst/>
                <a:latin typeface="+mj-lt"/>
                <a:ea typeface="Consolas" panose="020B0609020204030204" pitchFamily="49" charset="0"/>
                <a:cs typeface="Consolas" panose="020B0609020204030204" pitchFamily="49" charset="0"/>
              </a:rPr>
              <a:t>Dipole antenna class October 29</a:t>
            </a:r>
            <a:r>
              <a:rPr lang="en-US" sz="1600" b="1" baseline="30000">
                <a:effectLst/>
                <a:latin typeface="+mj-lt"/>
                <a:ea typeface="Consolas" panose="020B0609020204030204" pitchFamily="49" charset="0"/>
                <a:cs typeface="Consolas" panose="020B0609020204030204" pitchFamily="49" charset="0"/>
              </a:rPr>
              <a:t>th</a:t>
            </a:r>
            <a:endParaRPr lang="en-US" sz="1600" b="1">
              <a:effectLst/>
              <a:latin typeface="+mj-lt"/>
              <a:ea typeface="Consolas" panose="020B0609020204030204" pitchFamily="49" charset="0"/>
              <a:cs typeface="Consolas" panose="020B0609020204030204" pitchFamily="49" charset="0"/>
            </a:endParaRP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Girl Scout Big Event Report</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Jamboree on the Air Report </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HAMFEST 2023 Planning </a:t>
            </a:r>
          </a:p>
          <a:p>
            <a:pPr marL="461963" marR="0" indent="341313" algn="l">
              <a:lnSpc>
                <a:spcPct val="107000"/>
              </a:lnSpc>
              <a:spcBef>
                <a:spcPts val="0"/>
              </a:spcBef>
              <a:spcAft>
                <a:spcPts val="0"/>
              </a:spcAft>
            </a:pPr>
            <a:r>
              <a:rPr lang="en-US" sz="1800" b="1">
                <a:effectLst/>
                <a:latin typeface="+mj-lt"/>
                <a:ea typeface="Consolas" panose="020B0609020204030204" pitchFamily="49" charset="0"/>
                <a:cs typeface="Consolas" panose="020B0609020204030204" pitchFamily="49" charset="0"/>
              </a:rPr>
              <a:t>  </a:t>
            </a:r>
          </a:p>
          <a:p>
            <a:pPr marL="461963" marR="307340" indent="-231775" algn="l">
              <a:spcBef>
                <a:spcPts val="5"/>
              </a:spcBef>
              <a:spcAft>
                <a:spcPts val="0"/>
              </a:spcAft>
            </a:pPr>
            <a:r>
              <a:rPr lang="en-US" sz="1800" b="1">
                <a:effectLst/>
                <a:latin typeface="+mj-lt"/>
                <a:ea typeface="Consolas" panose="020B0609020204030204" pitchFamily="49" charset="0"/>
                <a:cs typeface="Consolas" panose="020B0609020204030204" pitchFamily="49" charset="0"/>
              </a:rPr>
              <a:t>NEW BUSINESS: </a:t>
            </a:r>
          </a:p>
          <a:p>
            <a:pPr marL="461963" marR="0" lvl="0" indent="341313" algn="l">
              <a:spcBef>
                <a:spcPts val="5"/>
              </a:spcBef>
              <a:spcAft>
                <a:spcPts val="0"/>
              </a:spcAft>
              <a:buFont typeface="+mj-lt"/>
              <a:buAutoNum type="arabicParenR"/>
            </a:pPr>
            <a:r>
              <a:rPr lang="en-US" sz="1800" b="1">
                <a:solidFill>
                  <a:srgbClr val="1D2028"/>
                </a:solidFill>
                <a:effectLst/>
                <a:latin typeface="+mj-lt"/>
                <a:ea typeface="Consolas" panose="020B0609020204030204" pitchFamily="49" charset="0"/>
                <a:cs typeface="Consolas" panose="020B0609020204030204" pitchFamily="49" charset="0"/>
              </a:rPr>
              <a:t>Missouri Slope Model Aero Club donation.</a:t>
            </a:r>
            <a:endParaRPr lang="en-US" sz="1800" b="1">
              <a:effectLst/>
              <a:latin typeface="+mj-lt"/>
              <a:ea typeface="Consolas" panose="020B0609020204030204" pitchFamily="49" charset="0"/>
              <a:cs typeface="Consolas" panose="020B0609020204030204" pitchFamily="49" charset="0"/>
            </a:endParaRP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Elections</a:t>
            </a:r>
          </a:p>
          <a:p>
            <a:pPr marL="461963" marR="0" lvl="0" indent="341313" algn="l">
              <a:lnSpc>
                <a:spcPct val="107000"/>
              </a:lnSpc>
              <a:spcBef>
                <a:spcPts val="0"/>
              </a:spcBef>
              <a:spcAft>
                <a:spcPts val="0"/>
              </a:spcAft>
              <a:buFont typeface="+mj-lt"/>
              <a:buAutoNum type="arabicParenR"/>
              <a:tabLst>
                <a:tab pos="228600" algn="l"/>
              </a:tabLst>
            </a:pPr>
            <a:r>
              <a:rPr lang="en-US" sz="1800" b="1">
                <a:effectLst/>
                <a:latin typeface="+mj-lt"/>
                <a:ea typeface="Consolas" panose="020B0609020204030204" pitchFamily="49" charset="0"/>
                <a:cs typeface="Consolas" panose="020B0609020204030204" pitchFamily="49" charset="0"/>
              </a:rPr>
              <a:t>Christmas Party </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Lewis and Clark on the Trail June 3</a:t>
            </a:r>
            <a:r>
              <a:rPr lang="en-US" sz="1800" b="1" baseline="30000">
                <a:effectLst/>
                <a:latin typeface="+mj-lt"/>
                <a:ea typeface="Consolas" panose="020B0609020204030204" pitchFamily="49" charset="0"/>
                <a:cs typeface="Consolas" panose="020B0609020204030204" pitchFamily="49" charset="0"/>
              </a:rPr>
              <a:t>rd</a:t>
            </a:r>
            <a:r>
              <a:rPr lang="en-US" sz="1800" b="1">
                <a:effectLst/>
                <a:latin typeface="+mj-lt"/>
                <a:ea typeface="Consolas" panose="020B0609020204030204" pitchFamily="49" charset="0"/>
                <a:cs typeface="Consolas" panose="020B0609020204030204" pitchFamily="49" charset="0"/>
              </a:rPr>
              <a:t> –18</a:t>
            </a:r>
            <a:r>
              <a:rPr lang="en-US" sz="1800" b="1" baseline="30000">
                <a:effectLst/>
                <a:latin typeface="+mj-lt"/>
                <a:ea typeface="Consolas" panose="020B0609020204030204" pitchFamily="49" charset="0"/>
                <a:cs typeface="Consolas" panose="020B0609020204030204" pitchFamily="49" charset="0"/>
              </a:rPr>
              <a:t>th </a:t>
            </a:r>
            <a:r>
              <a:rPr lang="en-US" sz="1800" b="1">
                <a:effectLst/>
                <a:latin typeface="+mj-lt"/>
                <a:ea typeface="Consolas" panose="020B0609020204030204" pitchFamily="49" charset="0"/>
                <a:cs typeface="Consolas" panose="020B0609020204030204" pitchFamily="49" charset="0"/>
              </a:rPr>
              <a:t>23</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New Equipment</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Tower Site Recognition / Appreciation</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50/50 </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Announcements</a:t>
            </a:r>
          </a:p>
          <a:p>
            <a:pPr marL="461963" marR="0" indent="341313" algn="l">
              <a:spcBef>
                <a:spcPts val="0"/>
              </a:spcBef>
              <a:spcAft>
                <a:spcPts val="0"/>
              </a:spcAft>
            </a:pPr>
            <a:endParaRPr lang="en-US" sz="1800" b="1">
              <a:effectLst/>
              <a:latin typeface="+mj-lt"/>
              <a:ea typeface="Consolas" panose="020B0609020204030204" pitchFamily="49" charset="0"/>
              <a:cs typeface="Consolas" panose="020B0609020204030204" pitchFamily="49" charset="0"/>
            </a:endParaRPr>
          </a:p>
          <a:p>
            <a:pPr marL="461963" marR="0" indent="341313" algn="l">
              <a:spcBef>
                <a:spcPts val="0"/>
              </a:spcBef>
              <a:spcAft>
                <a:spcPts val="0"/>
              </a:spcAft>
            </a:pPr>
            <a:r>
              <a:rPr lang="en-US" sz="1800" b="1">
                <a:effectLst/>
                <a:latin typeface="+mj-lt"/>
                <a:ea typeface="Calibri" panose="020F0502020204030204" pitchFamily="34" charset="0"/>
                <a:cs typeface="Times New Roman" panose="02020603050405020304" pitchFamily="18" charset="0"/>
              </a:rPr>
              <a:t>ADJOURN</a:t>
            </a:r>
          </a:p>
          <a:p>
            <a:pPr marL="342900" marR="0" lvl="0" indent="-342900" algn="l">
              <a:spcBef>
                <a:spcPts val="0"/>
              </a:spcBef>
              <a:spcAft>
                <a:spcPts val="0"/>
              </a:spcAft>
              <a:buFont typeface="+mj-lt"/>
              <a:buAutoNum type="arabicPeriod"/>
            </a:pPr>
            <a:endParaRPr lang="en-US" sz="1900" b="1">
              <a:solidFill>
                <a:srgbClr val="000000"/>
              </a:solidFill>
              <a:effectLst/>
              <a:latin typeface="+mj-lt"/>
              <a:ea typeface="Calibri" panose="020F0502020204030204" pitchFamily="34" charset="0"/>
              <a:cs typeface="Consolas" panose="020B0609020204030204" pitchFamily="49" charset="0"/>
            </a:endParaRPr>
          </a:p>
        </p:txBody>
      </p:sp>
      <p:pic>
        <p:nvPicPr>
          <p:cNvPr id="2050" name="Picture 43">
            <a:extLst>
              <a:ext uri="{FF2B5EF4-FFF2-40B4-BE49-F238E27FC236}">
                <a16:creationId xmlns:a16="http://schemas.microsoft.com/office/drawing/2014/main" id="{1DC8BB61-FA2E-46FB-8304-F6776510F3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635" y="132845"/>
            <a:ext cx="441551" cy="989072"/>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44" descr="Picture">
            <a:extLst>
              <a:ext uri="{FF2B5EF4-FFF2-40B4-BE49-F238E27FC236}">
                <a16:creationId xmlns:a16="http://schemas.microsoft.com/office/drawing/2014/main" id="{57DD2171-59CA-47B9-9381-D4EA27C9F0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884"/>
          <a:stretch>
            <a:fillRect/>
          </a:stretch>
        </p:blipFill>
        <p:spPr bwMode="auto">
          <a:xfrm>
            <a:off x="379279" y="63499"/>
            <a:ext cx="1161508" cy="10588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9E3262D-A80F-4122-A1AD-42FBA482326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3220414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677758-132A-43D1-96C9-0CFE96365A96}"/>
              </a:ext>
            </a:extLst>
          </p:cNvPr>
          <p:cNvSpPr>
            <a:spLocks noChangeArrowheads="1"/>
          </p:cNvSpPr>
          <p:nvPr/>
        </p:nvSpPr>
        <p:spPr bwMode="auto">
          <a:xfrm>
            <a:off x="918140" y="147191"/>
            <a:ext cx="1035572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1pPr>
            <a:lvl2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2pPr>
            <a:lvl3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3pPr>
            <a:lvl4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4pPr>
            <a:lvl5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5pPr>
            <a:lvl6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6pPr>
            <a:lvl7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7pPr>
            <a:lvl8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8pPr>
            <a:lvl9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US" altLang="en-US" sz="3200" b="1" i="0" u="sng"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rPr>
              <a:t>Central Dakota Amateur Radio Club</a:t>
            </a:r>
            <a:endParaRPr kumimoji="0" lang="en-US" altLang="en-US" sz="3200" b="0" i="0" u="none" strike="noStrike" cap="none" normalizeH="0" baseline="0">
              <a:ln>
                <a:noFill/>
              </a:ln>
              <a:solidFill>
                <a:schemeClr val="tx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US" altLang="en-US" sz="3200" b="0" i="0" u="none"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rPr>
              <a:t>PO Box 7162 Bismarck, North Dakota 58507-7162</a:t>
            </a:r>
            <a:endParaRPr kumimoji="0" lang="en-US" altLang="en-US" sz="3200" b="0" i="0" u="none" strike="noStrike" cap="none" normalizeH="0" baseline="0">
              <a:ln>
                <a:noFill/>
              </a:ln>
              <a:solidFill>
                <a:schemeClr val="tx1"/>
              </a:solidFill>
              <a:effectLst/>
              <a:latin typeface="+mj-lt"/>
            </a:endParaRPr>
          </a:p>
        </p:txBody>
      </p:sp>
      <p:sp>
        <p:nvSpPr>
          <p:cNvPr id="3" name="Subtitle 2">
            <a:extLst>
              <a:ext uri="{FF2B5EF4-FFF2-40B4-BE49-F238E27FC236}">
                <a16:creationId xmlns:a16="http://schemas.microsoft.com/office/drawing/2014/main" id="{E8F395B0-82F6-449B-BC23-A789D5897397}"/>
              </a:ext>
            </a:extLst>
          </p:cNvPr>
          <p:cNvSpPr>
            <a:spLocks noGrp="1"/>
          </p:cNvSpPr>
          <p:nvPr>
            <p:ph type="subTitle" idx="1"/>
          </p:nvPr>
        </p:nvSpPr>
        <p:spPr>
          <a:xfrm>
            <a:off x="1886771" y="1248513"/>
            <a:ext cx="9813075" cy="5486400"/>
          </a:xfrm>
        </p:spPr>
        <p:txBody>
          <a:bodyPr>
            <a:normAutofit fontScale="70000" lnSpcReduction="20000"/>
          </a:bodyPr>
          <a:lstStyle/>
          <a:p>
            <a:pPr marL="0" marR="0">
              <a:spcBef>
                <a:spcPts val="0"/>
              </a:spcBef>
              <a:spcAft>
                <a:spcPts val="0"/>
              </a:spcAft>
            </a:pPr>
            <a:r>
              <a:rPr lang="en-US" sz="3900" b="1">
                <a:solidFill>
                  <a:srgbClr val="444444"/>
                </a:solidFill>
                <a:effectLst/>
                <a:latin typeface="+mj-lt"/>
                <a:ea typeface="Calibri" panose="020F0502020204030204" pitchFamily="34" charset="0"/>
                <a:cs typeface="Times New Roman" panose="02020603050405020304" pitchFamily="18" charset="0"/>
              </a:rPr>
              <a:t>October 25th, 2022, MEETING AGENDA</a:t>
            </a:r>
            <a:endParaRPr lang="en-US" sz="3900" b="1">
              <a:effectLst/>
              <a:latin typeface="+mj-lt"/>
              <a:ea typeface="Calibri" panose="020F0502020204030204" pitchFamily="34" charset="0"/>
              <a:cs typeface="Times New Roman" panose="02020603050405020304" pitchFamily="18" charset="0"/>
            </a:endParaRPr>
          </a:p>
          <a:p>
            <a:pPr marL="803275" marR="0" indent="-346075" algn="l">
              <a:lnSpc>
                <a:spcPct val="120000"/>
              </a:lnSpc>
              <a:spcBef>
                <a:spcPts val="0"/>
              </a:spcBef>
              <a:spcAft>
                <a:spcPts val="0"/>
              </a:spcAft>
            </a:pPr>
            <a:r>
              <a:rPr lang="en-US" sz="1800" b="1">
                <a:solidFill>
                  <a:srgbClr val="1D2228"/>
                </a:solidFill>
                <a:effectLst/>
                <a:latin typeface="+mj-lt"/>
                <a:ea typeface="Times New Roman" panose="02020603050405020304" pitchFamily="18" charset="0"/>
                <a:cs typeface="Times New Roman" panose="02020603050405020304" pitchFamily="18" charset="0"/>
              </a:rPr>
              <a:t>A.	</a:t>
            </a:r>
            <a:r>
              <a:rPr lang="en-US" sz="1800" b="1">
                <a:solidFill>
                  <a:srgbClr val="1D2228"/>
                </a:solidFill>
                <a:effectLst/>
                <a:highlight>
                  <a:srgbClr val="FFFF00"/>
                </a:highlight>
                <a:latin typeface="+mj-lt"/>
                <a:ea typeface="Times New Roman" panose="02020603050405020304" pitchFamily="18" charset="0"/>
                <a:cs typeface="Times New Roman" panose="02020603050405020304" pitchFamily="18" charset="0"/>
              </a:rPr>
              <a:t>Approval of </a:t>
            </a:r>
            <a:r>
              <a:rPr lang="en-US" sz="1800" b="1">
                <a:solidFill>
                  <a:srgbClr val="1D2228"/>
                </a:solidFill>
                <a:highlight>
                  <a:srgbClr val="FFFF00"/>
                </a:highlight>
                <a:latin typeface="+mj-lt"/>
                <a:ea typeface="Times New Roman" panose="02020603050405020304" pitchFamily="18" charset="0"/>
                <a:cs typeface="Times New Roman" panose="02020603050405020304" pitchFamily="18" charset="0"/>
              </a:rPr>
              <a:t>September 2022 </a:t>
            </a:r>
            <a:r>
              <a:rPr lang="en-US" sz="1800" b="1">
                <a:solidFill>
                  <a:srgbClr val="1D2228"/>
                </a:solidFill>
                <a:effectLst/>
                <a:highlight>
                  <a:srgbClr val="FFFF00"/>
                </a:highlight>
                <a:latin typeface="+mj-lt"/>
                <a:ea typeface="Times New Roman" panose="02020603050405020304" pitchFamily="18" charset="0"/>
                <a:cs typeface="Times New Roman" panose="02020603050405020304" pitchFamily="18" charset="0"/>
              </a:rPr>
              <a:t>meeting minutes.</a:t>
            </a:r>
            <a:endParaRPr lang="en-US" sz="1800" b="1">
              <a:effectLst/>
              <a:highlight>
                <a:srgbClr val="FFFF00"/>
              </a:highlight>
              <a:latin typeface="+mj-lt"/>
              <a:ea typeface="Calibri" panose="020F0502020204030204" pitchFamily="34" charset="0"/>
              <a:cs typeface="Times New Roman" panose="02020603050405020304" pitchFamily="18" charset="0"/>
            </a:endParaRPr>
          </a:p>
          <a:p>
            <a:pPr marL="803275" marR="0" indent="-346075" algn="l">
              <a:lnSpc>
                <a:spcPct val="120000"/>
              </a:lnSpc>
              <a:spcBef>
                <a:spcPts val="0"/>
              </a:spcBef>
              <a:spcAft>
                <a:spcPts val="0"/>
              </a:spcAft>
            </a:pPr>
            <a:r>
              <a:rPr lang="en-US" sz="1800" b="1">
                <a:effectLst/>
                <a:latin typeface="+mj-lt"/>
                <a:ea typeface="Calibri" panose="020F0502020204030204" pitchFamily="34" charset="0"/>
                <a:cs typeface="Times New Roman" panose="02020603050405020304" pitchFamily="18" charset="0"/>
              </a:rPr>
              <a:t>B.	</a:t>
            </a:r>
            <a:r>
              <a:rPr lang="en-US" sz="1800" b="1">
                <a:effectLst/>
                <a:highlight>
                  <a:srgbClr val="FFFF00"/>
                </a:highlight>
                <a:latin typeface="+mj-lt"/>
                <a:ea typeface="Calibri" panose="020F0502020204030204" pitchFamily="34" charset="0"/>
                <a:cs typeface="Times New Roman" panose="02020603050405020304" pitchFamily="18" charset="0"/>
              </a:rPr>
              <a:t>Treasurer's Report</a:t>
            </a:r>
          </a:p>
          <a:p>
            <a:pPr marL="803275" marR="0" indent="-346075" algn="l">
              <a:lnSpc>
                <a:spcPct val="120000"/>
              </a:lnSpc>
              <a:spcBef>
                <a:spcPts val="0"/>
              </a:spcBef>
              <a:spcAft>
                <a:spcPts val="0"/>
              </a:spcAft>
              <a:buAutoNum type="alphaUcPeriod" startAt="3"/>
            </a:pPr>
            <a:r>
              <a:rPr lang="en-US" sz="1800" b="1">
                <a:effectLst/>
                <a:highlight>
                  <a:srgbClr val="FFFF00"/>
                </a:highlight>
                <a:latin typeface="+mj-lt"/>
                <a:ea typeface="Calibri" panose="020F0502020204030204" pitchFamily="34" charset="0"/>
                <a:cs typeface="Times New Roman" panose="02020603050405020304" pitchFamily="18" charset="0"/>
              </a:rPr>
              <a:t>Guests.</a:t>
            </a:r>
          </a:p>
          <a:p>
            <a:pPr marL="457200" marR="0" algn="l">
              <a:lnSpc>
                <a:spcPct val="120000"/>
              </a:lnSpc>
              <a:spcBef>
                <a:spcPts val="0"/>
              </a:spcBef>
              <a:spcAft>
                <a:spcPts val="0"/>
              </a:spcAft>
            </a:pPr>
            <a:endParaRPr lang="en-US" sz="1800" b="1">
              <a:effectLst/>
              <a:latin typeface="+mj-lt"/>
              <a:ea typeface="Calibri" panose="020F0502020204030204" pitchFamily="34" charset="0"/>
              <a:cs typeface="Times New Roman" panose="02020603050405020304" pitchFamily="18" charset="0"/>
            </a:endParaRPr>
          </a:p>
          <a:p>
            <a:pPr lvl="1" indent="-227013" algn="l">
              <a:lnSpc>
                <a:spcPct val="120000"/>
              </a:lnSpc>
              <a:spcBef>
                <a:spcPts val="0"/>
              </a:spcBef>
            </a:pPr>
            <a:r>
              <a:rPr lang="en-US" sz="1800" b="1">
                <a:effectLst/>
                <a:latin typeface="+mj-lt"/>
                <a:ea typeface="Calibri" panose="020F0502020204030204" pitchFamily="34" charset="0"/>
                <a:cs typeface="Times New Roman" panose="02020603050405020304" pitchFamily="18" charset="0"/>
              </a:rPr>
              <a:t> COMMITTEE REPORTS:</a:t>
            </a:r>
          </a:p>
          <a:p>
            <a:pPr marL="800100" lvl="1" indent="-342900" algn="l">
              <a:lnSpc>
                <a:spcPct val="120000"/>
              </a:lnSpc>
              <a:spcBef>
                <a:spcPts val="0"/>
              </a:spcBef>
              <a:buFont typeface="+mj-lt"/>
              <a:buAutoNum type="arabicPeriod"/>
            </a:pPr>
            <a:r>
              <a:rPr lang="en-US" sz="1800" b="1">
                <a:effectLst/>
                <a:highlight>
                  <a:srgbClr val="FFFF00"/>
                </a:highlight>
                <a:latin typeface="+mj-lt"/>
                <a:ea typeface="Calibri" panose="020F0502020204030204" pitchFamily="34" charset="0"/>
                <a:cs typeface="Times New Roman" panose="02020603050405020304" pitchFamily="18" charset="0"/>
              </a:rPr>
              <a:t>Technical.</a:t>
            </a:r>
          </a:p>
          <a:p>
            <a:pPr marL="800100" lvl="1" indent="-342900" algn="l">
              <a:lnSpc>
                <a:spcPct val="120000"/>
              </a:lnSpc>
              <a:spcBef>
                <a:spcPts val="0"/>
              </a:spcBef>
              <a:buFont typeface="+mj-lt"/>
              <a:buAutoNum type="arabicPeriod"/>
            </a:pPr>
            <a:r>
              <a:rPr lang="en-US" sz="1800" b="1">
                <a:effectLst/>
                <a:highlight>
                  <a:srgbClr val="FFFF00"/>
                </a:highlight>
                <a:latin typeface="+mj-lt"/>
                <a:ea typeface="Calibri" panose="020F0502020204030204" pitchFamily="34" charset="0"/>
                <a:cs typeface="Times New Roman" panose="02020603050405020304" pitchFamily="18" charset="0"/>
              </a:rPr>
              <a:t>Skywarn </a:t>
            </a:r>
          </a:p>
          <a:p>
            <a:pPr marL="800100" lvl="1" indent="-342900" algn="l">
              <a:lnSpc>
                <a:spcPct val="120000"/>
              </a:lnSpc>
              <a:spcBef>
                <a:spcPts val="0"/>
              </a:spcBef>
              <a:buFont typeface="+mj-lt"/>
              <a:buAutoNum type="arabicPeriod"/>
            </a:pPr>
            <a:r>
              <a:rPr lang="en-US" sz="1800" b="1">
                <a:effectLst/>
                <a:highlight>
                  <a:srgbClr val="FFFF00"/>
                </a:highlight>
                <a:latin typeface="+mj-lt"/>
                <a:ea typeface="Calibri" panose="020F0502020204030204" pitchFamily="34" charset="0"/>
                <a:cs typeface="Times New Roman" panose="02020603050405020304" pitchFamily="18" charset="0"/>
              </a:rPr>
              <a:t>VE Testing</a:t>
            </a:r>
          </a:p>
          <a:p>
            <a:pPr marL="800100" lvl="1" indent="-342900" algn="l">
              <a:lnSpc>
                <a:spcPct val="120000"/>
              </a:lnSpc>
              <a:spcBef>
                <a:spcPts val="0"/>
              </a:spcBef>
              <a:buFont typeface="+mj-lt"/>
              <a:buAutoNum type="arabicPeriod"/>
            </a:pPr>
            <a:r>
              <a:rPr lang="en-US" sz="1800" b="1">
                <a:effectLst/>
                <a:highlight>
                  <a:srgbClr val="FFFF00"/>
                </a:highlight>
                <a:latin typeface="+mj-lt"/>
                <a:ea typeface="Calibri" panose="020F0502020204030204" pitchFamily="34" charset="0"/>
                <a:cs typeface="Times New Roman" panose="02020603050405020304" pitchFamily="18" charset="0"/>
              </a:rPr>
              <a:t>Net Control report</a:t>
            </a:r>
          </a:p>
          <a:p>
            <a:pPr lvl="1" indent="457200" algn="l">
              <a:lnSpc>
                <a:spcPct val="120000"/>
              </a:lnSpc>
              <a:spcBef>
                <a:spcPts val="0"/>
              </a:spcBef>
            </a:pPr>
            <a:r>
              <a:rPr lang="en-US" sz="1800" b="1">
                <a:effectLst/>
                <a:latin typeface="+mj-lt"/>
                <a:ea typeface="Calibri" panose="020F0502020204030204" pitchFamily="34" charset="0"/>
                <a:cs typeface="Times New Roman" panose="02020603050405020304" pitchFamily="18" charset="0"/>
              </a:rPr>
              <a:t> </a:t>
            </a:r>
          </a:p>
          <a:p>
            <a:pPr marL="461963" marR="0" indent="-231775" algn="l">
              <a:spcBef>
                <a:spcPts val="0"/>
              </a:spcBef>
              <a:spcAft>
                <a:spcPts val="0"/>
              </a:spcAft>
            </a:pPr>
            <a:r>
              <a:rPr lang="en-US" sz="1800" b="1">
                <a:effectLst/>
                <a:latin typeface="+mj-lt"/>
                <a:ea typeface="Consolas" panose="020B0609020204030204" pitchFamily="49" charset="0"/>
                <a:cs typeface="Consolas" panose="020B0609020204030204" pitchFamily="49" charset="0"/>
              </a:rPr>
              <a:t>OLD BUSINESS: </a:t>
            </a:r>
          </a:p>
          <a:p>
            <a:pPr marL="461963" marR="0" lvl="0" indent="341313" algn="l">
              <a:lnSpc>
                <a:spcPct val="107000"/>
              </a:lnSpc>
              <a:spcBef>
                <a:spcPts val="0"/>
              </a:spcBef>
              <a:spcAft>
                <a:spcPts val="0"/>
              </a:spcAft>
              <a:buFont typeface="+mj-lt"/>
              <a:buAutoNum type="arabicParenR"/>
            </a:pPr>
            <a:r>
              <a:rPr lang="en-US" sz="1800" b="1">
                <a:effectLst/>
                <a:highlight>
                  <a:srgbClr val="FFFF00"/>
                </a:highlight>
                <a:latin typeface="+mj-lt"/>
                <a:ea typeface="Consolas" panose="020B0609020204030204" pitchFamily="49" charset="0"/>
                <a:cs typeface="Consolas" panose="020B0609020204030204" pitchFamily="49" charset="0"/>
              </a:rPr>
              <a:t>Projects at BSC planning </a:t>
            </a:r>
          </a:p>
          <a:p>
            <a:pPr marL="919163" lvl="2" indent="341313" algn="l">
              <a:lnSpc>
                <a:spcPct val="107000"/>
              </a:lnSpc>
              <a:spcBef>
                <a:spcPts val="0"/>
              </a:spcBef>
              <a:buFont typeface="+mj-lt"/>
              <a:buAutoNum type="alphaLcParenR"/>
            </a:pPr>
            <a:r>
              <a:rPr lang="en-US" sz="1600" b="1">
                <a:effectLst/>
                <a:highlight>
                  <a:srgbClr val="FFFF00"/>
                </a:highlight>
                <a:latin typeface="+mj-lt"/>
                <a:ea typeface="Consolas" panose="020B0609020204030204" pitchFamily="49" charset="0"/>
                <a:cs typeface="Consolas" panose="020B0609020204030204" pitchFamily="49" charset="0"/>
              </a:rPr>
              <a:t>Dipole antenna class October 29</a:t>
            </a:r>
            <a:r>
              <a:rPr lang="en-US" sz="1600" b="1" baseline="30000">
                <a:effectLst/>
                <a:highlight>
                  <a:srgbClr val="FFFF00"/>
                </a:highlight>
                <a:latin typeface="+mj-lt"/>
                <a:ea typeface="Consolas" panose="020B0609020204030204" pitchFamily="49" charset="0"/>
                <a:cs typeface="Consolas" panose="020B0609020204030204" pitchFamily="49" charset="0"/>
              </a:rPr>
              <a:t>th</a:t>
            </a:r>
            <a:endParaRPr lang="en-US" sz="1600" b="1">
              <a:effectLst/>
              <a:highlight>
                <a:srgbClr val="FFFF00"/>
              </a:highlight>
              <a:latin typeface="+mj-lt"/>
              <a:ea typeface="Consolas" panose="020B0609020204030204" pitchFamily="49" charset="0"/>
              <a:cs typeface="Consolas" panose="020B0609020204030204" pitchFamily="49" charset="0"/>
            </a:endParaRPr>
          </a:p>
          <a:p>
            <a:pPr marL="461963" marR="0" lvl="0" indent="341313" algn="l">
              <a:lnSpc>
                <a:spcPct val="107000"/>
              </a:lnSpc>
              <a:spcBef>
                <a:spcPts val="0"/>
              </a:spcBef>
              <a:spcAft>
                <a:spcPts val="0"/>
              </a:spcAft>
              <a:buFont typeface="+mj-lt"/>
              <a:buAutoNum type="arabicParenR"/>
            </a:pPr>
            <a:r>
              <a:rPr lang="en-US" sz="1800" b="1">
                <a:effectLst/>
                <a:highlight>
                  <a:srgbClr val="FFFF00"/>
                </a:highlight>
                <a:latin typeface="+mj-lt"/>
                <a:ea typeface="Consolas" panose="020B0609020204030204" pitchFamily="49" charset="0"/>
                <a:cs typeface="Consolas" panose="020B0609020204030204" pitchFamily="49" charset="0"/>
              </a:rPr>
              <a:t>Girl Scout Big Event Report</a:t>
            </a:r>
          </a:p>
          <a:p>
            <a:pPr marL="461963" marR="0" lvl="0" indent="341313" algn="l">
              <a:lnSpc>
                <a:spcPct val="107000"/>
              </a:lnSpc>
              <a:spcBef>
                <a:spcPts val="0"/>
              </a:spcBef>
              <a:spcAft>
                <a:spcPts val="0"/>
              </a:spcAft>
              <a:buFont typeface="+mj-lt"/>
              <a:buAutoNum type="arabicParenR"/>
            </a:pPr>
            <a:r>
              <a:rPr lang="en-US" sz="1800" b="1">
                <a:effectLst/>
                <a:highlight>
                  <a:srgbClr val="FFFF00"/>
                </a:highlight>
                <a:latin typeface="+mj-lt"/>
                <a:ea typeface="Consolas" panose="020B0609020204030204" pitchFamily="49" charset="0"/>
                <a:cs typeface="Consolas" panose="020B0609020204030204" pitchFamily="49" charset="0"/>
              </a:rPr>
              <a:t>Jamboree on the Air Report </a:t>
            </a:r>
          </a:p>
          <a:p>
            <a:pPr marL="461963" marR="0" lvl="0" indent="341313" algn="l">
              <a:lnSpc>
                <a:spcPct val="107000"/>
              </a:lnSpc>
              <a:spcBef>
                <a:spcPts val="0"/>
              </a:spcBef>
              <a:spcAft>
                <a:spcPts val="0"/>
              </a:spcAft>
              <a:buFont typeface="+mj-lt"/>
              <a:buAutoNum type="arabicParenR"/>
            </a:pPr>
            <a:r>
              <a:rPr lang="en-US" sz="1800" b="1">
                <a:effectLst/>
                <a:highlight>
                  <a:srgbClr val="00FF00"/>
                </a:highlight>
                <a:latin typeface="+mj-lt"/>
                <a:ea typeface="Consolas" panose="020B0609020204030204" pitchFamily="49" charset="0"/>
                <a:cs typeface="Consolas" panose="020B0609020204030204" pitchFamily="49" charset="0"/>
              </a:rPr>
              <a:t>HAMFEST 2023 Planning </a:t>
            </a:r>
          </a:p>
          <a:p>
            <a:pPr marL="461963" marR="0" indent="341313" algn="l">
              <a:lnSpc>
                <a:spcPct val="107000"/>
              </a:lnSpc>
              <a:spcBef>
                <a:spcPts val="0"/>
              </a:spcBef>
              <a:spcAft>
                <a:spcPts val="0"/>
              </a:spcAft>
            </a:pPr>
            <a:r>
              <a:rPr lang="en-US" sz="1800" b="1">
                <a:effectLst/>
                <a:latin typeface="+mj-lt"/>
                <a:ea typeface="Consolas" panose="020B0609020204030204" pitchFamily="49" charset="0"/>
                <a:cs typeface="Consolas" panose="020B0609020204030204" pitchFamily="49" charset="0"/>
              </a:rPr>
              <a:t>  </a:t>
            </a:r>
          </a:p>
          <a:p>
            <a:pPr marL="461963" marR="307340" indent="-231775" algn="l">
              <a:spcBef>
                <a:spcPts val="5"/>
              </a:spcBef>
              <a:spcAft>
                <a:spcPts val="0"/>
              </a:spcAft>
            </a:pPr>
            <a:r>
              <a:rPr lang="en-US" sz="1800" b="1">
                <a:effectLst/>
                <a:latin typeface="+mj-lt"/>
                <a:ea typeface="Consolas" panose="020B0609020204030204" pitchFamily="49" charset="0"/>
                <a:cs typeface="Consolas" panose="020B0609020204030204" pitchFamily="49" charset="0"/>
              </a:rPr>
              <a:t>NEW BUSINESS: </a:t>
            </a:r>
          </a:p>
          <a:p>
            <a:pPr marL="461963" marR="0" lvl="0" indent="341313" algn="l">
              <a:spcBef>
                <a:spcPts val="5"/>
              </a:spcBef>
              <a:spcAft>
                <a:spcPts val="0"/>
              </a:spcAft>
              <a:buFont typeface="+mj-lt"/>
              <a:buAutoNum type="arabicParenR"/>
            </a:pPr>
            <a:r>
              <a:rPr lang="en-US" sz="1800" b="1">
                <a:solidFill>
                  <a:srgbClr val="1D2028"/>
                </a:solidFill>
                <a:effectLst/>
                <a:latin typeface="+mj-lt"/>
                <a:ea typeface="Consolas" panose="020B0609020204030204" pitchFamily="49" charset="0"/>
                <a:cs typeface="Consolas" panose="020B0609020204030204" pitchFamily="49" charset="0"/>
              </a:rPr>
              <a:t>Missouri Slope Model Aero Club donation.</a:t>
            </a:r>
            <a:endParaRPr lang="en-US" sz="1800" b="1">
              <a:effectLst/>
              <a:latin typeface="+mj-lt"/>
              <a:ea typeface="Consolas" panose="020B0609020204030204" pitchFamily="49" charset="0"/>
              <a:cs typeface="Consolas" panose="020B0609020204030204" pitchFamily="49" charset="0"/>
            </a:endParaRP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Elections</a:t>
            </a:r>
          </a:p>
          <a:p>
            <a:pPr marL="461963" marR="0" lvl="0" indent="341313" algn="l">
              <a:lnSpc>
                <a:spcPct val="107000"/>
              </a:lnSpc>
              <a:spcBef>
                <a:spcPts val="0"/>
              </a:spcBef>
              <a:spcAft>
                <a:spcPts val="0"/>
              </a:spcAft>
              <a:buFont typeface="+mj-lt"/>
              <a:buAutoNum type="arabicParenR"/>
              <a:tabLst>
                <a:tab pos="228600" algn="l"/>
              </a:tabLst>
            </a:pPr>
            <a:r>
              <a:rPr lang="en-US" sz="1800" b="1">
                <a:effectLst/>
                <a:latin typeface="+mj-lt"/>
                <a:ea typeface="Consolas" panose="020B0609020204030204" pitchFamily="49" charset="0"/>
                <a:cs typeface="Consolas" panose="020B0609020204030204" pitchFamily="49" charset="0"/>
              </a:rPr>
              <a:t>Christmas Party </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Lewis and Clark on the Trail June 3</a:t>
            </a:r>
            <a:r>
              <a:rPr lang="en-US" sz="1800" b="1" baseline="30000">
                <a:effectLst/>
                <a:latin typeface="+mj-lt"/>
                <a:ea typeface="Consolas" panose="020B0609020204030204" pitchFamily="49" charset="0"/>
                <a:cs typeface="Consolas" panose="020B0609020204030204" pitchFamily="49" charset="0"/>
              </a:rPr>
              <a:t>rd</a:t>
            </a:r>
            <a:r>
              <a:rPr lang="en-US" sz="1800" b="1">
                <a:effectLst/>
                <a:latin typeface="+mj-lt"/>
                <a:ea typeface="Consolas" panose="020B0609020204030204" pitchFamily="49" charset="0"/>
                <a:cs typeface="Consolas" panose="020B0609020204030204" pitchFamily="49" charset="0"/>
              </a:rPr>
              <a:t> –18</a:t>
            </a:r>
            <a:r>
              <a:rPr lang="en-US" sz="1800" b="1" baseline="30000">
                <a:effectLst/>
                <a:latin typeface="+mj-lt"/>
                <a:ea typeface="Consolas" panose="020B0609020204030204" pitchFamily="49" charset="0"/>
                <a:cs typeface="Consolas" panose="020B0609020204030204" pitchFamily="49" charset="0"/>
              </a:rPr>
              <a:t>th </a:t>
            </a:r>
            <a:r>
              <a:rPr lang="en-US" sz="1800" b="1">
                <a:effectLst/>
                <a:latin typeface="+mj-lt"/>
                <a:ea typeface="Consolas" panose="020B0609020204030204" pitchFamily="49" charset="0"/>
                <a:cs typeface="Consolas" panose="020B0609020204030204" pitchFamily="49" charset="0"/>
              </a:rPr>
              <a:t>23</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New Equipment</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Tower Site Recognition / Appreciation</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50/50 </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Announcements</a:t>
            </a:r>
          </a:p>
          <a:p>
            <a:pPr marL="461963" marR="0" indent="341313" algn="l">
              <a:spcBef>
                <a:spcPts val="0"/>
              </a:spcBef>
              <a:spcAft>
                <a:spcPts val="0"/>
              </a:spcAft>
            </a:pPr>
            <a:endParaRPr lang="en-US" sz="1800" b="1">
              <a:effectLst/>
              <a:latin typeface="+mj-lt"/>
              <a:ea typeface="Consolas" panose="020B0609020204030204" pitchFamily="49" charset="0"/>
              <a:cs typeface="Consolas" panose="020B0609020204030204" pitchFamily="49" charset="0"/>
            </a:endParaRPr>
          </a:p>
          <a:p>
            <a:pPr marL="461963" marR="0" indent="341313" algn="l">
              <a:spcBef>
                <a:spcPts val="0"/>
              </a:spcBef>
              <a:spcAft>
                <a:spcPts val="0"/>
              </a:spcAft>
            </a:pPr>
            <a:r>
              <a:rPr lang="en-US" sz="1800" b="1">
                <a:effectLst/>
                <a:latin typeface="+mj-lt"/>
                <a:ea typeface="Calibri" panose="020F0502020204030204" pitchFamily="34" charset="0"/>
                <a:cs typeface="Times New Roman" panose="02020603050405020304" pitchFamily="18" charset="0"/>
              </a:rPr>
              <a:t>ADJOURN</a:t>
            </a:r>
          </a:p>
          <a:p>
            <a:pPr marL="342900" marR="0" lvl="0" indent="-342900" algn="l">
              <a:spcBef>
                <a:spcPts val="0"/>
              </a:spcBef>
              <a:spcAft>
                <a:spcPts val="0"/>
              </a:spcAft>
              <a:buFont typeface="+mj-lt"/>
              <a:buAutoNum type="arabicPeriod"/>
            </a:pPr>
            <a:endParaRPr lang="en-US" sz="1900" b="1">
              <a:solidFill>
                <a:srgbClr val="000000"/>
              </a:solidFill>
              <a:effectLst/>
              <a:latin typeface="+mj-lt"/>
              <a:ea typeface="Calibri" panose="020F0502020204030204" pitchFamily="34" charset="0"/>
              <a:cs typeface="Consolas" panose="020B0609020204030204" pitchFamily="49" charset="0"/>
            </a:endParaRPr>
          </a:p>
        </p:txBody>
      </p:sp>
      <p:pic>
        <p:nvPicPr>
          <p:cNvPr id="2050" name="Picture 43">
            <a:extLst>
              <a:ext uri="{FF2B5EF4-FFF2-40B4-BE49-F238E27FC236}">
                <a16:creationId xmlns:a16="http://schemas.microsoft.com/office/drawing/2014/main" id="{1DC8BB61-FA2E-46FB-8304-F6776510F3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635" y="132845"/>
            <a:ext cx="441551" cy="989072"/>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44" descr="Picture">
            <a:extLst>
              <a:ext uri="{FF2B5EF4-FFF2-40B4-BE49-F238E27FC236}">
                <a16:creationId xmlns:a16="http://schemas.microsoft.com/office/drawing/2014/main" id="{57DD2171-59CA-47B9-9381-D4EA27C9F0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884"/>
          <a:stretch>
            <a:fillRect/>
          </a:stretch>
        </p:blipFill>
        <p:spPr bwMode="auto">
          <a:xfrm>
            <a:off x="379279" y="63499"/>
            <a:ext cx="1161508" cy="10588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9E3262D-A80F-4122-A1AD-42FBA482326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3708068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EF0E5-20C4-4FB2-9329-7B09D6B9053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89A108E-B4C8-4348-A477-CBDC34F66306}"/>
              </a:ext>
            </a:extLst>
          </p:cNvPr>
          <p:cNvSpPr>
            <a:spLocks noGrp="1"/>
          </p:cNvSpPr>
          <p:nvPr>
            <p:ph idx="1"/>
          </p:nvPr>
        </p:nvSpPr>
        <p:spPr/>
        <p:txBody>
          <a:bodyPr/>
          <a:lstStyle/>
          <a:p>
            <a:endParaRPr lang="en-US"/>
          </a:p>
        </p:txBody>
      </p:sp>
      <p:graphicFrame>
        <p:nvGraphicFramePr>
          <p:cNvPr id="4" name="Table 3">
            <a:extLst>
              <a:ext uri="{FF2B5EF4-FFF2-40B4-BE49-F238E27FC236}">
                <a16:creationId xmlns:a16="http://schemas.microsoft.com/office/drawing/2014/main" id="{81648A52-4CF3-4B15-A3BD-5FB08C711BCC}"/>
              </a:ext>
            </a:extLst>
          </p:cNvPr>
          <p:cNvGraphicFramePr>
            <a:graphicFrameLocks noGrp="1"/>
          </p:cNvGraphicFramePr>
          <p:nvPr>
            <p:extLst>
              <p:ext uri="{D42A27DB-BD31-4B8C-83A1-F6EECF244321}">
                <p14:modId xmlns:p14="http://schemas.microsoft.com/office/powerpoint/2010/main" val="2360588625"/>
              </p:ext>
            </p:extLst>
          </p:nvPr>
        </p:nvGraphicFramePr>
        <p:xfrm>
          <a:off x="0" y="0"/>
          <a:ext cx="12192000" cy="6858002"/>
        </p:xfrm>
        <a:graphic>
          <a:graphicData uri="http://schemas.openxmlformats.org/drawingml/2006/table">
            <a:tbl>
              <a:tblPr>
                <a:tableStyleId>{5C22544A-7EE6-4342-B048-85BDC9FD1C3A}</a:tableStyleId>
              </a:tblPr>
              <a:tblGrid>
                <a:gridCol w="2453608">
                  <a:extLst>
                    <a:ext uri="{9D8B030D-6E8A-4147-A177-3AD203B41FA5}">
                      <a16:colId xmlns:a16="http://schemas.microsoft.com/office/drawing/2014/main" val="285395801"/>
                    </a:ext>
                  </a:extLst>
                </a:gridCol>
                <a:gridCol w="6585941">
                  <a:extLst>
                    <a:ext uri="{9D8B030D-6E8A-4147-A177-3AD203B41FA5}">
                      <a16:colId xmlns:a16="http://schemas.microsoft.com/office/drawing/2014/main" val="2655660517"/>
                    </a:ext>
                  </a:extLst>
                </a:gridCol>
                <a:gridCol w="1530506">
                  <a:extLst>
                    <a:ext uri="{9D8B030D-6E8A-4147-A177-3AD203B41FA5}">
                      <a16:colId xmlns:a16="http://schemas.microsoft.com/office/drawing/2014/main" val="1147205649"/>
                    </a:ext>
                  </a:extLst>
                </a:gridCol>
                <a:gridCol w="1621945">
                  <a:extLst>
                    <a:ext uri="{9D8B030D-6E8A-4147-A177-3AD203B41FA5}">
                      <a16:colId xmlns:a16="http://schemas.microsoft.com/office/drawing/2014/main" val="2490959572"/>
                    </a:ext>
                  </a:extLst>
                </a:gridCol>
              </a:tblGrid>
              <a:tr h="547535">
                <a:tc gridSpan="4">
                  <a:txBody>
                    <a:bodyPr/>
                    <a:lstStyle/>
                    <a:p>
                      <a:pPr algn="ctr" fontAlgn="ctr"/>
                      <a:r>
                        <a:rPr lang="en-US" sz="1600" u="none" strike="noStrike" dirty="0">
                          <a:effectLst/>
                        </a:rPr>
                        <a:t>CDARC Annual  Hamfest  Checklist</a:t>
                      </a:r>
                      <a:endParaRPr lang="en-US" sz="1600" b="1" i="0" u="none" strike="noStrike" dirty="0">
                        <a:solidFill>
                          <a:srgbClr val="000000"/>
                        </a:solidFill>
                        <a:effectLst/>
                        <a:latin typeface="Calibri" panose="020F0502020204030204" pitchFamily="34" charset="0"/>
                      </a:endParaRPr>
                    </a:p>
                  </a:txBody>
                  <a:tcPr marL="4673" marR="4673" marT="46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57685441"/>
                  </a:ext>
                </a:extLst>
              </a:tr>
              <a:tr h="410327">
                <a:tc>
                  <a:txBody>
                    <a:bodyPr/>
                    <a:lstStyle/>
                    <a:p>
                      <a:pPr algn="l" fontAlgn="ctr"/>
                      <a:r>
                        <a:rPr lang="en-US" sz="1600" u="none" strike="noStrike" dirty="0">
                          <a:effectLst/>
                        </a:rPr>
                        <a:t>DATE</a:t>
                      </a:r>
                      <a:endParaRPr lang="en-US" sz="1600" b="1" i="0" u="none" strike="noStrike" dirty="0">
                        <a:solidFill>
                          <a:srgbClr val="000000"/>
                        </a:solidFill>
                        <a:effectLst/>
                        <a:latin typeface="Calibri" panose="020F0502020204030204" pitchFamily="34" charset="0"/>
                      </a:endParaRPr>
                    </a:p>
                  </a:txBody>
                  <a:tcPr marL="4673" marR="4673" marT="46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dirty="0">
                          <a:effectLst/>
                        </a:rPr>
                        <a:t>TASK</a:t>
                      </a:r>
                      <a:endParaRPr lang="en-US" sz="1600" b="1" i="0" u="none" strike="noStrike" dirty="0">
                        <a:solidFill>
                          <a:srgbClr val="000000"/>
                        </a:solidFill>
                        <a:effectLst/>
                        <a:latin typeface="Calibri" panose="020F0502020204030204" pitchFamily="34" charset="0"/>
                      </a:endParaRPr>
                    </a:p>
                  </a:txBody>
                  <a:tcPr marL="4673" marR="4673" marT="46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dirty="0">
                          <a:effectLst/>
                        </a:rPr>
                        <a:t>ASSIGNED TO</a:t>
                      </a:r>
                      <a:endParaRPr lang="en-US" sz="1600" b="1" i="0" u="none" strike="noStrike" dirty="0">
                        <a:solidFill>
                          <a:srgbClr val="000000"/>
                        </a:solidFill>
                        <a:effectLst/>
                        <a:latin typeface="Consolas" panose="020B0609020204030204" pitchFamily="49" charset="0"/>
                      </a:endParaRPr>
                    </a:p>
                  </a:txBody>
                  <a:tcPr marL="4673" marR="4673" marT="46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dirty="0">
                          <a:effectLst/>
                        </a:rPr>
                        <a:t>COMPLETED</a:t>
                      </a:r>
                      <a:endParaRPr lang="en-US" sz="1600" b="1" i="0" u="none" strike="noStrike" dirty="0">
                        <a:solidFill>
                          <a:srgbClr val="000000"/>
                        </a:solidFill>
                        <a:effectLst/>
                        <a:latin typeface="Calibri" panose="020F0502020204030204" pitchFamily="34" charset="0"/>
                      </a:endParaRPr>
                    </a:p>
                  </a:txBody>
                  <a:tcPr marL="4673" marR="4673" marT="46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4485299"/>
                  </a:ext>
                </a:extLst>
              </a:tr>
              <a:tr h="548835">
                <a:tc>
                  <a:txBody>
                    <a:bodyPr/>
                    <a:lstStyle/>
                    <a:p>
                      <a:pPr algn="r" fontAlgn="b"/>
                      <a:r>
                        <a:rPr lang="en-US" sz="1600" u="none" strike="noStrike" dirty="0">
                          <a:effectLst/>
                        </a:rPr>
                        <a:t>September 27, 2022</a:t>
                      </a:r>
                      <a:endParaRPr lang="en-US" sz="1600" b="0" i="0" u="none" strike="noStrike" dirty="0">
                        <a:solidFill>
                          <a:srgbClr val="000000"/>
                        </a:solidFill>
                        <a:effectLst/>
                        <a:latin typeface="Calibri" panose="020F0502020204030204" pitchFamily="34" charset="0"/>
                      </a:endParaRPr>
                    </a:p>
                  </a:txBody>
                  <a:tcPr marL="4673" marR="4673" marT="4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dirty="0">
                          <a:effectLst/>
                        </a:rPr>
                        <a:t>Appoint Hamfest Committee                           Chair:</a:t>
                      </a:r>
                      <a:endParaRPr lang="en-US" sz="1600" b="0" i="0" u="none" strike="noStrike" dirty="0">
                        <a:solidFill>
                          <a:srgbClr val="000000"/>
                        </a:solidFill>
                        <a:effectLst/>
                        <a:latin typeface="Calibri" panose="020F0502020204030204" pitchFamily="34" charset="0"/>
                      </a:endParaRPr>
                    </a:p>
                  </a:txBody>
                  <a:tcPr marL="4673" marR="4673" marT="46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dirty="0">
                          <a:effectLst/>
                        </a:rPr>
                        <a:t>LORNE/N0CYK</a:t>
                      </a:r>
                      <a:endParaRPr lang="en-US" sz="1600" b="0" i="0" u="none" strike="noStrike" dirty="0">
                        <a:solidFill>
                          <a:srgbClr val="000000"/>
                        </a:solidFill>
                        <a:effectLst/>
                        <a:latin typeface="Consolas" panose="020B0609020204030204" pitchFamily="49" charset="0"/>
                      </a:endParaRPr>
                    </a:p>
                  </a:txBody>
                  <a:tcPr marL="4673" marR="4673" marT="46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dirty="0">
                          <a:effectLst/>
                        </a:rPr>
                        <a:t> completed</a:t>
                      </a:r>
                      <a:endParaRPr lang="en-US" sz="1600" b="0" i="0" u="none" strike="noStrike" dirty="0">
                        <a:solidFill>
                          <a:srgbClr val="000000"/>
                        </a:solidFill>
                        <a:effectLst/>
                        <a:latin typeface="Calibri" panose="020F0502020204030204" pitchFamily="34" charset="0"/>
                      </a:endParaRPr>
                    </a:p>
                  </a:txBody>
                  <a:tcPr marL="4673" marR="4673" marT="46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63974"/>
                  </a:ext>
                </a:extLst>
              </a:tr>
              <a:tr h="410327">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4673" marR="4673" marT="4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sz="1600" u="none" strike="noStrike" dirty="0">
                          <a:effectLst/>
                        </a:rPr>
                        <a:t>         Co-chair:</a:t>
                      </a:r>
                      <a:endParaRPr lang="en-US" sz="1600" b="0" i="0" u="none" strike="noStrike" dirty="0">
                        <a:solidFill>
                          <a:srgbClr val="000000"/>
                        </a:solidFill>
                        <a:effectLst/>
                        <a:latin typeface="Calibri" panose="020F0502020204030204" pitchFamily="34" charset="0"/>
                      </a:endParaRPr>
                    </a:p>
                  </a:txBody>
                  <a:tcPr marL="4673" marR="4673" marT="46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dirty="0">
                          <a:effectLst/>
                        </a:rPr>
                        <a:t>Mike/ KE0ESG</a:t>
                      </a:r>
                      <a:endParaRPr lang="en-US" sz="1600" b="0" i="0" u="none" strike="noStrike" dirty="0">
                        <a:solidFill>
                          <a:srgbClr val="000000"/>
                        </a:solidFill>
                        <a:effectLst/>
                        <a:latin typeface="Consolas" panose="020B0609020204030204" pitchFamily="49" charset="0"/>
                      </a:endParaRPr>
                    </a:p>
                  </a:txBody>
                  <a:tcPr marL="4673" marR="4673" marT="46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4673" marR="4673" marT="46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3767597"/>
                  </a:ext>
                </a:extLst>
              </a:tr>
              <a:tr h="548835">
                <a:tc>
                  <a:txBody>
                    <a:bodyPr/>
                    <a:lstStyle/>
                    <a:p>
                      <a:pPr algn="r" fontAlgn="b"/>
                      <a:r>
                        <a:rPr lang="en-US" sz="1600" u="none" strike="noStrike" dirty="0">
                          <a:effectLst/>
                        </a:rPr>
                        <a:t>October 25, 2022</a:t>
                      </a:r>
                      <a:endParaRPr lang="en-US" sz="1600" b="0" i="0" u="none" strike="noStrike" dirty="0">
                        <a:solidFill>
                          <a:srgbClr val="000000"/>
                        </a:solidFill>
                        <a:effectLst/>
                        <a:latin typeface="Calibri" panose="020F0502020204030204" pitchFamily="34" charset="0"/>
                      </a:endParaRPr>
                    </a:p>
                  </a:txBody>
                  <a:tcPr marL="4673" marR="4673" marT="4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a:effectLst/>
                        </a:rPr>
                        <a:t>Locate hamfest materials container</a:t>
                      </a:r>
                      <a:endParaRPr lang="en-US" sz="1600" b="0" i="0" u="none" strike="noStrike">
                        <a:solidFill>
                          <a:srgbClr val="000000"/>
                        </a:solidFill>
                        <a:effectLst/>
                        <a:latin typeface="Calibri" panose="020F0502020204030204" pitchFamily="34" charset="0"/>
                      </a:endParaRPr>
                    </a:p>
                  </a:txBody>
                  <a:tcPr marL="4673" marR="4673" marT="46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a:effectLst/>
                        </a:rPr>
                        <a:t>DEE/WB0CGK, CHAD/KC0AFB</a:t>
                      </a:r>
                      <a:endParaRPr lang="en-US" sz="1600" b="0" i="0" u="none" strike="noStrike">
                        <a:solidFill>
                          <a:srgbClr val="000000"/>
                        </a:solidFill>
                        <a:effectLst/>
                        <a:latin typeface="Consolas" panose="020B0609020204030204" pitchFamily="49" charset="0"/>
                      </a:endParaRPr>
                    </a:p>
                  </a:txBody>
                  <a:tcPr marL="4673" marR="4673" marT="46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4673" marR="4673" marT="46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1911351"/>
                  </a:ext>
                </a:extLst>
              </a:tr>
              <a:tr h="548835">
                <a:tc>
                  <a:txBody>
                    <a:bodyPr/>
                    <a:lstStyle/>
                    <a:p>
                      <a:pPr algn="r" fontAlgn="b"/>
                      <a:r>
                        <a:rPr lang="en-US" sz="1600" u="none" strike="noStrike" dirty="0">
                          <a:effectLst/>
                        </a:rPr>
                        <a:t>November 1, 2022</a:t>
                      </a:r>
                      <a:endParaRPr lang="en-US" sz="1600" b="0" i="0" u="none" strike="noStrike" dirty="0">
                        <a:solidFill>
                          <a:srgbClr val="000000"/>
                        </a:solidFill>
                        <a:effectLst/>
                        <a:latin typeface="Calibri" panose="020F0502020204030204" pitchFamily="34" charset="0"/>
                      </a:endParaRPr>
                    </a:p>
                  </a:txBody>
                  <a:tcPr marL="4673" marR="4673" marT="4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sng" strike="noStrike">
                          <a:effectLst/>
                          <a:hlinkClick r:id="rId2"/>
                        </a:rPr>
                        <a:t>Prepare and send notification to ARRL (on line link:  http://www.arrl.org/hamfest-convention-application )</a:t>
                      </a:r>
                      <a:endParaRPr lang="en-US" sz="1600" b="0" i="0" u="sng" strike="noStrike">
                        <a:solidFill>
                          <a:srgbClr val="0563C1"/>
                        </a:solidFill>
                        <a:effectLst/>
                        <a:latin typeface="Calibri" panose="020F0502020204030204" pitchFamily="34" charset="0"/>
                      </a:endParaRPr>
                    </a:p>
                  </a:txBody>
                  <a:tcPr marL="4673" marR="4673" marT="46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dirty="0">
                          <a:effectLst/>
                        </a:rPr>
                        <a:t>LORNE/N0CYK</a:t>
                      </a:r>
                      <a:endParaRPr lang="en-US" sz="1600" b="0" i="0" u="none" strike="noStrike" dirty="0">
                        <a:solidFill>
                          <a:srgbClr val="000000"/>
                        </a:solidFill>
                        <a:effectLst/>
                        <a:latin typeface="Consolas" panose="020B0609020204030204" pitchFamily="49" charset="0"/>
                      </a:endParaRPr>
                    </a:p>
                  </a:txBody>
                  <a:tcPr marL="4673" marR="4673" marT="46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4673" marR="4673" marT="46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281559"/>
                  </a:ext>
                </a:extLst>
              </a:tr>
              <a:tr h="749908">
                <a:tc>
                  <a:txBody>
                    <a:bodyPr/>
                    <a:lstStyle/>
                    <a:p>
                      <a:pPr algn="r" fontAlgn="b"/>
                      <a:r>
                        <a:rPr lang="en-US" sz="1600" u="none" strike="noStrike" dirty="0">
                          <a:effectLst/>
                        </a:rPr>
                        <a:t>November 22, 2022</a:t>
                      </a:r>
                      <a:endParaRPr lang="en-US" sz="1600" b="0" i="0" u="none" strike="noStrike" dirty="0">
                        <a:solidFill>
                          <a:srgbClr val="000000"/>
                        </a:solidFill>
                        <a:effectLst/>
                        <a:latin typeface="Calibri" panose="020F0502020204030204" pitchFamily="34" charset="0"/>
                      </a:endParaRPr>
                    </a:p>
                  </a:txBody>
                  <a:tcPr marL="4673" marR="4673" marT="4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dirty="0">
                          <a:effectLst/>
                        </a:rPr>
                        <a:t>Determine the prizes to be awarded at the Hamfest, and who is responsible for obtaining the prizes.</a:t>
                      </a:r>
                      <a:endParaRPr lang="en-US" sz="1600" b="0" i="0" u="none" strike="noStrike" dirty="0">
                        <a:solidFill>
                          <a:srgbClr val="000000"/>
                        </a:solidFill>
                        <a:effectLst/>
                        <a:latin typeface="Calibri" panose="020F0502020204030204" pitchFamily="34" charset="0"/>
                      </a:endParaRPr>
                    </a:p>
                  </a:txBody>
                  <a:tcPr marL="4673" marR="4673" marT="46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a:effectLst/>
                        </a:rPr>
                        <a:t> </a:t>
                      </a:r>
                      <a:endParaRPr lang="en-US" sz="1600" b="0" i="0" u="none" strike="noStrike">
                        <a:solidFill>
                          <a:srgbClr val="000000"/>
                        </a:solidFill>
                        <a:effectLst/>
                        <a:latin typeface="Consolas" panose="020B0609020204030204" pitchFamily="49" charset="0"/>
                      </a:endParaRPr>
                    </a:p>
                  </a:txBody>
                  <a:tcPr marL="4673" marR="4673" marT="46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4673" marR="4673" marT="46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0167672"/>
                  </a:ext>
                </a:extLst>
              </a:tr>
              <a:tr h="761772">
                <a:tc>
                  <a:txBody>
                    <a:bodyPr/>
                    <a:lstStyle/>
                    <a:p>
                      <a:pPr algn="r" fontAlgn="b"/>
                      <a:r>
                        <a:rPr lang="en-US" sz="1600" u="none" strike="noStrike" dirty="0">
                          <a:effectLst/>
                        </a:rPr>
                        <a:t>December 1, 2022</a:t>
                      </a:r>
                      <a:endParaRPr lang="en-US" sz="1600" b="0" i="0" u="none" strike="noStrike" dirty="0">
                        <a:solidFill>
                          <a:srgbClr val="000000"/>
                        </a:solidFill>
                        <a:effectLst/>
                        <a:latin typeface="Calibri" panose="020F0502020204030204" pitchFamily="34" charset="0"/>
                      </a:endParaRPr>
                    </a:p>
                  </a:txBody>
                  <a:tcPr marL="4673" marR="4673" marT="4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dirty="0">
                          <a:effectLst/>
                        </a:rPr>
                        <a:t>Prepare Hamfest flyer </a:t>
                      </a:r>
                      <a:endParaRPr lang="en-US" sz="1600" b="0" i="0" u="none" strike="noStrike" dirty="0">
                        <a:solidFill>
                          <a:srgbClr val="000000"/>
                        </a:solidFill>
                        <a:effectLst/>
                        <a:latin typeface="Calibri" panose="020F0502020204030204" pitchFamily="34" charset="0"/>
                      </a:endParaRPr>
                    </a:p>
                  </a:txBody>
                  <a:tcPr marL="4673" marR="4673" marT="46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a:effectLst/>
                        </a:rPr>
                        <a:t>MIKE/KE0ESG</a:t>
                      </a:r>
                      <a:endParaRPr lang="en-US" sz="1600" b="0" i="0" u="none" strike="noStrike">
                        <a:solidFill>
                          <a:srgbClr val="000000"/>
                        </a:solidFill>
                        <a:effectLst/>
                        <a:latin typeface="Consolas" panose="020B0609020204030204" pitchFamily="49" charset="0"/>
                      </a:endParaRPr>
                    </a:p>
                  </a:txBody>
                  <a:tcPr marL="4673" marR="4673" marT="46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600" u="none" strike="noStrike" dirty="0">
                          <a:effectLst/>
                        </a:rPr>
                        <a:t>  Draft Completed</a:t>
                      </a:r>
                      <a:endParaRPr lang="en-US" sz="1600" b="0" i="0" u="none" strike="noStrike" dirty="0">
                        <a:solidFill>
                          <a:srgbClr val="000000"/>
                        </a:solidFill>
                        <a:effectLst/>
                        <a:latin typeface="Calibri" panose="020F0502020204030204" pitchFamily="34" charset="0"/>
                      </a:endParaRPr>
                    </a:p>
                    <a:p>
                      <a:pPr algn="l" fontAlgn="ctr"/>
                      <a:endParaRPr lang="en-US" sz="1600" b="0" i="0" u="none" strike="noStrike" dirty="0">
                        <a:solidFill>
                          <a:srgbClr val="000000"/>
                        </a:solidFill>
                        <a:effectLst/>
                        <a:latin typeface="Calibri" panose="020F0502020204030204" pitchFamily="34" charset="0"/>
                      </a:endParaRPr>
                    </a:p>
                  </a:txBody>
                  <a:tcPr marL="4673" marR="4673" marT="46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8114331"/>
                  </a:ext>
                </a:extLst>
              </a:tr>
              <a:tr h="551820">
                <a:tc>
                  <a:txBody>
                    <a:bodyPr/>
                    <a:lstStyle/>
                    <a:p>
                      <a:pPr algn="r" fontAlgn="b"/>
                      <a:r>
                        <a:rPr lang="en-US" sz="1600" u="none" strike="noStrike" dirty="0">
                          <a:effectLst/>
                        </a:rPr>
                        <a:t>December 1, 2022</a:t>
                      </a:r>
                      <a:endParaRPr lang="en-US" sz="1600" b="0" i="0" u="none" strike="noStrike" dirty="0">
                        <a:solidFill>
                          <a:srgbClr val="000000"/>
                        </a:solidFill>
                        <a:effectLst/>
                        <a:latin typeface="Calibri" panose="020F0502020204030204" pitchFamily="34" charset="0"/>
                      </a:endParaRPr>
                    </a:p>
                  </a:txBody>
                  <a:tcPr marL="4673" marR="4673" marT="4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a:effectLst/>
                        </a:rPr>
                        <a:t>Notify Dakota Division Director, Vice Director &amp; Section Manager of hamfest date and location.</a:t>
                      </a:r>
                      <a:endParaRPr lang="en-US" sz="1600" b="0" i="0" u="none" strike="noStrike">
                        <a:solidFill>
                          <a:srgbClr val="000000"/>
                        </a:solidFill>
                        <a:effectLst/>
                        <a:latin typeface="Calibri" panose="020F0502020204030204" pitchFamily="34" charset="0"/>
                      </a:endParaRPr>
                    </a:p>
                  </a:txBody>
                  <a:tcPr marL="4673" marR="4673" marT="46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a:effectLst/>
                        </a:rPr>
                        <a:t>LORNE/N0CYK</a:t>
                      </a:r>
                      <a:endParaRPr lang="en-US" sz="1600" b="0" i="0" u="none" strike="noStrike">
                        <a:solidFill>
                          <a:srgbClr val="000000"/>
                        </a:solidFill>
                        <a:effectLst/>
                        <a:latin typeface="Consolas" panose="020B0609020204030204" pitchFamily="49" charset="0"/>
                      </a:endParaRPr>
                    </a:p>
                  </a:txBody>
                  <a:tcPr marL="4673" marR="4673" marT="46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4673" marR="4673" marT="46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7425509"/>
                  </a:ext>
                </a:extLst>
              </a:tr>
              <a:tr h="820646">
                <a:tc>
                  <a:txBody>
                    <a:bodyPr/>
                    <a:lstStyle/>
                    <a:p>
                      <a:pPr algn="r" fontAlgn="b"/>
                      <a:r>
                        <a:rPr lang="en-US" sz="1600" u="none" strike="noStrike" dirty="0">
                          <a:effectLst/>
                        </a:rPr>
                        <a:t>December 1, 2022</a:t>
                      </a:r>
                      <a:endParaRPr lang="en-US" sz="1600" b="0" i="0" u="none" strike="noStrike" dirty="0">
                        <a:solidFill>
                          <a:srgbClr val="000000"/>
                        </a:solidFill>
                        <a:effectLst/>
                        <a:latin typeface="Calibri" panose="020F0502020204030204" pitchFamily="34" charset="0"/>
                      </a:endParaRPr>
                    </a:p>
                  </a:txBody>
                  <a:tcPr marL="4673" marR="4673" marT="4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a:effectLst/>
                        </a:rPr>
                        <a:t>Confirm with Bismarck State College that CDARC has access Friday evening prior to the hamfest, and the day of the hamfest.</a:t>
                      </a:r>
                      <a:endParaRPr lang="en-US" sz="1600" b="0" i="0" u="none" strike="noStrike">
                        <a:solidFill>
                          <a:srgbClr val="000000"/>
                        </a:solidFill>
                        <a:effectLst/>
                        <a:latin typeface="Calibri" panose="020F0502020204030204" pitchFamily="34" charset="0"/>
                      </a:endParaRPr>
                    </a:p>
                  </a:txBody>
                  <a:tcPr marL="4673" marR="4673" marT="46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a:effectLst/>
                        </a:rPr>
                        <a:t>MIKE/KE0ESG</a:t>
                      </a:r>
                      <a:endParaRPr lang="en-US" sz="1600" b="0" i="0" u="none" strike="noStrike">
                        <a:solidFill>
                          <a:srgbClr val="000000"/>
                        </a:solidFill>
                        <a:effectLst/>
                        <a:latin typeface="Consolas" panose="020B0609020204030204" pitchFamily="49" charset="0"/>
                      </a:endParaRPr>
                    </a:p>
                  </a:txBody>
                  <a:tcPr marL="4673" marR="4673" marT="46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4673" marR="4673" marT="46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6389149"/>
                  </a:ext>
                </a:extLst>
              </a:tr>
              <a:tr h="548835">
                <a:tc>
                  <a:txBody>
                    <a:bodyPr/>
                    <a:lstStyle/>
                    <a:p>
                      <a:pPr algn="r" fontAlgn="b"/>
                      <a:r>
                        <a:rPr lang="en-US" sz="1600" u="none" strike="noStrike" dirty="0">
                          <a:effectLst/>
                        </a:rPr>
                        <a:t>December 1, 2022</a:t>
                      </a:r>
                      <a:endParaRPr lang="en-US" sz="1600" b="0" i="0" u="none" strike="noStrike" dirty="0">
                        <a:solidFill>
                          <a:srgbClr val="000000"/>
                        </a:solidFill>
                        <a:effectLst/>
                        <a:latin typeface="Calibri" panose="020F0502020204030204" pitchFamily="34" charset="0"/>
                      </a:endParaRPr>
                    </a:p>
                  </a:txBody>
                  <a:tcPr marL="4673" marR="4673" marT="4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dirty="0">
                          <a:effectLst/>
                        </a:rPr>
                        <a:t>Solicit briefings, presentations, etc., for </a:t>
                      </a:r>
                      <a:r>
                        <a:rPr lang="en-US" sz="1600" u="none" strike="noStrike" dirty="0" err="1">
                          <a:effectLst/>
                        </a:rPr>
                        <a:t>hamfest</a:t>
                      </a:r>
                      <a:r>
                        <a:rPr lang="en-US" sz="1600" u="none" strike="noStrike" dirty="0">
                          <a:effectLst/>
                        </a:rPr>
                        <a:t> schedule</a:t>
                      </a:r>
                      <a:endParaRPr lang="en-US" sz="1600" b="0" i="0" u="none" strike="noStrike" dirty="0">
                        <a:solidFill>
                          <a:srgbClr val="000000"/>
                        </a:solidFill>
                        <a:effectLst/>
                        <a:latin typeface="Calibri" panose="020F0502020204030204" pitchFamily="34" charset="0"/>
                      </a:endParaRPr>
                    </a:p>
                  </a:txBody>
                  <a:tcPr marL="4673" marR="4673" marT="46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a:effectLst/>
                        </a:rPr>
                        <a:t>LORNE/N0CYK</a:t>
                      </a:r>
                      <a:endParaRPr lang="en-US" sz="1600" b="0" i="0" u="none" strike="noStrike">
                        <a:solidFill>
                          <a:srgbClr val="000000"/>
                        </a:solidFill>
                        <a:effectLst/>
                        <a:latin typeface="Consolas" panose="020B0609020204030204" pitchFamily="49" charset="0"/>
                      </a:endParaRPr>
                    </a:p>
                  </a:txBody>
                  <a:tcPr marL="4673" marR="4673" marT="46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4673" marR="4673" marT="46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642964"/>
                  </a:ext>
                </a:extLst>
              </a:tr>
              <a:tr h="410327">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4673" marR="4673" marT="467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4673" marR="4673" marT="46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a:effectLst/>
                        </a:rPr>
                        <a:t> </a:t>
                      </a:r>
                      <a:endParaRPr lang="en-US" sz="1600" b="0" i="0" u="none" strike="noStrike">
                        <a:solidFill>
                          <a:srgbClr val="000000"/>
                        </a:solidFill>
                        <a:effectLst/>
                        <a:latin typeface="Consolas" panose="020B0609020204030204" pitchFamily="49" charset="0"/>
                      </a:endParaRPr>
                    </a:p>
                  </a:txBody>
                  <a:tcPr marL="4673" marR="4673" marT="46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4673" marR="4673" marT="46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1932132"/>
                  </a:ext>
                </a:extLst>
              </a:tr>
            </a:tbl>
          </a:graphicData>
        </a:graphic>
      </p:graphicFrame>
    </p:spTree>
    <p:extLst>
      <p:ext uri="{BB962C8B-B14F-4D97-AF65-F5344CB8AC3E}">
        <p14:creationId xmlns:p14="http://schemas.microsoft.com/office/powerpoint/2010/main" val="30367462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98030-A480-4AC2-985F-6B2D3AC84824}"/>
              </a:ext>
            </a:extLst>
          </p:cNvPr>
          <p:cNvSpPr>
            <a:spLocks noGrp="1"/>
          </p:cNvSpPr>
          <p:nvPr>
            <p:ph type="title"/>
          </p:nvPr>
        </p:nvSpPr>
        <p:spPr/>
        <p:txBody>
          <a:bodyPr/>
          <a:lstStyle/>
          <a:p>
            <a:endParaRPr lang="en-US"/>
          </a:p>
        </p:txBody>
      </p:sp>
      <p:graphicFrame>
        <p:nvGraphicFramePr>
          <p:cNvPr id="7" name="Content Placeholder 6">
            <a:extLst>
              <a:ext uri="{FF2B5EF4-FFF2-40B4-BE49-F238E27FC236}">
                <a16:creationId xmlns:a16="http://schemas.microsoft.com/office/drawing/2014/main" id="{E3835094-43A1-451C-BF09-8CFFE70F1A7A}"/>
              </a:ext>
            </a:extLst>
          </p:cNvPr>
          <p:cNvGraphicFramePr>
            <a:graphicFrameLocks noGrp="1"/>
          </p:cNvGraphicFramePr>
          <p:nvPr>
            <p:ph idx="1"/>
            <p:extLst>
              <p:ext uri="{D42A27DB-BD31-4B8C-83A1-F6EECF244321}">
                <p14:modId xmlns:p14="http://schemas.microsoft.com/office/powerpoint/2010/main" val="1177359630"/>
              </p:ext>
            </p:extLst>
          </p:nvPr>
        </p:nvGraphicFramePr>
        <p:xfrm>
          <a:off x="0" y="0"/>
          <a:ext cx="12192000" cy="6858001"/>
        </p:xfrm>
        <a:graphic>
          <a:graphicData uri="http://schemas.openxmlformats.org/drawingml/2006/table">
            <a:tbl>
              <a:tblPr>
                <a:tableStyleId>{5C22544A-7EE6-4342-B048-85BDC9FD1C3A}</a:tableStyleId>
              </a:tblPr>
              <a:tblGrid>
                <a:gridCol w="2453608">
                  <a:extLst>
                    <a:ext uri="{9D8B030D-6E8A-4147-A177-3AD203B41FA5}">
                      <a16:colId xmlns:a16="http://schemas.microsoft.com/office/drawing/2014/main" val="2430555861"/>
                    </a:ext>
                  </a:extLst>
                </a:gridCol>
                <a:gridCol w="6617821">
                  <a:extLst>
                    <a:ext uri="{9D8B030D-6E8A-4147-A177-3AD203B41FA5}">
                      <a16:colId xmlns:a16="http://schemas.microsoft.com/office/drawing/2014/main" val="111838836"/>
                    </a:ext>
                  </a:extLst>
                </a:gridCol>
                <a:gridCol w="1683657">
                  <a:extLst>
                    <a:ext uri="{9D8B030D-6E8A-4147-A177-3AD203B41FA5}">
                      <a16:colId xmlns:a16="http://schemas.microsoft.com/office/drawing/2014/main" val="2773590609"/>
                    </a:ext>
                  </a:extLst>
                </a:gridCol>
                <a:gridCol w="1436914">
                  <a:extLst>
                    <a:ext uri="{9D8B030D-6E8A-4147-A177-3AD203B41FA5}">
                      <a16:colId xmlns:a16="http://schemas.microsoft.com/office/drawing/2014/main" val="1530689205"/>
                    </a:ext>
                  </a:extLst>
                </a:gridCol>
              </a:tblGrid>
              <a:tr h="393841">
                <a:tc>
                  <a:txBody>
                    <a:bodyPr/>
                    <a:lstStyle/>
                    <a:p>
                      <a:pPr algn="ctr" fontAlgn="ctr"/>
                      <a:r>
                        <a:rPr lang="en-US" sz="1600" u="none" strike="noStrike" dirty="0">
                          <a:effectLst/>
                        </a:rPr>
                        <a:t>DATE</a:t>
                      </a:r>
                      <a:endParaRPr lang="en-US" sz="1600" b="1" i="0" u="none" strike="noStrike" dirty="0">
                        <a:solidFill>
                          <a:srgbClr val="000000"/>
                        </a:solidFill>
                        <a:effectLst/>
                        <a:latin typeface="Calibri" panose="020F0502020204030204" pitchFamily="34" charset="0"/>
                      </a:endParaRPr>
                    </a:p>
                  </a:txBody>
                  <a:tcPr marL="4673" marR="4673" marT="46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dirty="0">
                          <a:effectLst/>
                        </a:rPr>
                        <a:t>TASK</a:t>
                      </a:r>
                      <a:endParaRPr lang="en-US" sz="1600" b="1" i="0" u="none" strike="noStrike" dirty="0">
                        <a:solidFill>
                          <a:srgbClr val="000000"/>
                        </a:solidFill>
                        <a:effectLst/>
                        <a:latin typeface="Calibri" panose="020F0502020204030204" pitchFamily="34" charset="0"/>
                      </a:endParaRPr>
                    </a:p>
                  </a:txBody>
                  <a:tcPr marL="4673" marR="4673" marT="46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dirty="0">
                          <a:effectLst/>
                        </a:rPr>
                        <a:t>ASSIGNED TO</a:t>
                      </a:r>
                      <a:endParaRPr lang="en-US" sz="1600" b="1" i="0" u="none" strike="noStrike" dirty="0">
                        <a:solidFill>
                          <a:srgbClr val="000000"/>
                        </a:solidFill>
                        <a:effectLst/>
                        <a:latin typeface="Consolas" panose="020B0609020204030204" pitchFamily="49" charset="0"/>
                      </a:endParaRPr>
                    </a:p>
                  </a:txBody>
                  <a:tcPr marL="4673" marR="4673" marT="46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dirty="0">
                          <a:effectLst/>
                        </a:rPr>
                        <a:t>COMPLETED</a:t>
                      </a:r>
                      <a:endParaRPr lang="en-US" sz="1600" b="1" i="0" u="none" strike="noStrike" dirty="0">
                        <a:solidFill>
                          <a:srgbClr val="000000"/>
                        </a:solidFill>
                        <a:effectLst/>
                        <a:latin typeface="Calibri" panose="020F0502020204030204" pitchFamily="34" charset="0"/>
                      </a:endParaRPr>
                    </a:p>
                  </a:txBody>
                  <a:tcPr marL="4673" marR="4673" marT="46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0724112"/>
                  </a:ext>
                </a:extLst>
              </a:tr>
              <a:tr h="412725">
                <a:tc>
                  <a:txBody>
                    <a:bodyPr/>
                    <a:lstStyle/>
                    <a:p>
                      <a:pPr algn="ctr" fontAlgn="b"/>
                      <a:r>
                        <a:rPr lang="en-US" sz="1800" u="none" strike="noStrike" dirty="0">
                          <a:effectLst/>
                        </a:rPr>
                        <a:t>January 3, 2023</a:t>
                      </a:r>
                      <a:endParaRPr lang="en-US" sz="1800" b="0" i="0" u="none" strike="noStrike" dirty="0">
                        <a:solidFill>
                          <a:srgbClr val="000000"/>
                        </a:solidFill>
                        <a:effectLst/>
                        <a:latin typeface="Calibri" panose="020F0502020204030204" pitchFamily="34"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u="none" strike="noStrike">
                          <a:effectLst/>
                        </a:rPr>
                        <a:t>Complete &amp; distribute hamfest flyers</a:t>
                      </a:r>
                      <a:endParaRPr lang="en-US" sz="1800" b="0" i="0" u="none" strike="noStrike">
                        <a:solidFill>
                          <a:srgbClr val="000000"/>
                        </a:solidFill>
                        <a:effectLst/>
                        <a:latin typeface="Calibri" panose="020F0502020204030204" pitchFamily="34"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u="none" strike="noStrike">
                          <a:effectLst/>
                        </a:rPr>
                        <a:t>MIKE/KE0ESG</a:t>
                      </a:r>
                      <a:endParaRPr lang="en-US" sz="1800" b="0" i="0" u="none" strike="noStrike">
                        <a:solidFill>
                          <a:srgbClr val="000000"/>
                        </a:solidFill>
                        <a:effectLst/>
                        <a:latin typeface="Consolas" panose="020B0609020204030204" pitchFamily="49"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u="none" strike="noStrike">
                          <a:effectLst/>
                        </a:rPr>
                        <a:t> </a:t>
                      </a:r>
                      <a:endParaRPr lang="en-US" sz="1800" b="0" i="0" u="none" strike="noStrike">
                        <a:solidFill>
                          <a:srgbClr val="000000"/>
                        </a:solidFill>
                        <a:effectLst/>
                        <a:latin typeface="Calibri" panose="020F0502020204030204" pitchFamily="34"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949068"/>
                  </a:ext>
                </a:extLst>
              </a:tr>
              <a:tr h="412725">
                <a:tc>
                  <a:txBody>
                    <a:bodyPr/>
                    <a:lstStyle/>
                    <a:p>
                      <a:pPr algn="ctr" fontAlgn="b"/>
                      <a:r>
                        <a:rPr lang="en-US" sz="1800" u="none" strike="noStrike" dirty="0">
                          <a:effectLst/>
                        </a:rPr>
                        <a:t>January 3, 2023</a:t>
                      </a:r>
                      <a:endParaRPr lang="en-US" sz="1800" b="0" i="0" u="none" strike="noStrike" dirty="0">
                        <a:solidFill>
                          <a:srgbClr val="000000"/>
                        </a:solidFill>
                        <a:effectLst/>
                        <a:latin typeface="Calibri" panose="020F0502020204030204" pitchFamily="34"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u="none" strike="noStrike">
                          <a:effectLst/>
                        </a:rPr>
                        <a:t>Confirm hamfest food preparation operations</a:t>
                      </a:r>
                      <a:endParaRPr lang="en-US" sz="1800" b="0" i="0" u="none" strike="noStrike">
                        <a:solidFill>
                          <a:srgbClr val="000000"/>
                        </a:solidFill>
                        <a:effectLst/>
                        <a:latin typeface="Calibri" panose="020F0502020204030204" pitchFamily="34"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u="none" strike="noStrike">
                          <a:effectLst/>
                        </a:rPr>
                        <a:t>Mark/Rick</a:t>
                      </a:r>
                      <a:endParaRPr lang="en-US" sz="1800" b="0" i="0" u="none" strike="noStrike">
                        <a:solidFill>
                          <a:srgbClr val="000000"/>
                        </a:solidFill>
                        <a:effectLst/>
                        <a:latin typeface="Consolas" panose="020B0609020204030204" pitchFamily="49"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u="none" strike="noStrike">
                          <a:effectLst/>
                        </a:rPr>
                        <a:t> </a:t>
                      </a:r>
                      <a:endParaRPr lang="en-US" sz="1800" b="0" i="0" u="none" strike="noStrike">
                        <a:solidFill>
                          <a:srgbClr val="000000"/>
                        </a:solidFill>
                        <a:effectLst/>
                        <a:latin typeface="Calibri" panose="020F0502020204030204" pitchFamily="34"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2303950"/>
                  </a:ext>
                </a:extLst>
              </a:tr>
              <a:tr h="412725">
                <a:tc>
                  <a:txBody>
                    <a:bodyPr/>
                    <a:lstStyle/>
                    <a:p>
                      <a:pPr algn="ctr" fontAlgn="b"/>
                      <a:r>
                        <a:rPr lang="en-US" sz="1800" u="none" strike="noStrike" dirty="0">
                          <a:effectLst/>
                        </a:rPr>
                        <a:t>January 3, 2023</a:t>
                      </a:r>
                      <a:endParaRPr lang="en-US" sz="1800" b="0" i="0" u="none" strike="noStrike" dirty="0">
                        <a:solidFill>
                          <a:srgbClr val="000000"/>
                        </a:solidFill>
                        <a:effectLst/>
                        <a:latin typeface="Calibri" panose="020F0502020204030204" pitchFamily="34"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u="none" strike="noStrike">
                          <a:effectLst/>
                        </a:rPr>
                        <a:t>Confirm registration staff operations</a:t>
                      </a:r>
                      <a:endParaRPr lang="en-US" sz="1800" b="0" i="0" u="none" strike="noStrike">
                        <a:solidFill>
                          <a:srgbClr val="000000"/>
                        </a:solidFill>
                        <a:effectLst/>
                        <a:latin typeface="Calibri" panose="020F0502020204030204" pitchFamily="34"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u="none" strike="noStrike">
                          <a:effectLst/>
                        </a:rPr>
                        <a:t>DEE/WB0CGK</a:t>
                      </a:r>
                      <a:endParaRPr lang="en-US" sz="1800" b="0" i="0" u="none" strike="noStrike">
                        <a:solidFill>
                          <a:srgbClr val="000000"/>
                        </a:solidFill>
                        <a:effectLst/>
                        <a:latin typeface="Consolas" panose="020B0609020204030204" pitchFamily="49"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u="none" strike="noStrike">
                          <a:effectLst/>
                        </a:rPr>
                        <a:t> </a:t>
                      </a:r>
                      <a:endParaRPr lang="en-US" sz="1800" b="0" i="0" u="none" strike="noStrike">
                        <a:solidFill>
                          <a:srgbClr val="000000"/>
                        </a:solidFill>
                        <a:effectLst/>
                        <a:latin typeface="Calibri" panose="020F0502020204030204" pitchFamily="34"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172713"/>
                  </a:ext>
                </a:extLst>
              </a:tr>
              <a:tr h="412725">
                <a:tc>
                  <a:txBody>
                    <a:bodyPr/>
                    <a:lstStyle/>
                    <a:p>
                      <a:pPr algn="ctr" fontAlgn="b"/>
                      <a:r>
                        <a:rPr lang="en-US" sz="1800" u="none" strike="noStrike" dirty="0">
                          <a:effectLst/>
                        </a:rPr>
                        <a:t>January 17, 2023</a:t>
                      </a:r>
                      <a:endParaRPr lang="en-US" sz="1800" b="0" i="0" u="none" strike="noStrike" dirty="0">
                        <a:solidFill>
                          <a:srgbClr val="000000"/>
                        </a:solidFill>
                        <a:effectLst/>
                        <a:latin typeface="Calibri" panose="020F0502020204030204" pitchFamily="34"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u="none" strike="noStrike">
                          <a:effectLst/>
                        </a:rPr>
                        <a:t>Obtain City raffle permit</a:t>
                      </a:r>
                      <a:endParaRPr lang="en-US" sz="1800" b="0" i="0" u="none" strike="noStrike">
                        <a:solidFill>
                          <a:srgbClr val="000000"/>
                        </a:solidFill>
                        <a:effectLst/>
                        <a:latin typeface="Calibri" panose="020F0502020204030204" pitchFamily="34"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u="none" strike="noStrike">
                          <a:effectLst/>
                        </a:rPr>
                        <a:t>DEE/WB0CGK</a:t>
                      </a:r>
                      <a:endParaRPr lang="en-US" sz="1800" b="0" i="0" u="none" strike="noStrike">
                        <a:solidFill>
                          <a:srgbClr val="000000"/>
                        </a:solidFill>
                        <a:effectLst/>
                        <a:latin typeface="Consolas" panose="020B0609020204030204" pitchFamily="49"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u="none" strike="noStrike">
                          <a:effectLst/>
                        </a:rPr>
                        <a:t> </a:t>
                      </a:r>
                      <a:endParaRPr lang="en-US" sz="1800" b="0" i="0" u="none" strike="noStrike">
                        <a:solidFill>
                          <a:srgbClr val="000000"/>
                        </a:solidFill>
                        <a:effectLst/>
                        <a:latin typeface="Calibri" panose="020F0502020204030204" pitchFamily="34"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7848502"/>
                  </a:ext>
                </a:extLst>
              </a:tr>
              <a:tr h="412725">
                <a:tc>
                  <a:txBody>
                    <a:bodyPr/>
                    <a:lstStyle/>
                    <a:p>
                      <a:pPr algn="ctr" fontAlgn="b"/>
                      <a:r>
                        <a:rPr lang="en-US" sz="1800" u="none" strike="noStrike" dirty="0">
                          <a:effectLst/>
                        </a:rPr>
                        <a:t>January 3, 2023</a:t>
                      </a:r>
                      <a:endParaRPr lang="en-US" sz="1800" b="0" i="0" u="none" strike="noStrike" dirty="0">
                        <a:solidFill>
                          <a:srgbClr val="000000"/>
                        </a:solidFill>
                        <a:effectLst/>
                        <a:latin typeface="Calibri" panose="020F0502020204030204" pitchFamily="34"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u="none" strike="noStrike">
                          <a:effectLst/>
                        </a:rPr>
                        <a:t>Order annual hamfest buttons</a:t>
                      </a:r>
                      <a:endParaRPr lang="en-US" sz="1800" b="0" i="0" u="none" strike="noStrike">
                        <a:solidFill>
                          <a:srgbClr val="000000"/>
                        </a:solidFill>
                        <a:effectLst/>
                        <a:latin typeface="Calibri" panose="020F0502020204030204" pitchFamily="34"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u="none" strike="noStrike">
                          <a:effectLst/>
                        </a:rPr>
                        <a:t> </a:t>
                      </a:r>
                      <a:endParaRPr lang="en-US" sz="1800" b="0" i="0" u="none" strike="noStrike">
                        <a:solidFill>
                          <a:srgbClr val="000000"/>
                        </a:solidFill>
                        <a:effectLst/>
                        <a:latin typeface="Consolas" panose="020B0609020204030204" pitchFamily="49"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u="none" strike="noStrike">
                          <a:effectLst/>
                        </a:rPr>
                        <a:t> </a:t>
                      </a:r>
                      <a:endParaRPr lang="en-US" sz="1800" b="0" i="0" u="none" strike="noStrike">
                        <a:solidFill>
                          <a:srgbClr val="000000"/>
                        </a:solidFill>
                        <a:effectLst/>
                        <a:latin typeface="Calibri" panose="020F0502020204030204" pitchFamily="34"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203268"/>
                  </a:ext>
                </a:extLst>
              </a:tr>
              <a:tr h="412725">
                <a:tc>
                  <a:txBody>
                    <a:bodyPr/>
                    <a:lstStyle/>
                    <a:p>
                      <a:pPr algn="ctr" fontAlgn="b"/>
                      <a:r>
                        <a:rPr lang="en-US" sz="1800" u="none" strike="noStrike" dirty="0">
                          <a:effectLst/>
                        </a:rPr>
                        <a:t>January 3, 2023</a:t>
                      </a:r>
                      <a:endParaRPr lang="en-US" sz="1800" b="0" i="0" u="none" strike="noStrike" dirty="0">
                        <a:solidFill>
                          <a:srgbClr val="000000"/>
                        </a:solidFill>
                        <a:effectLst/>
                        <a:latin typeface="Calibri" panose="020F0502020204030204" pitchFamily="34"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u="none" strike="noStrike">
                          <a:effectLst/>
                        </a:rPr>
                        <a:t>Advertise hamfest in local newspaper and media</a:t>
                      </a:r>
                      <a:endParaRPr lang="en-US" sz="1800" b="0" i="0" u="none" strike="noStrike">
                        <a:solidFill>
                          <a:srgbClr val="000000"/>
                        </a:solidFill>
                        <a:effectLst/>
                        <a:latin typeface="Calibri" panose="020F0502020204030204" pitchFamily="34"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u="none" strike="noStrike">
                          <a:effectLst/>
                        </a:rPr>
                        <a:t>LORNE/N0CYK</a:t>
                      </a:r>
                      <a:endParaRPr lang="en-US" sz="1800" b="0" i="0" u="none" strike="noStrike">
                        <a:solidFill>
                          <a:srgbClr val="000000"/>
                        </a:solidFill>
                        <a:effectLst/>
                        <a:latin typeface="Consolas" panose="020B0609020204030204" pitchFamily="49"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u="none" strike="noStrike">
                          <a:effectLst/>
                        </a:rPr>
                        <a:t> </a:t>
                      </a:r>
                      <a:endParaRPr lang="en-US" sz="1800" b="0" i="0" u="none" strike="noStrike">
                        <a:solidFill>
                          <a:srgbClr val="000000"/>
                        </a:solidFill>
                        <a:effectLst/>
                        <a:latin typeface="Calibri" panose="020F0502020204030204" pitchFamily="34"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2363666"/>
                  </a:ext>
                </a:extLst>
              </a:tr>
              <a:tr h="412725">
                <a:tc>
                  <a:txBody>
                    <a:bodyPr/>
                    <a:lstStyle/>
                    <a:p>
                      <a:pPr algn="ctr" fontAlgn="b"/>
                      <a:r>
                        <a:rPr lang="en-US" sz="1800" u="none" strike="noStrike" dirty="0">
                          <a:effectLst/>
                        </a:rPr>
                        <a:t>January 3, 2023</a:t>
                      </a:r>
                      <a:endParaRPr lang="en-US" sz="1800" b="0" i="0" u="none" strike="noStrike" dirty="0">
                        <a:solidFill>
                          <a:srgbClr val="000000"/>
                        </a:solidFill>
                        <a:effectLst/>
                        <a:latin typeface="Calibri" panose="020F0502020204030204" pitchFamily="34"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u="none" strike="noStrike">
                          <a:effectLst/>
                        </a:rPr>
                        <a:t>Obtain keys to Bismarck State College </a:t>
                      </a:r>
                      <a:endParaRPr lang="en-US" sz="1800" b="0" i="0" u="none" strike="noStrike">
                        <a:solidFill>
                          <a:srgbClr val="000000"/>
                        </a:solidFill>
                        <a:effectLst/>
                        <a:latin typeface="Calibri" panose="020F0502020204030204" pitchFamily="34"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u="none" strike="noStrike">
                          <a:effectLst/>
                        </a:rPr>
                        <a:t>MIKE/KE0ESG</a:t>
                      </a:r>
                      <a:endParaRPr lang="en-US" sz="1800" b="0" i="0" u="none" strike="noStrike">
                        <a:solidFill>
                          <a:srgbClr val="000000"/>
                        </a:solidFill>
                        <a:effectLst/>
                        <a:latin typeface="Consolas" panose="020B0609020204030204" pitchFamily="49"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u="none" strike="noStrike">
                          <a:effectLst/>
                        </a:rPr>
                        <a:t> </a:t>
                      </a:r>
                      <a:endParaRPr lang="en-US" sz="1800" b="0" i="0" u="none" strike="noStrike">
                        <a:solidFill>
                          <a:srgbClr val="000000"/>
                        </a:solidFill>
                        <a:effectLst/>
                        <a:latin typeface="Calibri" panose="020F0502020204030204" pitchFamily="34"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2012832"/>
                  </a:ext>
                </a:extLst>
              </a:tr>
              <a:tr h="690285">
                <a:tc>
                  <a:txBody>
                    <a:bodyPr/>
                    <a:lstStyle/>
                    <a:p>
                      <a:pPr algn="ctr" fontAlgn="b"/>
                      <a:r>
                        <a:rPr lang="en-US" sz="1800" u="none" strike="noStrike" dirty="0">
                          <a:effectLst/>
                        </a:rPr>
                        <a:t>January 25, 2022</a:t>
                      </a:r>
                      <a:endParaRPr lang="en-US" sz="1800" b="0" i="0" u="none" strike="noStrike" dirty="0">
                        <a:solidFill>
                          <a:srgbClr val="000000"/>
                        </a:solidFill>
                        <a:effectLst/>
                        <a:latin typeface="Calibri" panose="020F0502020204030204" pitchFamily="34"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u="none" strike="noStrike" dirty="0">
                          <a:effectLst/>
                        </a:rPr>
                        <a:t>Contact venue for Friday night dinner (North Pizza Ranch)</a:t>
                      </a:r>
                      <a:endParaRPr lang="en-US" sz="1800" b="0" i="0" u="none" strike="noStrike" dirty="0">
                        <a:solidFill>
                          <a:srgbClr val="000000"/>
                        </a:solidFill>
                        <a:effectLst/>
                        <a:latin typeface="Calibri" panose="020F0502020204030204" pitchFamily="34"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u="none" strike="noStrike">
                          <a:effectLst/>
                        </a:rPr>
                        <a:t>justin/k0jbm</a:t>
                      </a:r>
                      <a:endParaRPr lang="en-US" sz="1800" b="0" i="0" u="none" strike="noStrike">
                        <a:solidFill>
                          <a:srgbClr val="000000"/>
                        </a:solidFill>
                        <a:effectLst/>
                        <a:latin typeface="Consolas" panose="020B0609020204030204" pitchFamily="49"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u="none" strike="noStrike">
                          <a:effectLst/>
                        </a:rPr>
                        <a:t> </a:t>
                      </a:r>
                      <a:endParaRPr lang="en-US" sz="1800" b="0" i="0" u="none" strike="noStrike">
                        <a:solidFill>
                          <a:srgbClr val="000000"/>
                        </a:solidFill>
                        <a:effectLst/>
                        <a:latin typeface="Calibri" panose="020F0502020204030204" pitchFamily="34"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7467803"/>
                  </a:ext>
                </a:extLst>
              </a:tr>
              <a:tr h="393841">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u="none" strike="noStrike" dirty="0">
                          <a:effectLst/>
                        </a:rPr>
                        <a:t> February 24, 2023</a:t>
                      </a:r>
                      <a:endParaRPr lang="en-US" sz="1800" b="0" i="0" u="none" strike="noStrike" dirty="0">
                        <a:solidFill>
                          <a:srgbClr val="000000"/>
                        </a:solidFill>
                        <a:effectLst/>
                        <a:latin typeface="Calibri" panose="020F0502020204030204" pitchFamily="34"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u="none" strike="noStrike">
                          <a:effectLst/>
                        </a:rPr>
                        <a:t>advanced setup at 7pm Friday night</a:t>
                      </a:r>
                      <a:endParaRPr lang="en-US" sz="1800" b="0" i="0" u="none" strike="noStrike">
                        <a:solidFill>
                          <a:srgbClr val="000000"/>
                        </a:solidFill>
                        <a:effectLst/>
                        <a:latin typeface="Calibri" panose="020F0502020204030204" pitchFamily="34"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u="none" strike="noStrike">
                          <a:effectLst/>
                        </a:rPr>
                        <a:t>MIKE/KE0ESG</a:t>
                      </a:r>
                      <a:endParaRPr lang="en-US" sz="1800" b="0" i="0" u="none" strike="noStrike">
                        <a:solidFill>
                          <a:srgbClr val="000000"/>
                        </a:solidFill>
                        <a:effectLst/>
                        <a:latin typeface="Consolas" panose="020B0609020204030204" pitchFamily="49"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u="none" strike="noStrike" dirty="0">
                          <a:effectLst/>
                        </a:rPr>
                        <a:t> </a:t>
                      </a:r>
                      <a:endParaRPr lang="en-US" sz="1800" b="0" i="0" u="none" strike="noStrike" dirty="0">
                        <a:solidFill>
                          <a:srgbClr val="000000"/>
                        </a:solidFill>
                        <a:effectLst/>
                        <a:latin typeface="Calibri" panose="020F0502020204030204" pitchFamily="34"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7231644"/>
                  </a:ext>
                </a:extLst>
              </a:tr>
              <a:tr h="412725">
                <a:tc>
                  <a:txBody>
                    <a:bodyPr/>
                    <a:lstStyle/>
                    <a:p>
                      <a:pPr algn="ctr" fontAlgn="b"/>
                      <a:r>
                        <a:rPr lang="en-US" sz="1800" u="none" strike="noStrike" dirty="0">
                          <a:effectLst/>
                        </a:rPr>
                        <a:t>February 24, 2023</a:t>
                      </a:r>
                      <a:endParaRPr lang="en-US" sz="1800" b="0" i="0" u="none" strike="noStrike" dirty="0">
                        <a:solidFill>
                          <a:srgbClr val="000000"/>
                        </a:solidFill>
                        <a:effectLst/>
                        <a:latin typeface="Calibri" panose="020F0502020204030204" pitchFamily="34"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u="none" strike="noStrike">
                          <a:effectLst/>
                        </a:rPr>
                        <a:t>Install VHF radio, coax &amp; antenna</a:t>
                      </a:r>
                      <a:endParaRPr lang="en-US" sz="1800" b="0" i="0" u="none" strike="noStrike">
                        <a:solidFill>
                          <a:srgbClr val="000000"/>
                        </a:solidFill>
                        <a:effectLst/>
                        <a:latin typeface="Calibri" panose="020F0502020204030204" pitchFamily="34"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u="none" strike="noStrike">
                          <a:effectLst/>
                        </a:rPr>
                        <a:t> </a:t>
                      </a:r>
                      <a:endParaRPr lang="en-US" sz="1800" b="0" i="0" u="none" strike="noStrike">
                        <a:solidFill>
                          <a:srgbClr val="000000"/>
                        </a:solidFill>
                        <a:effectLst/>
                        <a:latin typeface="Consolas" panose="020B0609020204030204" pitchFamily="49"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u="none" strike="noStrike" dirty="0">
                          <a:effectLst/>
                        </a:rPr>
                        <a:t> </a:t>
                      </a:r>
                      <a:endParaRPr lang="en-US" sz="1800" b="0" i="0" u="none" strike="noStrike" dirty="0">
                        <a:solidFill>
                          <a:srgbClr val="000000"/>
                        </a:solidFill>
                        <a:effectLst/>
                        <a:latin typeface="Calibri" panose="020F0502020204030204" pitchFamily="34"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6842259"/>
                  </a:ext>
                </a:extLst>
              </a:tr>
              <a:tr h="412725">
                <a:tc>
                  <a:txBody>
                    <a:bodyPr/>
                    <a:lstStyle/>
                    <a:p>
                      <a:pPr algn="ctr" fontAlgn="b"/>
                      <a:r>
                        <a:rPr lang="en-US" sz="1800" u="none" strike="noStrike" dirty="0">
                          <a:effectLst/>
                        </a:rPr>
                        <a:t>February 24, 2023</a:t>
                      </a:r>
                      <a:endParaRPr lang="en-US" sz="1800" b="0" i="0" u="none" strike="noStrike" dirty="0">
                        <a:solidFill>
                          <a:srgbClr val="000000"/>
                        </a:solidFill>
                        <a:effectLst/>
                        <a:latin typeface="Calibri" panose="020F0502020204030204" pitchFamily="34"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u="none" strike="noStrike">
                          <a:effectLst/>
                        </a:rPr>
                        <a:t>Place signs in hallway &amp; Multipurpose Room</a:t>
                      </a:r>
                      <a:endParaRPr lang="en-US" sz="1800" b="0" i="0" u="none" strike="noStrike">
                        <a:solidFill>
                          <a:srgbClr val="000000"/>
                        </a:solidFill>
                        <a:effectLst/>
                        <a:latin typeface="Calibri" panose="020F0502020204030204" pitchFamily="34"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u="none" strike="noStrike">
                          <a:effectLst/>
                        </a:rPr>
                        <a:t> </a:t>
                      </a:r>
                      <a:endParaRPr lang="en-US" sz="1800" b="0" i="0" u="none" strike="noStrike">
                        <a:solidFill>
                          <a:srgbClr val="000000"/>
                        </a:solidFill>
                        <a:effectLst/>
                        <a:latin typeface="Consolas" panose="020B0609020204030204" pitchFamily="49"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u="none" strike="noStrike">
                          <a:effectLst/>
                        </a:rPr>
                        <a:t> </a:t>
                      </a:r>
                      <a:endParaRPr lang="en-US" sz="1800" b="0" i="0" u="none" strike="noStrike">
                        <a:solidFill>
                          <a:srgbClr val="000000"/>
                        </a:solidFill>
                        <a:effectLst/>
                        <a:latin typeface="Calibri" panose="020F0502020204030204" pitchFamily="34"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4535603"/>
                  </a:ext>
                </a:extLst>
              </a:tr>
              <a:tr h="412725">
                <a:tc>
                  <a:txBody>
                    <a:bodyPr/>
                    <a:lstStyle/>
                    <a:p>
                      <a:pPr algn="ctr" fontAlgn="b"/>
                      <a:r>
                        <a:rPr lang="en-US" sz="1800" u="none" strike="noStrike" dirty="0">
                          <a:effectLst/>
                        </a:rPr>
                        <a:t>February 24, 2023</a:t>
                      </a:r>
                      <a:endParaRPr lang="en-US" sz="1800" b="0" i="0" u="none" strike="noStrike" dirty="0">
                        <a:solidFill>
                          <a:srgbClr val="000000"/>
                        </a:solidFill>
                        <a:effectLst/>
                        <a:latin typeface="Calibri" panose="020F0502020204030204" pitchFamily="34"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u="none" strike="noStrike">
                          <a:effectLst/>
                        </a:rPr>
                        <a:t>Set up BSC Multipurpose room sound system</a:t>
                      </a:r>
                      <a:endParaRPr lang="en-US" sz="1800" b="0" i="0" u="none" strike="noStrike">
                        <a:solidFill>
                          <a:srgbClr val="000000"/>
                        </a:solidFill>
                        <a:effectLst/>
                        <a:latin typeface="Calibri" panose="020F0502020204030204" pitchFamily="34"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u="none" strike="noStrike">
                          <a:effectLst/>
                        </a:rPr>
                        <a:t>MIKE/KE0ESG</a:t>
                      </a:r>
                      <a:endParaRPr lang="en-US" sz="1800" b="0" i="0" u="none" strike="noStrike">
                        <a:solidFill>
                          <a:srgbClr val="000000"/>
                        </a:solidFill>
                        <a:effectLst/>
                        <a:latin typeface="Consolas" panose="020B0609020204030204" pitchFamily="49"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u="none" strike="noStrike">
                          <a:effectLst/>
                        </a:rPr>
                        <a:t> </a:t>
                      </a:r>
                      <a:endParaRPr lang="en-US" sz="1800" b="0" i="0" u="none" strike="noStrike">
                        <a:solidFill>
                          <a:srgbClr val="000000"/>
                        </a:solidFill>
                        <a:effectLst/>
                        <a:latin typeface="Calibri" panose="020F0502020204030204" pitchFamily="34"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4060740"/>
                  </a:ext>
                </a:extLst>
              </a:tr>
              <a:tr h="562499">
                <a:tc>
                  <a:txBody>
                    <a:bodyPr/>
                    <a:lstStyle/>
                    <a:p>
                      <a:pPr algn="ctr" fontAlgn="b"/>
                      <a:r>
                        <a:rPr lang="en-US" sz="1800" u="none" strike="noStrike" dirty="0">
                          <a:effectLst/>
                        </a:rPr>
                        <a:t>February 24, 2023</a:t>
                      </a:r>
                      <a:endParaRPr lang="en-US" sz="1800" b="0" i="0" u="none" strike="noStrike" dirty="0">
                        <a:solidFill>
                          <a:srgbClr val="000000"/>
                        </a:solidFill>
                        <a:effectLst/>
                        <a:latin typeface="Calibri" panose="020F0502020204030204" pitchFamily="34"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u="none" strike="noStrike">
                          <a:effectLst/>
                        </a:rPr>
                        <a:t>Set up tables &amp; table assignments</a:t>
                      </a:r>
                      <a:endParaRPr lang="en-US" sz="1800" b="0" i="0" u="none" strike="noStrike">
                        <a:solidFill>
                          <a:srgbClr val="000000"/>
                        </a:solidFill>
                        <a:effectLst/>
                        <a:latin typeface="Calibri" panose="020F0502020204030204" pitchFamily="34"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u="none" strike="noStrike">
                          <a:effectLst/>
                        </a:rPr>
                        <a:t>BSC STAFF, LORNE/N0CYK</a:t>
                      </a:r>
                      <a:endParaRPr lang="en-US" sz="1800" b="0" i="0" u="none" strike="noStrike">
                        <a:solidFill>
                          <a:srgbClr val="000000"/>
                        </a:solidFill>
                        <a:effectLst/>
                        <a:latin typeface="Consolas" panose="020B0609020204030204" pitchFamily="49"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u="none" strike="noStrike">
                          <a:effectLst/>
                        </a:rPr>
                        <a:t> </a:t>
                      </a:r>
                      <a:endParaRPr lang="en-US" sz="1800" b="0" i="0" u="none" strike="noStrike">
                        <a:solidFill>
                          <a:srgbClr val="000000"/>
                        </a:solidFill>
                        <a:effectLst/>
                        <a:latin typeface="Calibri" panose="020F0502020204030204" pitchFamily="34"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2447369"/>
                  </a:ext>
                </a:extLst>
              </a:tr>
              <a:tr h="690285">
                <a:tc>
                  <a:txBody>
                    <a:bodyPr/>
                    <a:lstStyle/>
                    <a:p>
                      <a:pPr algn="ctr" fontAlgn="b"/>
                      <a:r>
                        <a:rPr lang="en-US" sz="1800" u="none" strike="noStrike" dirty="0">
                          <a:effectLst/>
                        </a:rPr>
                        <a:t>February 24, 2023</a:t>
                      </a:r>
                      <a:endParaRPr lang="en-US" sz="1800" b="0" i="0" u="none" strike="noStrike" dirty="0">
                        <a:solidFill>
                          <a:srgbClr val="000000"/>
                        </a:solidFill>
                        <a:effectLst/>
                        <a:latin typeface="Calibri" panose="020F0502020204030204" pitchFamily="34"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u="none" strike="noStrike" dirty="0">
                          <a:effectLst/>
                        </a:rPr>
                        <a:t>Coordinate with kitchen crew concerning access on Saturday morning</a:t>
                      </a:r>
                      <a:endParaRPr lang="en-US" sz="1800" b="0" i="0" u="none" strike="noStrike" dirty="0">
                        <a:solidFill>
                          <a:srgbClr val="000000"/>
                        </a:solidFill>
                        <a:effectLst/>
                        <a:latin typeface="Calibri" panose="020F0502020204030204" pitchFamily="34"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u="none" strike="noStrike">
                          <a:effectLst/>
                        </a:rPr>
                        <a:t> </a:t>
                      </a:r>
                      <a:endParaRPr lang="en-US" sz="1800" b="0" i="0" u="none" strike="noStrike">
                        <a:solidFill>
                          <a:srgbClr val="000000"/>
                        </a:solidFill>
                        <a:effectLst/>
                        <a:latin typeface="Consolas" panose="020B0609020204030204" pitchFamily="49"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u="none" strike="noStrike" dirty="0">
                          <a:effectLst/>
                        </a:rPr>
                        <a:t> </a:t>
                      </a:r>
                      <a:endParaRPr lang="en-US" sz="1800" b="0" i="0" u="none" strike="noStrike" dirty="0">
                        <a:solidFill>
                          <a:srgbClr val="000000"/>
                        </a:solidFill>
                        <a:effectLst/>
                        <a:latin typeface="Calibri" panose="020F0502020204030204" pitchFamily="34"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92353223"/>
                  </a:ext>
                </a:extLst>
              </a:tr>
            </a:tbl>
          </a:graphicData>
        </a:graphic>
      </p:graphicFrame>
    </p:spTree>
    <p:extLst>
      <p:ext uri="{BB962C8B-B14F-4D97-AF65-F5344CB8AC3E}">
        <p14:creationId xmlns:p14="http://schemas.microsoft.com/office/powerpoint/2010/main" val="39054064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98030-A480-4AC2-985F-6B2D3AC84824}"/>
              </a:ext>
            </a:extLst>
          </p:cNvPr>
          <p:cNvSpPr>
            <a:spLocks noGrp="1"/>
          </p:cNvSpPr>
          <p:nvPr>
            <p:ph type="title"/>
          </p:nvPr>
        </p:nvSpPr>
        <p:spPr/>
        <p:txBody>
          <a:bodyPr/>
          <a:lstStyle/>
          <a:p>
            <a:endParaRPr lang="en-US"/>
          </a:p>
        </p:txBody>
      </p:sp>
      <p:graphicFrame>
        <p:nvGraphicFramePr>
          <p:cNvPr id="7" name="Content Placeholder 6">
            <a:extLst>
              <a:ext uri="{FF2B5EF4-FFF2-40B4-BE49-F238E27FC236}">
                <a16:creationId xmlns:a16="http://schemas.microsoft.com/office/drawing/2014/main" id="{E3835094-43A1-451C-BF09-8CFFE70F1A7A}"/>
              </a:ext>
            </a:extLst>
          </p:cNvPr>
          <p:cNvGraphicFramePr>
            <a:graphicFrameLocks noGrp="1"/>
          </p:cNvGraphicFramePr>
          <p:nvPr>
            <p:ph idx="1"/>
            <p:extLst>
              <p:ext uri="{D42A27DB-BD31-4B8C-83A1-F6EECF244321}">
                <p14:modId xmlns:p14="http://schemas.microsoft.com/office/powerpoint/2010/main" val="2236955957"/>
              </p:ext>
            </p:extLst>
          </p:nvPr>
        </p:nvGraphicFramePr>
        <p:xfrm>
          <a:off x="50800" y="0"/>
          <a:ext cx="12090400" cy="3559631"/>
        </p:xfrm>
        <a:graphic>
          <a:graphicData uri="http://schemas.openxmlformats.org/drawingml/2006/table">
            <a:tbl>
              <a:tblPr>
                <a:tableStyleId>{5C22544A-7EE6-4342-B048-85BDC9FD1C3A}</a:tableStyleId>
              </a:tblPr>
              <a:tblGrid>
                <a:gridCol w="2433161">
                  <a:extLst>
                    <a:ext uri="{9D8B030D-6E8A-4147-A177-3AD203B41FA5}">
                      <a16:colId xmlns:a16="http://schemas.microsoft.com/office/drawing/2014/main" val="2430555861"/>
                    </a:ext>
                  </a:extLst>
                </a:gridCol>
                <a:gridCol w="5934601">
                  <a:extLst>
                    <a:ext uri="{9D8B030D-6E8A-4147-A177-3AD203B41FA5}">
                      <a16:colId xmlns:a16="http://schemas.microsoft.com/office/drawing/2014/main" val="111838836"/>
                    </a:ext>
                  </a:extLst>
                </a:gridCol>
                <a:gridCol w="1802836">
                  <a:extLst>
                    <a:ext uri="{9D8B030D-6E8A-4147-A177-3AD203B41FA5}">
                      <a16:colId xmlns:a16="http://schemas.microsoft.com/office/drawing/2014/main" val="2773590609"/>
                    </a:ext>
                  </a:extLst>
                </a:gridCol>
                <a:gridCol w="1919802">
                  <a:extLst>
                    <a:ext uri="{9D8B030D-6E8A-4147-A177-3AD203B41FA5}">
                      <a16:colId xmlns:a16="http://schemas.microsoft.com/office/drawing/2014/main" val="1530689205"/>
                    </a:ext>
                  </a:extLst>
                </a:gridCol>
              </a:tblGrid>
              <a:tr h="490435">
                <a:tc>
                  <a:txBody>
                    <a:bodyPr/>
                    <a:lstStyle/>
                    <a:p>
                      <a:pPr algn="ctr" fontAlgn="ctr"/>
                      <a:r>
                        <a:rPr lang="en-US" sz="1600" u="none" strike="noStrike" dirty="0">
                          <a:effectLst/>
                        </a:rPr>
                        <a:t>DATE</a:t>
                      </a:r>
                      <a:endParaRPr lang="en-US" sz="1600" b="1" i="0" u="none" strike="noStrike" dirty="0">
                        <a:solidFill>
                          <a:srgbClr val="000000"/>
                        </a:solidFill>
                        <a:effectLst/>
                        <a:latin typeface="Calibri" panose="020F0502020204030204" pitchFamily="34" charset="0"/>
                      </a:endParaRPr>
                    </a:p>
                  </a:txBody>
                  <a:tcPr marL="4673" marR="4673" marT="46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dirty="0">
                          <a:effectLst/>
                        </a:rPr>
                        <a:t>TASK</a:t>
                      </a:r>
                      <a:endParaRPr lang="en-US" sz="1600" b="1" i="0" u="none" strike="noStrike" dirty="0">
                        <a:solidFill>
                          <a:srgbClr val="000000"/>
                        </a:solidFill>
                        <a:effectLst/>
                        <a:latin typeface="Calibri" panose="020F0502020204030204" pitchFamily="34" charset="0"/>
                      </a:endParaRPr>
                    </a:p>
                  </a:txBody>
                  <a:tcPr marL="4673" marR="4673" marT="46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dirty="0">
                          <a:effectLst/>
                        </a:rPr>
                        <a:t>ASSIGNED TO</a:t>
                      </a:r>
                      <a:endParaRPr lang="en-US" sz="1600" b="1" i="0" u="none" strike="noStrike" dirty="0">
                        <a:solidFill>
                          <a:srgbClr val="000000"/>
                        </a:solidFill>
                        <a:effectLst/>
                        <a:latin typeface="Consolas" panose="020B0609020204030204" pitchFamily="49" charset="0"/>
                      </a:endParaRPr>
                    </a:p>
                  </a:txBody>
                  <a:tcPr marL="4673" marR="4673" marT="46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dirty="0">
                          <a:effectLst/>
                        </a:rPr>
                        <a:t>COMPLETED</a:t>
                      </a:r>
                      <a:endParaRPr lang="en-US" sz="1600" b="1" i="0" u="none" strike="noStrike" dirty="0">
                        <a:solidFill>
                          <a:srgbClr val="000000"/>
                        </a:solidFill>
                        <a:effectLst/>
                        <a:latin typeface="Calibri" panose="020F0502020204030204" pitchFamily="34" charset="0"/>
                      </a:endParaRPr>
                    </a:p>
                  </a:txBody>
                  <a:tcPr marL="4673" marR="4673" marT="46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0724112"/>
                  </a:ext>
                </a:extLst>
              </a:tr>
              <a:tr h="859587">
                <a:tc>
                  <a:txBody>
                    <a:bodyPr/>
                    <a:lstStyle/>
                    <a:p>
                      <a:pPr algn="ctr" fontAlgn="b"/>
                      <a:r>
                        <a:rPr lang="en-US" sz="1800" u="none" strike="noStrike" dirty="0">
                          <a:effectLst/>
                        </a:rPr>
                        <a:t>February 25, 2023</a:t>
                      </a:r>
                      <a:endParaRPr lang="en-US" sz="1800" b="0" i="0" u="none" strike="noStrike" dirty="0">
                        <a:solidFill>
                          <a:srgbClr val="000000"/>
                        </a:solidFill>
                        <a:effectLst/>
                        <a:latin typeface="Calibri" panose="020F0502020204030204" pitchFamily="34" charset="0"/>
                      </a:endParaRPr>
                    </a:p>
                  </a:txBody>
                  <a:tcPr marL="3569" marR="3569" marT="356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u="none" strike="noStrike">
                          <a:effectLst/>
                        </a:rPr>
                        <a:t>Ensure prizes are on site.</a:t>
                      </a:r>
                      <a:endParaRPr lang="en-US" sz="1800" b="0" i="0" u="none" strike="noStrike">
                        <a:solidFill>
                          <a:srgbClr val="000000"/>
                        </a:solidFill>
                        <a:effectLst/>
                        <a:latin typeface="Calibri" panose="020F0502020204030204" pitchFamily="34"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u="none" strike="noStrike" dirty="0">
                          <a:effectLst/>
                        </a:rPr>
                        <a:t> </a:t>
                      </a:r>
                      <a:endParaRPr lang="en-US" sz="1800" b="0" i="0" u="none" strike="noStrike" dirty="0">
                        <a:solidFill>
                          <a:srgbClr val="000000"/>
                        </a:solidFill>
                        <a:effectLst/>
                        <a:latin typeface="Consolas" panose="020B0609020204030204" pitchFamily="49"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u="none" strike="noStrike" dirty="0">
                          <a:effectLst/>
                        </a:rPr>
                        <a:t> </a:t>
                      </a:r>
                      <a:endParaRPr lang="en-US" sz="1800" b="0" i="0" u="none" strike="noStrike" dirty="0">
                        <a:solidFill>
                          <a:srgbClr val="000000"/>
                        </a:solidFill>
                        <a:effectLst/>
                        <a:latin typeface="Calibri" panose="020F0502020204030204" pitchFamily="34"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848216"/>
                  </a:ext>
                </a:extLst>
              </a:tr>
              <a:tr h="490435">
                <a:tc>
                  <a:txBody>
                    <a:bodyPr/>
                    <a:lstStyle/>
                    <a:p>
                      <a:pPr algn="ctr" fontAlgn="b"/>
                      <a:r>
                        <a:rPr lang="en-US" sz="1800" u="none" strike="noStrike" dirty="0">
                          <a:effectLst/>
                        </a:rPr>
                        <a:t> February 25, 2023</a:t>
                      </a:r>
                      <a:endParaRPr lang="en-US" sz="1800" b="0" i="0" u="none" strike="noStrike" dirty="0">
                        <a:solidFill>
                          <a:srgbClr val="000000"/>
                        </a:solidFill>
                        <a:effectLst/>
                        <a:latin typeface="Calibri" panose="020F0502020204030204" pitchFamily="34" charset="0"/>
                      </a:endParaRPr>
                    </a:p>
                  </a:txBody>
                  <a:tcPr marL="3569" marR="3569" marT="356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u="none" strike="noStrike" dirty="0">
                          <a:effectLst/>
                        </a:rPr>
                        <a:t>50/50 bucket</a:t>
                      </a:r>
                      <a:endParaRPr lang="en-US" sz="1800" b="0" i="0" u="none" strike="noStrike" dirty="0">
                        <a:solidFill>
                          <a:srgbClr val="000000"/>
                        </a:solidFill>
                        <a:effectLst/>
                        <a:latin typeface="Calibri" panose="020F0502020204030204" pitchFamily="34"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u="none" strike="noStrike">
                          <a:effectLst/>
                        </a:rPr>
                        <a:t>MIKE/KE0ESG</a:t>
                      </a:r>
                      <a:endParaRPr lang="en-US" sz="1800" b="0" i="0" u="none" strike="noStrike">
                        <a:solidFill>
                          <a:srgbClr val="000000"/>
                        </a:solidFill>
                        <a:effectLst/>
                        <a:latin typeface="Consolas" panose="020B0609020204030204" pitchFamily="49"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u="none" strike="noStrike">
                          <a:effectLst/>
                        </a:rPr>
                        <a:t> </a:t>
                      </a:r>
                      <a:endParaRPr lang="en-US" sz="1800" b="0" i="0" u="none" strike="noStrike">
                        <a:solidFill>
                          <a:srgbClr val="000000"/>
                        </a:solidFill>
                        <a:effectLst/>
                        <a:latin typeface="Calibri" panose="020F0502020204030204" pitchFamily="34"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1524009"/>
                  </a:ext>
                </a:extLst>
              </a:tr>
              <a:tr h="859587">
                <a:tc>
                  <a:txBody>
                    <a:bodyPr/>
                    <a:lstStyle/>
                    <a:p>
                      <a:pPr algn="l" fontAlgn="b"/>
                      <a:r>
                        <a:rPr lang="en-US" sz="1800" u="none" strike="noStrike" dirty="0">
                          <a:effectLst/>
                        </a:rPr>
                        <a:t>February 25, 2023 </a:t>
                      </a:r>
                      <a:endParaRPr lang="en-US" sz="1800" b="0" i="0" u="none" strike="noStrike" dirty="0">
                        <a:solidFill>
                          <a:srgbClr val="000000"/>
                        </a:solidFill>
                        <a:effectLst/>
                        <a:latin typeface="Calibri" panose="020F0502020204030204" pitchFamily="34" charset="0"/>
                      </a:endParaRPr>
                    </a:p>
                  </a:txBody>
                  <a:tcPr marL="3569" marR="3569" marT="356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u="none" strike="noStrike" dirty="0">
                          <a:effectLst/>
                        </a:rPr>
                        <a:t>Teardown:  put away tables &amp; chairs and sweep gym.  Ensure trash is removed.</a:t>
                      </a:r>
                      <a:endParaRPr lang="en-US" sz="1800" b="0" i="0" u="none" strike="noStrike" dirty="0">
                        <a:solidFill>
                          <a:srgbClr val="000000"/>
                        </a:solidFill>
                        <a:effectLst/>
                        <a:latin typeface="Calibri" panose="020F0502020204030204" pitchFamily="34"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u="none" strike="noStrike">
                          <a:effectLst/>
                        </a:rPr>
                        <a:t>CLUB MEMBERS</a:t>
                      </a:r>
                      <a:endParaRPr lang="en-US" sz="1800" b="0" i="0" u="none" strike="noStrike">
                        <a:solidFill>
                          <a:srgbClr val="000000"/>
                        </a:solidFill>
                        <a:effectLst/>
                        <a:latin typeface="Consolas" panose="020B0609020204030204" pitchFamily="49"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u="none" strike="noStrike">
                          <a:effectLst/>
                        </a:rPr>
                        <a:t> </a:t>
                      </a:r>
                      <a:endParaRPr lang="en-US" sz="1800" b="0" i="0" u="none" strike="noStrike">
                        <a:solidFill>
                          <a:srgbClr val="000000"/>
                        </a:solidFill>
                        <a:effectLst/>
                        <a:latin typeface="Calibri" panose="020F0502020204030204" pitchFamily="34"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6900502"/>
                  </a:ext>
                </a:extLst>
              </a:tr>
              <a:tr h="859587">
                <a:tc>
                  <a:txBody>
                    <a:bodyPr/>
                    <a:lstStyle/>
                    <a:p>
                      <a:pPr algn="r" fontAlgn="b"/>
                      <a:r>
                        <a:rPr lang="en-US" sz="1800" u="none" strike="noStrike" dirty="0">
                          <a:effectLst/>
                        </a:rPr>
                        <a:t>March 28, 2023</a:t>
                      </a:r>
                      <a:endParaRPr lang="en-US" sz="1800" b="0" i="0" u="none" strike="noStrike" dirty="0">
                        <a:solidFill>
                          <a:srgbClr val="000000"/>
                        </a:solidFill>
                        <a:effectLst/>
                        <a:latin typeface="Calibri" panose="020F0502020204030204" pitchFamily="34" charset="0"/>
                      </a:endParaRPr>
                    </a:p>
                  </a:txBody>
                  <a:tcPr marL="3569" marR="3569" marT="356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u="none" strike="noStrike" dirty="0">
                          <a:effectLst/>
                        </a:rPr>
                        <a:t>Send thank-you letter to school and vendors providing prizes.</a:t>
                      </a:r>
                      <a:endParaRPr lang="en-US" sz="1800" b="0" i="0" u="none" strike="noStrike" dirty="0">
                        <a:solidFill>
                          <a:srgbClr val="000000"/>
                        </a:solidFill>
                        <a:effectLst/>
                        <a:latin typeface="Calibri" panose="020F0502020204030204" pitchFamily="34"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u="none" strike="noStrike" dirty="0">
                          <a:effectLst/>
                        </a:rPr>
                        <a:t>MIKE/KE0ESG &amp;  Lorne/N0CYK</a:t>
                      </a:r>
                      <a:endParaRPr lang="en-US" sz="1800" b="0" i="0" u="none" strike="noStrike" dirty="0">
                        <a:solidFill>
                          <a:srgbClr val="000000"/>
                        </a:solidFill>
                        <a:effectLst/>
                        <a:latin typeface="Consolas" panose="020B0609020204030204" pitchFamily="49"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u="none" strike="noStrike" dirty="0">
                          <a:effectLst/>
                        </a:rPr>
                        <a:t> </a:t>
                      </a:r>
                      <a:endParaRPr lang="en-US" sz="1800" b="0" i="0" u="none" strike="noStrike" dirty="0">
                        <a:solidFill>
                          <a:srgbClr val="000000"/>
                        </a:solidFill>
                        <a:effectLst/>
                        <a:latin typeface="Calibri" panose="020F0502020204030204" pitchFamily="34" charset="0"/>
                      </a:endParaRPr>
                    </a:p>
                  </a:txBody>
                  <a:tcPr marL="3569" marR="3569"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0871529"/>
                  </a:ext>
                </a:extLst>
              </a:tr>
            </a:tbl>
          </a:graphicData>
        </a:graphic>
      </p:graphicFrame>
    </p:spTree>
    <p:extLst>
      <p:ext uri="{BB962C8B-B14F-4D97-AF65-F5344CB8AC3E}">
        <p14:creationId xmlns:p14="http://schemas.microsoft.com/office/powerpoint/2010/main" val="11997237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677758-132A-43D1-96C9-0CFE96365A96}"/>
              </a:ext>
            </a:extLst>
          </p:cNvPr>
          <p:cNvSpPr>
            <a:spLocks noChangeArrowheads="1"/>
          </p:cNvSpPr>
          <p:nvPr/>
        </p:nvSpPr>
        <p:spPr bwMode="auto">
          <a:xfrm>
            <a:off x="918140" y="147191"/>
            <a:ext cx="1035572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1pPr>
            <a:lvl2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2pPr>
            <a:lvl3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3pPr>
            <a:lvl4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4pPr>
            <a:lvl5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5pPr>
            <a:lvl6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6pPr>
            <a:lvl7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7pPr>
            <a:lvl8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8pPr>
            <a:lvl9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US" altLang="en-US" sz="3200" b="1" i="0" u="sng"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rPr>
              <a:t>Central Dakota Amateur Radio Club</a:t>
            </a:r>
            <a:endParaRPr kumimoji="0" lang="en-US" altLang="en-US" sz="3200" b="0" i="0" u="none" strike="noStrike" cap="none" normalizeH="0" baseline="0">
              <a:ln>
                <a:noFill/>
              </a:ln>
              <a:solidFill>
                <a:schemeClr val="tx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US" altLang="en-US" sz="3200" b="0" i="0" u="none"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rPr>
              <a:t>PO Box 7162 Bismarck, North Dakota 58507-7162</a:t>
            </a:r>
            <a:endParaRPr kumimoji="0" lang="en-US" altLang="en-US" sz="3200" b="0" i="0" u="none" strike="noStrike" cap="none" normalizeH="0" baseline="0">
              <a:ln>
                <a:noFill/>
              </a:ln>
              <a:solidFill>
                <a:schemeClr val="tx1"/>
              </a:solidFill>
              <a:effectLst/>
              <a:latin typeface="+mj-lt"/>
            </a:endParaRPr>
          </a:p>
        </p:txBody>
      </p:sp>
      <p:sp>
        <p:nvSpPr>
          <p:cNvPr id="3" name="Subtitle 2">
            <a:extLst>
              <a:ext uri="{FF2B5EF4-FFF2-40B4-BE49-F238E27FC236}">
                <a16:creationId xmlns:a16="http://schemas.microsoft.com/office/drawing/2014/main" id="{E8F395B0-82F6-449B-BC23-A789D5897397}"/>
              </a:ext>
            </a:extLst>
          </p:cNvPr>
          <p:cNvSpPr>
            <a:spLocks noGrp="1"/>
          </p:cNvSpPr>
          <p:nvPr>
            <p:ph type="subTitle" idx="1"/>
          </p:nvPr>
        </p:nvSpPr>
        <p:spPr>
          <a:xfrm>
            <a:off x="1886771" y="1248513"/>
            <a:ext cx="9813075" cy="5486400"/>
          </a:xfrm>
        </p:spPr>
        <p:txBody>
          <a:bodyPr>
            <a:normAutofit fontScale="70000" lnSpcReduction="20000"/>
          </a:bodyPr>
          <a:lstStyle/>
          <a:p>
            <a:pPr marL="0" marR="0">
              <a:spcBef>
                <a:spcPts val="0"/>
              </a:spcBef>
              <a:spcAft>
                <a:spcPts val="0"/>
              </a:spcAft>
            </a:pPr>
            <a:r>
              <a:rPr lang="en-US" sz="3900" b="1">
                <a:solidFill>
                  <a:srgbClr val="444444"/>
                </a:solidFill>
                <a:effectLst/>
                <a:latin typeface="+mj-lt"/>
                <a:ea typeface="Calibri" panose="020F0502020204030204" pitchFamily="34" charset="0"/>
                <a:cs typeface="Times New Roman" panose="02020603050405020304" pitchFamily="18" charset="0"/>
              </a:rPr>
              <a:t>October 25th, 2022, MEETING AGENDA</a:t>
            </a:r>
            <a:endParaRPr lang="en-US" sz="3900" b="1">
              <a:effectLst/>
              <a:latin typeface="+mj-lt"/>
              <a:ea typeface="Calibri" panose="020F0502020204030204" pitchFamily="34" charset="0"/>
              <a:cs typeface="Times New Roman" panose="02020603050405020304" pitchFamily="18" charset="0"/>
            </a:endParaRPr>
          </a:p>
          <a:p>
            <a:pPr marL="803275" marR="0" indent="-346075" algn="l">
              <a:lnSpc>
                <a:spcPct val="120000"/>
              </a:lnSpc>
              <a:spcBef>
                <a:spcPts val="0"/>
              </a:spcBef>
              <a:spcAft>
                <a:spcPts val="0"/>
              </a:spcAft>
            </a:pPr>
            <a:r>
              <a:rPr lang="en-US" sz="1800" b="1">
                <a:solidFill>
                  <a:srgbClr val="1D2228"/>
                </a:solidFill>
                <a:effectLst/>
                <a:latin typeface="+mj-lt"/>
                <a:ea typeface="Times New Roman" panose="02020603050405020304" pitchFamily="18" charset="0"/>
                <a:cs typeface="Times New Roman" panose="02020603050405020304" pitchFamily="18" charset="0"/>
              </a:rPr>
              <a:t>A.	</a:t>
            </a:r>
            <a:r>
              <a:rPr lang="en-US" sz="1800" b="1">
                <a:solidFill>
                  <a:srgbClr val="1D2228"/>
                </a:solidFill>
                <a:effectLst/>
                <a:highlight>
                  <a:srgbClr val="FFFF00"/>
                </a:highlight>
                <a:latin typeface="+mj-lt"/>
                <a:ea typeface="Times New Roman" panose="02020603050405020304" pitchFamily="18" charset="0"/>
                <a:cs typeface="Times New Roman" panose="02020603050405020304" pitchFamily="18" charset="0"/>
              </a:rPr>
              <a:t>Approval of </a:t>
            </a:r>
            <a:r>
              <a:rPr lang="en-US" sz="1800" b="1">
                <a:solidFill>
                  <a:srgbClr val="1D2228"/>
                </a:solidFill>
                <a:highlight>
                  <a:srgbClr val="FFFF00"/>
                </a:highlight>
                <a:latin typeface="+mj-lt"/>
                <a:ea typeface="Times New Roman" panose="02020603050405020304" pitchFamily="18" charset="0"/>
                <a:cs typeface="Times New Roman" panose="02020603050405020304" pitchFamily="18" charset="0"/>
              </a:rPr>
              <a:t>September 2022 </a:t>
            </a:r>
            <a:r>
              <a:rPr lang="en-US" sz="1800" b="1">
                <a:solidFill>
                  <a:srgbClr val="1D2228"/>
                </a:solidFill>
                <a:effectLst/>
                <a:highlight>
                  <a:srgbClr val="FFFF00"/>
                </a:highlight>
                <a:latin typeface="+mj-lt"/>
                <a:ea typeface="Times New Roman" panose="02020603050405020304" pitchFamily="18" charset="0"/>
                <a:cs typeface="Times New Roman" panose="02020603050405020304" pitchFamily="18" charset="0"/>
              </a:rPr>
              <a:t>meeting minutes.</a:t>
            </a:r>
            <a:endParaRPr lang="en-US" sz="1800" b="1">
              <a:effectLst/>
              <a:highlight>
                <a:srgbClr val="FFFF00"/>
              </a:highlight>
              <a:latin typeface="+mj-lt"/>
              <a:ea typeface="Calibri" panose="020F0502020204030204" pitchFamily="34" charset="0"/>
              <a:cs typeface="Times New Roman" panose="02020603050405020304" pitchFamily="18" charset="0"/>
            </a:endParaRPr>
          </a:p>
          <a:p>
            <a:pPr marL="803275" marR="0" indent="-346075" algn="l">
              <a:lnSpc>
                <a:spcPct val="120000"/>
              </a:lnSpc>
              <a:spcBef>
                <a:spcPts val="0"/>
              </a:spcBef>
              <a:spcAft>
                <a:spcPts val="0"/>
              </a:spcAft>
            </a:pPr>
            <a:r>
              <a:rPr lang="en-US" sz="1800" b="1">
                <a:effectLst/>
                <a:latin typeface="+mj-lt"/>
                <a:ea typeface="Calibri" panose="020F0502020204030204" pitchFamily="34" charset="0"/>
                <a:cs typeface="Times New Roman" panose="02020603050405020304" pitchFamily="18" charset="0"/>
              </a:rPr>
              <a:t>B.	</a:t>
            </a:r>
            <a:r>
              <a:rPr lang="en-US" sz="1800" b="1">
                <a:effectLst/>
                <a:highlight>
                  <a:srgbClr val="FFFF00"/>
                </a:highlight>
                <a:latin typeface="+mj-lt"/>
                <a:ea typeface="Calibri" panose="020F0502020204030204" pitchFamily="34" charset="0"/>
                <a:cs typeface="Times New Roman" panose="02020603050405020304" pitchFamily="18" charset="0"/>
              </a:rPr>
              <a:t>Treasurer's Report</a:t>
            </a:r>
          </a:p>
          <a:p>
            <a:pPr marL="803275" marR="0" indent="-346075" algn="l">
              <a:lnSpc>
                <a:spcPct val="120000"/>
              </a:lnSpc>
              <a:spcBef>
                <a:spcPts val="0"/>
              </a:spcBef>
              <a:spcAft>
                <a:spcPts val="0"/>
              </a:spcAft>
              <a:buAutoNum type="alphaUcPeriod" startAt="3"/>
            </a:pPr>
            <a:r>
              <a:rPr lang="en-US" sz="1800" b="1">
                <a:effectLst/>
                <a:highlight>
                  <a:srgbClr val="FFFF00"/>
                </a:highlight>
                <a:latin typeface="+mj-lt"/>
                <a:ea typeface="Calibri" panose="020F0502020204030204" pitchFamily="34" charset="0"/>
                <a:cs typeface="Times New Roman" panose="02020603050405020304" pitchFamily="18" charset="0"/>
              </a:rPr>
              <a:t>Guests.</a:t>
            </a:r>
          </a:p>
          <a:p>
            <a:pPr marL="457200" marR="0" algn="l">
              <a:lnSpc>
                <a:spcPct val="120000"/>
              </a:lnSpc>
              <a:spcBef>
                <a:spcPts val="0"/>
              </a:spcBef>
              <a:spcAft>
                <a:spcPts val="0"/>
              </a:spcAft>
            </a:pPr>
            <a:endParaRPr lang="en-US" sz="1800" b="1">
              <a:effectLst/>
              <a:latin typeface="+mj-lt"/>
              <a:ea typeface="Calibri" panose="020F0502020204030204" pitchFamily="34" charset="0"/>
              <a:cs typeface="Times New Roman" panose="02020603050405020304" pitchFamily="18" charset="0"/>
            </a:endParaRPr>
          </a:p>
          <a:p>
            <a:pPr lvl="1" indent="-227013" algn="l">
              <a:lnSpc>
                <a:spcPct val="120000"/>
              </a:lnSpc>
              <a:spcBef>
                <a:spcPts val="0"/>
              </a:spcBef>
            </a:pPr>
            <a:r>
              <a:rPr lang="en-US" sz="1800" b="1">
                <a:effectLst/>
                <a:latin typeface="+mj-lt"/>
                <a:ea typeface="Calibri" panose="020F0502020204030204" pitchFamily="34" charset="0"/>
                <a:cs typeface="Times New Roman" panose="02020603050405020304" pitchFamily="18" charset="0"/>
              </a:rPr>
              <a:t> COMMITTEE REPORTS:</a:t>
            </a:r>
          </a:p>
          <a:p>
            <a:pPr marL="800100" lvl="1" indent="-342900" algn="l">
              <a:lnSpc>
                <a:spcPct val="120000"/>
              </a:lnSpc>
              <a:spcBef>
                <a:spcPts val="0"/>
              </a:spcBef>
              <a:buFont typeface="+mj-lt"/>
              <a:buAutoNum type="arabicPeriod"/>
            </a:pPr>
            <a:r>
              <a:rPr lang="en-US" sz="1800" b="1">
                <a:effectLst/>
                <a:highlight>
                  <a:srgbClr val="FFFF00"/>
                </a:highlight>
                <a:latin typeface="+mj-lt"/>
                <a:ea typeface="Calibri" panose="020F0502020204030204" pitchFamily="34" charset="0"/>
                <a:cs typeface="Times New Roman" panose="02020603050405020304" pitchFamily="18" charset="0"/>
              </a:rPr>
              <a:t>Technical.</a:t>
            </a:r>
          </a:p>
          <a:p>
            <a:pPr marL="800100" lvl="1" indent="-342900" algn="l">
              <a:lnSpc>
                <a:spcPct val="120000"/>
              </a:lnSpc>
              <a:spcBef>
                <a:spcPts val="0"/>
              </a:spcBef>
              <a:buFont typeface="+mj-lt"/>
              <a:buAutoNum type="arabicPeriod"/>
            </a:pPr>
            <a:r>
              <a:rPr lang="en-US" sz="1800" b="1">
                <a:effectLst/>
                <a:highlight>
                  <a:srgbClr val="FFFF00"/>
                </a:highlight>
                <a:latin typeface="+mj-lt"/>
                <a:ea typeface="Calibri" panose="020F0502020204030204" pitchFamily="34" charset="0"/>
                <a:cs typeface="Times New Roman" panose="02020603050405020304" pitchFamily="18" charset="0"/>
              </a:rPr>
              <a:t>Skywarn </a:t>
            </a:r>
          </a:p>
          <a:p>
            <a:pPr marL="800100" lvl="1" indent="-342900" algn="l">
              <a:lnSpc>
                <a:spcPct val="120000"/>
              </a:lnSpc>
              <a:spcBef>
                <a:spcPts val="0"/>
              </a:spcBef>
              <a:buFont typeface="+mj-lt"/>
              <a:buAutoNum type="arabicPeriod"/>
            </a:pPr>
            <a:r>
              <a:rPr lang="en-US" sz="1800" b="1">
                <a:effectLst/>
                <a:highlight>
                  <a:srgbClr val="FFFF00"/>
                </a:highlight>
                <a:latin typeface="+mj-lt"/>
                <a:ea typeface="Calibri" panose="020F0502020204030204" pitchFamily="34" charset="0"/>
                <a:cs typeface="Times New Roman" panose="02020603050405020304" pitchFamily="18" charset="0"/>
              </a:rPr>
              <a:t>VE Testing</a:t>
            </a:r>
          </a:p>
          <a:p>
            <a:pPr marL="800100" lvl="1" indent="-342900" algn="l">
              <a:lnSpc>
                <a:spcPct val="120000"/>
              </a:lnSpc>
              <a:spcBef>
                <a:spcPts val="0"/>
              </a:spcBef>
              <a:buFont typeface="+mj-lt"/>
              <a:buAutoNum type="arabicPeriod"/>
            </a:pPr>
            <a:r>
              <a:rPr lang="en-US" sz="1800" b="1">
                <a:effectLst/>
                <a:highlight>
                  <a:srgbClr val="FFFF00"/>
                </a:highlight>
                <a:latin typeface="+mj-lt"/>
                <a:ea typeface="Calibri" panose="020F0502020204030204" pitchFamily="34" charset="0"/>
                <a:cs typeface="Times New Roman" panose="02020603050405020304" pitchFamily="18" charset="0"/>
              </a:rPr>
              <a:t>Net Control report</a:t>
            </a:r>
          </a:p>
          <a:p>
            <a:pPr lvl="1" indent="457200" algn="l">
              <a:lnSpc>
                <a:spcPct val="120000"/>
              </a:lnSpc>
              <a:spcBef>
                <a:spcPts val="0"/>
              </a:spcBef>
            </a:pPr>
            <a:r>
              <a:rPr lang="en-US" sz="1800" b="1">
                <a:effectLst/>
                <a:latin typeface="+mj-lt"/>
                <a:ea typeface="Calibri" panose="020F0502020204030204" pitchFamily="34" charset="0"/>
                <a:cs typeface="Times New Roman" panose="02020603050405020304" pitchFamily="18" charset="0"/>
              </a:rPr>
              <a:t> </a:t>
            </a:r>
          </a:p>
          <a:p>
            <a:pPr marL="461963" marR="0" indent="-231775" algn="l">
              <a:spcBef>
                <a:spcPts val="0"/>
              </a:spcBef>
              <a:spcAft>
                <a:spcPts val="0"/>
              </a:spcAft>
            </a:pPr>
            <a:r>
              <a:rPr lang="en-US" sz="1800" b="1">
                <a:effectLst/>
                <a:latin typeface="+mj-lt"/>
                <a:ea typeface="Consolas" panose="020B0609020204030204" pitchFamily="49" charset="0"/>
                <a:cs typeface="Consolas" panose="020B0609020204030204" pitchFamily="49" charset="0"/>
              </a:rPr>
              <a:t>OLD BUSINESS: </a:t>
            </a:r>
          </a:p>
          <a:p>
            <a:pPr marL="461963" marR="0" lvl="0" indent="341313" algn="l">
              <a:lnSpc>
                <a:spcPct val="107000"/>
              </a:lnSpc>
              <a:spcBef>
                <a:spcPts val="0"/>
              </a:spcBef>
              <a:spcAft>
                <a:spcPts val="0"/>
              </a:spcAft>
              <a:buFont typeface="+mj-lt"/>
              <a:buAutoNum type="arabicParenR"/>
            </a:pPr>
            <a:r>
              <a:rPr lang="en-US" sz="1800" b="1">
                <a:effectLst/>
                <a:highlight>
                  <a:srgbClr val="FFFF00"/>
                </a:highlight>
                <a:latin typeface="+mj-lt"/>
                <a:ea typeface="Consolas" panose="020B0609020204030204" pitchFamily="49" charset="0"/>
                <a:cs typeface="Consolas" panose="020B0609020204030204" pitchFamily="49" charset="0"/>
              </a:rPr>
              <a:t>Projects at BSC planning </a:t>
            </a:r>
          </a:p>
          <a:p>
            <a:pPr marL="919163" lvl="2" indent="341313" algn="l">
              <a:lnSpc>
                <a:spcPct val="107000"/>
              </a:lnSpc>
              <a:spcBef>
                <a:spcPts val="0"/>
              </a:spcBef>
              <a:buFont typeface="+mj-lt"/>
              <a:buAutoNum type="alphaLcParenR"/>
            </a:pPr>
            <a:r>
              <a:rPr lang="en-US" sz="1600" b="1">
                <a:effectLst/>
                <a:highlight>
                  <a:srgbClr val="FFFF00"/>
                </a:highlight>
                <a:latin typeface="+mj-lt"/>
                <a:ea typeface="Consolas" panose="020B0609020204030204" pitchFamily="49" charset="0"/>
                <a:cs typeface="Consolas" panose="020B0609020204030204" pitchFamily="49" charset="0"/>
              </a:rPr>
              <a:t>Dipole antenna class October 29</a:t>
            </a:r>
            <a:r>
              <a:rPr lang="en-US" sz="1600" b="1" baseline="30000">
                <a:effectLst/>
                <a:highlight>
                  <a:srgbClr val="FFFF00"/>
                </a:highlight>
                <a:latin typeface="+mj-lt"/>
                <a:ea typeface="Consolas" panose="020B0609020204030204" pitchFamily="49" charset="0"/>
                <a:cs typeface="Consolas" panose="020B0609020204030204" pitchFamily="49" charset="0"/>
              </a:rPr>
              <a:t>th</a:t>
            </a:r>
            <a:endParaRPr lang="en-US" sz="1600" b="1">
              <a:effectLst/>
              <a:highlight>
                <a:srgbClr val="FFFF00"/>
              </a:highlight>
              <a:latin typeface="+mj-lt"/>
              <a:ea typeface="Consolas" panose="020B0609020204030204" pitchFamily="49" charset="0"/>
              <a:cs typeface="Consolas" panose="020B0609020204030204" pitchFamily="49" charset="0"/>
            </a:endParaRPr>
          </a:p>
          <a:p>
            <a:pPr marL="461963" marR="0" lvl="0" indent="341313" algn="l">
              <a:lnSpc>
                <a:spcPct val="107000"/>
              </a:lnSpc>
              <a:spcBef>
                <a:spcPts val="0"/>
              </a:spcBef>
              <a:spcAft>
                <a:spcPts val="0"/>
              </a:spcAft>
              <a:buFont typeface="+mj-lt"/>
              <a:buAutoNum type="arabicParenR"/>
            </a:pPr>
            <a:r>
              <a:rPr lang="en-US" sz="1800" b="1">
                <a:effectLst/>
                <a:highlight>
                  <a:srgbClr val="FFFF00"/>
                </a:highlight>
                <a:latin typeface="+mj-lt"/>
                <a:ea typeface="Consolas" panose="020B0609020204030204" pitchFamily="49" charset="0"/>
                <a:cs typeface="Consolas" panose="020B0609020204030204" pitchFamily="49" charset="0"/>
              </a:rPr>
              <a:t>Girl Scout Big Event Report</a:t>
            </a:r>
          </a:p>
          <a:p>
            <a:pPr marL="461963" marR="0" lvl="0" indent="341313" algn="l">
              <a:lnSpc>
                <a:spcPct val="107000"/>
              </a:lnSpc>
              <a:spcBef>
                <a:spcPts val="0"/>
              </a:spcBef>
              <a:spcAft>
                <a:spcPts val="0"/>
              </a:spcAft>
              <a:buFont typeface="+mj-lt"/>
              <a:buAutoNum type="arabicParenR"/>
            </a:pPr>
            <a:r>
              <a:rPr lang="en-US" sz="1800" b="1">
                <a:effectLst/>
                <a:highlight>
                  <a:srgbClr val="FFFF00"/>
                </a:highlight>
                <a:latin typeface="+mj-lt"/>
                <a:ea typeface="Consolas" panose="020B0609020204030204" pitchFamily="49" charset="0"/>
                <a:cs typeface="Consolas" panose="020B0609020204030204" pitchFamily="49" charset="0"/>
              </a:rPr>
              <a:t>Jamboree on the Air Report </a:t>
            </a:r>
          </a:p>
          <a:p>
            <a:pPr marL="461963" marR="0" lvl="0" indent="341313" algn="l">
              <a:lnSpc>
                <a:spcPct val="107000"/>
              </a:lnSpc>
              <a:spcBef>
                <a:spcPts val="0"/>
              </a:spcBef>
              <a:spcAft>
                <a:spcPts val="0"/>
              </a:spcAft>
              <a:buFont typeface="+mj-lt"/>
              <a:buAutoNum type="arabicParenR"/>
            </a:pPr>
            <a:r>
              <a:rPr lang="en-US" sz="1800" b="1">
                <a:effectLst/>
                <a:highlight>
                  <a:srgbClr val="FFFF00"/>
                </a:highlight>
                <a:latin typeface="+mj-lt"/>
                <a:ea typeface="Consolas" panose="020B0609020204030204" pitchFamily="49" charset="0"/>
                <a:cs typeface="Consolas" panose="020B0609020204030204" pitchFamily="49" charset="0"/>
              </a:rPr>
              <a:t>HAMFEST 2023 Planning </a:t>
            </a:r>
          </a:p>
          <a:p>
            <a:pPr marL="461963" marR="0" indent="341313" algn="l">
              <a:lnSpc>
                <a:spcPct val="107000"/>
              </a:lnSpc>
              <a:spcBef>
                <a:spcPts val="0"/>
              </a:spcBef>
              <a:spcAft>
                <a:spcPts val="0"/>
              </a:spcAft>
            </a:pPr>
            <a:r>
              <a:rPr lang="en-US" sz="1800" b="1">
                <a:effectLst/>
                <a:latin typeface="+mj-lt"/>
                <a:ea typeface="Consolas" panose="020B0609020204030204" pitchFamily="49" charset="0"/>
                <a:cs typeface="Consolas" panose="020B0609020204030204" pitchFamily="49" charset="0"/>
              </a:rPr>
              <a:t>  </a:t>
            </a:r>
          </a:p>
          <a:p>
            <a:pPr marL="461963" marR="307340" indent="-231775" algn="l">
              <a:spcBef>
                <a:spcPts val="5"/>
              </a:spcBef>
              <a:spcAft>
                <a:spcPts val="0"/>
              </a:spcAft>
            </a:pPr>
            <a:r>
              <a:rPr lang="en-US" sz="1800" b="1">
                <a:effectLst/>
                <a:latin typeface="+mj-lt"/>
                <a:ea typeface="Consolas" panose="020B0609020204030204" pitchFamily="49" charset="0"/>
                <a:cs typeface="Consolas" panose="020B0609020204030204" pitchFamily="49" charset="0"/>
              </a:rPr>
              <a:t>NEW BUSINESS: </a:t>
            </a:r>
            <a:endParaRPr lang="en-US" sz="1800" b="1">
              <a:effectLst/>
              <a:highlight>
                <a:srgbClr val="00FF00"/>
              </a:highlight>
              <a:latin typeface="+mj-lt"/>
              <a:ea typeface="Consolas" panose="020B0609020204030204" pitchFamily="49" charset="0"/>
              <a:cs typeface="Consolas" panose="020B0609020204030204" pitchFamily="49" charset="0"/>
            </a:endParaRPr>
          </a:p>
          <a:p>
            <a:pPr marL="461963" marR="0" lvl="0" indent="341313" algn="l">
              <a:spcBef>
                <a:spcPts val="5"/>
              </a:spcBef>
              <a:spcAft>
                <a:spcPts val="0"/>
              </a:spcAft>
              <a:buFont typeface="+mj-lt"/>
              <a:buAutoNum type="arabicParenR"/>
            </a:pPr>
            <a:r>
              <a:rPr lang="en-US" sz="1800" b="1">
                <a:solidFill>
                  <a:srgbClr val="1D2028"/>
                </a:solidFill>
                <a:effectLst/>
                <a:highlight>
                  <a:srgbClr val="00FF00"/>
                </a:highlight>
                <a:latin typeface="+mj-lt"/>
                <a:ea typeface="Consolas" panose="020B0609020204030204" pitchFamily="49" charset="0"/>
                <a:cs typeface="Consolas" panose="020B0609020204030204" pitchFamily="49" charset="0"/>
              </a:rPr>
              <a:t>Missouri Slope Model Aero Club donation.</a:t>
            </a:r>
            <a:endParaRPr lang="en-US" sz="1800" b="1">
              <a:effectLst/>
              <a:highlight>
                <a:srgbClr val="00FF00"/>
              </a:highlight>
              <a:latin typeface="+mj-lt"/>
              <a:ea typeface="Consolas" panose="020B0609020204030204" pitchFamily="49" charset="0"/>
              <a:cs typeface="Consolas" panose="020B0609020204030204" pitchFamily="49" charset="0"/>
            </a:endParaRP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Elections</a:t>
            </a:r>
          </a:p>
          <a:p>
            <a:pPr marL="461963" marR="0" lvl="0" indent="341313" algn="l">
              <a:lnSpc>
                <a:spcPct val="107000"/>
              </a:lnSpc>
              <a:spcBef>
                <a:spcPts val="0"/>
              </a:spcBef>
              <a:spcAft>
                <a:spcPts val="0"/>
              </a:spcAft>
              <a:buFont typeface="+mj-lt"/>
              <a:buAutoNum type="arabicParenR"/>
              <a:tabLst>
                <a:tab pos="228600" algn="l"/>
              </a:tabLst>
            </a:pPr>
            <a:r>
              <a:rPr lang="en-US" sz="1800" b="1">
                <a:effectLst/>
                <a:latin typeface="+mj-lt"/>
                <a:ea typeface="Consolas" panose="020B0609020204030204" pitchFamily="49" charset="0"/>
                <a:cs typeface="Consolas" panose="020B0609020204030204" pitchFamily="49" charset="0"/>
              </a:rPr>
              <a:t>Christmas Party </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Lewis and Clark on the Trail June 3</a:t>
            </a:r>
            <a:r>
              <a:rPr lang="en-US" sz="1800" b="1" baseline="30000">
                <a:effectLst/>
                <a:latin typeface="+mj-lt"/>
                <a:ea typeface="Consolas" panose="020B0609020204030204" pitchFamily="49" charset="0"/>
                <a:cs typeface="Consolas" panose="020B0609020204030204" pitchFamily="49" charset="0"/>
              </a:rPr>
              <a:t>rd</a:t>
            </a:r>
            <a:r>
              <a:rPr lang="en-US" sz="1800" b="1">
                <a:effectLst/>
                <a:latin typeface="+mj-lt"/>
                <a:ea typeface="Consolas" panose="020B0609020204030204" pitchFamily="49" charset="0"/>
                <a:cs typeface="Consolas" panose="020B0609020204030204" pitchFamily="49" charset="0"/>
              </a:rPr>
              <a:t> –18</a:t>
            </a:r>
            <a:r>
              <a:rPr lang="en-US" sz="1800" b="1" baseline="30000">
                <a:effectLst/>
                <a:latin typeface="+mj-lt"/>
                <a:ea typeface="Consolas" panose="020B0609020204030204" pitchFamily="49" charset="0"/>
                <a:cs typeface="Consolas" panose="020B0609020204030204" pitchFamily="49" charset="0"/>
              </a:rPr>
              <a:t>th </a:t>
            </a:r>
            <a:r>
              <a:rPr lang="en-US" sz="1800" b="1">
                <a:effectLst/>
                <a:latin typeface="+mj-lt"/>
                <a:ea typeface="Consolas" panose="020B0609020204030204" pitchFamily="49" charset="0"/>
                <a:cs typeface="Consolas" panose="020B0609020204030204" pitchFamily="49" charset="0"/>
              </a:rPr>
              <a:t>23</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New Equipment</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Tower Site Recognition / Appreciation</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50/50 </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Announcements</a:t>
            </a:r>
          </a:p>
          <a:p>
            <a:pPr marL="461963" marR="0" indent="341313" algn="l">
              <a:spcBef>
                <a:spcPts val="0"/>
              </a:spcBef>
              <a:spcAft>
                <a:spcPts val="0"/>
              </a:spcAft>
            </a:pPr>
            <a:endParaRPr lang="en-US" sz="1800" b="1">
              <a:effectLst/>
              <a:latin typeface="+mj-lt"/>
              <a:ea typeface="Consolas" panose="020B0609020204030204" pitchFamily="49" charset="0"/>
              <a:cs typeface="Consolas" panose="020B0609020204030204" pitchFamily="49" charset="0"/>
            </a:endParaRPr>
          </a:p>
          <a:p>
            <a:pPr marL="461963" marR="0" indent="341313" algn="l">
              <a:spcBef>
                <a:spcPts val="0"/>
              </a:spcBef>
              <a:spcAft>
                <a:spcPts val="0"/>
              </a:spcAft>
            </a:pPr>
            <a:r>
              <a:rPr lang="en-US" sz="1800" b="1">
                <a:effectLst/>
                <a:latin typeface="+mj-lt"/>
                <a:ea typeface="Calibri" panose="020F0502020204030204" pitchFamily="34" charset="0"/>
                <a:cs typeface="Times New Roman" panose="02020603050405020304" pitchFamily="18" charset="0"/>
              </a:rPr>
              <a:t>ADJOURN</a:t>
            </a:r>
          </a:p>
          <a:p>
            <a:pPr marL="342900" marR="0" lvl="0" indent="-342900" algn="l">
              <a:spcBef>
                <a:spcPts val="0"/>
              </a:spcBef>
              <a:spcAft>
                <a:spcPts val="0"/>
              </a:spcAft>
              <a:buFont typeface="+mj-lt"/>
              <a:buAutoNum type="arabicPeriod"/>
            </a:pPr>
            <a:endParaRPr lang="en-US" sz="1900" b="1">
              <a:solidFill>
                <a:srgbClr val="000000"/>
              </a:solidFill>
              <a:effectLst/>
              <a:latin typeface="+mj-lt"/>
              <a:ea typeface="Calibri" panose="020F0502020204030204" pitchFamily="34" charset="0"/>
              <a:cs typeface="Consolas" panose="020B0609020204030204" pitchFamily="49" charset="0"/>
            </a:endParaRPr>
          </a:p>
        </p:txBody>
      </p:sp>
      <p:pic>
        <p:nvPicPr>
          <p:cNvPr id="2050" name="Picture 43">
            <a:extLst>
              <a:ext uri="{FF2B5EF4-FFF2-40B4-BE49-F238E27FC236}">
                <a16:creationId xmlns:a16="http://schemas.microsoft.com/office/drawing/2014/main" id="{1DC8BB61-FA2E-46FB-8304-F6776510F3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635" y="132845"/>
            <a:ext cx="441551" cy="989072"/>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44" descr="Picture">
            <a:extLst>
              <a:ext uri="{FF2B5EF4-FFF2-40B4-BE49-F238E27FC236}">
                <a16:creationId xmlns:a16="http://schemas.microsoft.com/office/drawing/2014/main" id="{57DD2171-59CA-47B9-9381-D4EA27C9F0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884"/>
          <a:stretch>
            <a:fillRect/>
          </a:stretch>
        </p:blipFill>
        <p:spPr bwMode="auto">
          <a:xfrm>
            <a:off x="379279" y="63499"/>
            <a:ext cx="1161508" cy="10588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9E3262D-A80F-4122-A1AD-42FBA482326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9697727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677758-132A-43D1-96C9-0CFE96365A96}"/>
              </a:ext>
            </a:extLst>
          </p:cNvPr>
          <p:cNvSpPr>
            <a:spLocks noChangeArrowheads="1"/>
          </p:cNvSpPr>
          <p:nvPr/>
        </p:nvSpPr>
        <p:spPr bwMode="auto">
          <a:xfrm>
            <a:off x="918140" y="147191"/>
            <a:ext cx="1035572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1pPr>
            <a:lvl2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2pPr>
            <a:lvl3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3pPr>
            <a:lvl4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4pPr>
            <a:lvl5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5pPr>
            <a:lvl6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6pPr>
            <a:lvl7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7pPr>
            <a:lvl8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8pPr>
            <a:lvl9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US" altLang="en-US" sz="3200" b="1" i="0" u="sng"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rPr>
              <a:t>Central Dakota Amateur Radio Club</a:t>
            </a:r>
            <a:endParaRPr kumimoji="0" lang="en-US" altLang="en-US" sz="3200" b="0" i="0" u="none" strike="noStrike" cap="none" normalizeH="0" baseline="0">
              <a:ln>
                <a:noFill/>
              </a:ln>
              <a:solidFill>
                <a:schemeClr val="tx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US" altLang="en-US" sz="3200" b="0" i="0" u="none"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rPr>
              <a:t>PO Box 7162 Bismarck, North Dakota 58507-7162</a:t>
            </a:r>
            <a:endParaRPr kumimoji="0" lang="en-US" altLang="en-US" sz="3200" b="0" i="0" u="none" strike="noStrike" cap="none" normalizeH="0" baseline="0">
              <a:ln>
                <a:noFill/>
              </a:ln>
              <a:solidFill>
                <a:schemeClr val="tx1"/>
              </a:solidFill>
              <a:effectLst/>
              <a:latin typeface="+mj-lt"/>
            </a:endParaRPr>
          </a:p>
        </p:txBody>
      </p:sp>
      <p:sp>
        <p:nvSpPr>
          <p:cNvPr id="3" name="Subtitle 2">
            <a:extLst>
              <a:ext uri="{FF2B5EF4-FFF2-40B4-BE49-F238E27FC236}">
                <a16:creationId xmlns:a16="http://schemas.microsoft.com/office/drawing/2014/main" id="{E8F395B0-82F6-449B-BC23-A789D5897397}"/>
              </a:ext>
            </a:extLst>
          </p:cNvPr>
          <p:cNvSpPr>
            <a:spLocks noGrp="1"/>
          </p:cNvSpPr>
          <p:nvPr>
            <p:ph type="subTitle" idx="1"/>
          </p:nvPr>
        </p:nvSpPr>
        <p:spPr>
          <a:xfrm>
            <a:off x="1886771" y="1248513"/>
            <a:ext cx="9813075" cy="5486400"/>
          </a:xfrm>
        </p:spPr>
        <p:txBody>
          <a:bodyPr>
            <a:normAutofit fontScale="70000" lnSpcReduction="20000"/>
          </a:bodyPr>
          <a:lstStyle/>
          <a:p>
            <a:pPr marL="0" marR="0">
              <a:spcBef>
                <a:spcPts val="0"/>
              </a:spcBef>
              <a:spcAft>
                <a:spcPts val="0"/>
              </a:spcAft>
            </a:pPr>
            <a:r>
              <a:rPr lang="en-US" sz="3900" b="1">
                <a:solidFill>
                  <a:srgbClr val="444444"/>
                </a:solidFill>
                <a:effectLst/>
                <a:latin typeface="+mj-lt"/>
                <a:ea typeface="Calibri" panose="020F0502020204030204" pitchFamily="34" charset="0"/>
                <a:cs typeface="Times New Roman" panose="02020603050405020304" pitchFamily="18" charset="0"/>
              </a:rPr>
              <a:t>October 25th, 2022, MEETING AGENDA</a:t>
            </a:r>
            <a:endParaRPr lang="en-US" sz="3900" b="1">
              <a:effectLst/>
              <a:latin typeface="+mj-lt"/>
              <a:ea typeface="Calibri" panose="020F0502020204030204" pitchFamily="34" charset="0"/>
              <a:cs typeface="Times New Roman" panose="02020603050405020304" pitchFamily="18" charset="0"/>
            </a:endParaRPr>
          </a:p>
          <a:p>
            <a:pPr marL="803275" marR="0" indent="-346075" algn="l">
              <a:lnSpc>
                <a:spcPct val="120000"/>
              </a:lnSpc>
              <a:spcBef>
                <a:spcPts val="0"/>
              </a:spcBef>
              <a:spcAft>
                <a:spcPts val="0"/>
              </a:spcAft>
            </a:pPr>
            <a:r>
              <a:rPr lang="en-US" sz="1800" b="1">
                <a:solidFill>
                  <a:srgbClr val="1D2228"/>
                </a:solidFill>
                <a:effectLst/>
                <a:latin typeface="+mj-lt"/>
                <a:ea typeface="Times New Roman" panose="02020603050405020304" pitchFamily="18" charset="0"/>
                <a:cs typeface="Times New Roman" panose="02020603050405020304" pitchFamily="18" charset="0"/>
              </a:rPr>
              <a:t>A.	</a:t>
            </a:r>
            <a:r>
              <a:rPr lang="en-US" sz="1800" b="1">
                <a:solidFill>
                  <a:srgbClr val="1D2228"/>
                </a:solidFill>
                <a:effectLst/>
                <a:highlight>
                  <a:srgbClr val="FFFF00"/>
                </a:highlight>
                <a:latin typeface="+mj-lt"/>
                <a:ea typeface="Times New Roman" panose="02020603050405020304" pitchFamily="18" charset="0"/>
                <a:cs typeface="Times New Roman" panose="02020603050405020304" pitchFamily="18" charset="0"/>
              </a:rPr>
              <a:t>Approval of </a:t>
            </a:r>
            <a:r>
              <a:rPr lang="en-US" sz="1800" b="1">
                <a:solidFill>
                  <a:srgbClr val="1D2228"/>
                </a:solidFill>
                <a:highlight>
                  <a:srgbClr val="FFFF00"/>
                </a:highlight>
                <a:latin typeface="+mj-lt"/>
                <a:ea typeface="Times New Roman" panose="02020603050405020304" pitchFamily="18" charset="0"/>
                <a:cs typeface="Times New Roman" panose="02020603050405020304" pitchFamily="18" charset="0"/>
              </a:rPr>
              <a:t>September 2022 </a:t>
            </a:r>
            <a:r>
              <a:rPr lang="en-US" sz="1800" b="1">
                <a:solidFill>
                  <a:srgbClr val="1D2228"/>
                </a:solidFill>
                <a:effectLst/>
                <a:highlight>
                  <a:srgbClr val="FFFF00"/>
                </a:highlight>
                <a:latin typeface="+mj-lt"/>
                <a:ea typeface="Times New Roman" panose="02020603050405020304" pitchFamily="18" charset="0"/>
                <a:cs typeface="Times New Roman" panose="02020603050405020304" pitchFamily="18" charset="0"/>
              </a:rPr>
              <a:t>meeting minutes.</a:t>
            </a:r>
            <a:endParaRPr lang="en-US" sz="1800" b="1">
              <a:effectLst/>
              <a:highlight>
                <a:srgbClr val="FFFF00"/>
              </a:highlight>
              <a:latin typeface="+mj-lt"/>
              <a:ea typeface="Calibri" panose="020F0502020204030204" pitchFamily="34" charset="0"/>
              <a:cs typeface="Times New Roman" panose="02020603050405020304" pitchFamily="18" charset="0"/>
            </a:endParaRPr>
          </a:p>
          <a:p>
            <a:pPr marL="803275" marR="0" indent="-346075" algn="l">
              <a:lnSpc>
                <a:spcPct val="120000"/>
              </a:lnSpc>
              <a:spcBef>
                <a:spcPts val="0"/>
              </a:spcBef>
              <a:spcAft>
                <a:spcPts val="0"/>
              </a:spcAft>
            </a:pPr>
            <a:r>
              <a:rPr lang="en-US" sz="1800" b="1">
                <a:effectLst/>
                <a:latin typeface="+mj-lt"/>
                <a:ea typeface="Calibri" panose="020F0502020204030204" pitchFamily="34" charset="0"/>
                <a:cs typeface="Times New Roman" panose="02020603050405020304" pitchFamily="18" charset="0"/>
              </a:rPr>
              <a:t>B.	</a:t>
            </a:r>
            <a:r>
              <a:rPr lang="en-US" sz="1800" b="1">
                <a:effectLst/>
                <a:highlight>
                  <a:srgbClr val="FFFF00"/>
                </a:highlight>
                <a:latin typeface="+mj-lt"/>
                <a:ea typeface="Calibri" panose="020F0502020204030204" pitchFamily="34" charset="0"/>
                <a:cs typeface="Times New Roman" panose="02020603050405020304" pitchFamily="18" charset="0"/>
              </a:rPr>
              <a:t>Treasurer's Report</a:t>
            </a:r>
          </a:p>
          <a:p>
            <a:pPr marL="803275" marR="0" indent="-346075" algn="l">
              <a:lnSpc>
                <a:spcPct val="120000"/>
              </a:lnSpc>
              <a:spcBef>
                <a:spcPts val="0"/>
              </a:spcBef>
              <a:spcAft>
                <a:spcPts val="0"/>
              </a:spcAft>
              <a:buAutoNum type="alphaUcPeriod" startAt="3"/>
            </a:pPr>
            <a:r>
              <a:rPr lang="en-US" sz="1800" b="1">
                <a:effectLst/>
                <a:highlight>
                  <a:srgbClr val="FFFF00"/>
                </a:highlight>
                <a:latin typeface="+mj-lt"/>
                <a:ea typeface="Calibri" panose="020F0502020204030204" pitchFamily="34" charset="0"/>
                <a:cs typeface="Times New Roman" panose="02020603050405020304" pitchFamily="18" charset="0"/>
              </a:rPr>
              <a:t>Guests.</a:t>
            </a:r>
          </a:p>
          <a:p>
            <a:pPr marL="457200" marR="0" algn="l">
              <a:lnSpc>
                <a:spcPct val="120000"/>
              </a:lnSpc>
              <a:spcBef>
                <a:spcPts val="0"/>
              </a:spcBef>
              <a:spcAft>
                <a:spcPts val="0"/>
              </a:spcAft>
            </a:pPr>
            <a:endParaRPr lang="en-US" sz="1800" b="1">
              <a:effectLst/>
              <a:latin typeface="+mj-lt"/>
              <a:ea typeface="Calibri" panose="020F0502020204030204" pitchFamily="34" charset="0"/>
              <a:cs typeface="Times New Roman" panose="02020603050405020304" pitchFamily="18" charset="0"/>
            </a:endParaRPr>
          </a:p>
          <a:p>
            <a:pPr lvl="1" indent="-227013" algn="l">
              <a:lnSpc>
                <a:spcPct val="120000"/>
              </a:lnSpc>
              <a:spcBef>
                <a:spcPts val="0"/>
              </a:spcBef>
            </a:pPr>
            <a:r>
              <a:rPr lang="en-US" sz="1800" b="1">
                <a:effectLst/>
                <a:latin typeface="+mj-lt"/>
                <a:ea typeface="Calibri" panose="020F0502020204030204" pitchFamily="34" charset="0"/>
                <a:cs typeface="Times New Roman" panose="02020603050405020304" pitchFamily="18" charset="0"/>
              </a:rPr>
              <a:t> COMMITTEE REPORTS:</a:t>
            </a:r>
          </a:p>
          <a:p>
            <a:pPr marL="800100" lvl="1" indent="-342900" algn="l">
              <a:lnSpc>
                <a:spcPct val="120000"/>
              </a:lnSpc>
              <a:spcBef>
                <a:spcPts val="0"/>
              </a:spcBef>
              <a:buFont typeface="+mj-lt"/>
              <a:buAutoNum type="arabicPeriod"/>
            </a:pPr>
            <a:r>
              <a:rPr lang="en-US" sz="1800" b="1">
                <a:effectLst/>
                <a:highlight>
                  <a:srgbClr val="FFFF00"/>
                </a:highlight>
                <a:latin typeface="+mj-lt"/>
                <a:ea typeface="Calibri" panose="020F0502020204030204" pitchFamily="34" charset="0"/>
                <a:cs typeface="Times New Roman" panose="02020603050405020304" pitchFamily="18" charset="0"/>
              </a:rPr>
              <a:t>Technical.</a:t>
            </a:r>
          </a:p>
          <a:p>
            <a:pPr marL="800100" lvl="1" indent="-342900" algn="l">
              <a:lnSpc>
                <a:spcPct val="120000"/>
              </a:lnSpc>
              <a:spcBef>
                <a:spcPts val="0"/>
              </a:spcBef>
              <a:buFont typeface="+mj-lt"/>
              <a:buAutoNum type="arabicPeriod"/>
            </a:pPr>
            <a:r>
              <a:rPr lang="en-US" sz="1800" b="1">
                <a:effectLst/>
                <a:highlight>
                  <a:srgbClr val="FFFF00"/>
                </a:highlight>
                <a:latin typeface="+mj-lt"/>
                <a:ea typeface="Calibri" panose="020F0502020204030204" pitchFamily="34" charset="0"/>
                <a:cs typeface="Times New Roman" panose="02020603050405020304" pitchFamily="18" charset="0"/>
              </a:rPr>
              <a:t>Skywarn </a:t>
            </a:r>
          </a:p>
          <a:p>
            <a:pPr marL="800100" lvl="1" indent="-342900" algn="l">
              <a:lnSpc>
                <a:spcPct val="120000"/>
              </a:lnSpc>
              <a:spcBef>
                <a:spcPts val="0"/>
              </a:spcBef>
              <a:buFont typeface="+mj-lt"/>
              <a:buAutoNum type="arabicPeriod"/>
            </a:pPr>
            <a:r>
              <a:rPr lang="en-US" sz="1800" b="1">
                <a:effectLst/>
                <a:highlight>
                  <a:srgbClr val="FFFF00"/>
                </a:highlight>
                <a:latin typeface="+mj-lt"/>
                <a:ea typeface="Calibri" panose="020F0502020204030204" pitchFamily="34" charset="0"/>
                <a:cs typeface="Times New Roman" panose="02020603050405020304" pitchFamily="18" charset="0"/>
              </a:rPr>
              <a:t>VE Testing</a:t>
            </a:r>
          </a:p>
          <a:p>
            <a:pPr marL="800100" lvl="1" indent="-342900" algn="l">
              <a:lnSpc>
                <a:spcPct val="120000"/>
              </a:lnSpc>
              <a:spcBef>
                <a:spcPts val="0"/>
              </a:spcBef>
              <a:buFont typeface="+mj-lt"/>
              <a:buAutoNum type="arabicPeriod"/>
            </a:pPr>
            <a:r>
              <a:rPr lang="en-US" sz="1800" b="1">
                <a:effectLst/>
                <a:highlight>
                  <a:srgbClr val="FFFF00"/>
                </a:highlight>
                <a:latin typeface="+mj-lt"/>
                <a:ea typeface="Calibri" panose="020F0502020204030204" pitchFamily="34" charset="0"/>
                <a:cs typeface="Times New Roman" panose="02020603050405020304" pitchFamily="18" charset="0"/>
              </a:rPr>
              <a:t>Net Control report</a:t>
            </a:r>
          </a:p>
          <a:p>
            <a:pPr lvl="1" indent="457200" algn="l">
              <a:lnSpc>
                <a:spcPct val="120000"/>
              </a:lnSpc>
              <a:spcBef>
                <a:spcPts val="0"/>
              </a:spcBef>
            </a:pPr>
            <a:r>
              <a:rPr lang="en-US" sz="1800" b="1">
                <a:effectLst/>
                <a:latin typeface="+mj-lt"/>
                <a:ea typeface="Calibri" panose="020F0502020204030204" pitchFamily="34" charset="0"/>
                <a:cs typeface="Times New Roman" panose="02020603050405020304" pitchFamily="18" charset="0"/>
              </a:rPr>
              <a:t> </a:t>
            </a:r>
          </a:p>
          <a:p>
            <a:pPr marL="461963" marR="0" indent="-231775" algn="l">
              <a:spcBef>
                <a:spcPts val="0"/>
              </a:spcBef>
              <a:spcAft>
                <a:spcPts val="0"/>
              </a:spcAft>
            </a:pPr>
            <a:r>
              <a:rPr lang="en-US" sz="1800" b="1">
                <a:effectLst/>
                <a:latin typeface="+mj-lt"/>
                <a:ea typeface="Consolas" panose="020B0609020204030204" pitchFamily="49" charset="0"/>
                <a:cs typeface="Consolas" panose="020B0609020204030204" pitchFamily="49" charset="0"/>
              </a:rPr>
              <a:t>OLD BUSINESS: </a:t>
            </a:r>
          </a:p>
          <a:p>
            <a:pPr marL="461963" marR="0" lvl="0" indent="341313" algn="l">
              <a:lnSpc>
                <a:spcPct val="107000"/>
              </a:lnSpc>
              <a:spcBef>
                <a:spcPts val="0"/>
              </a:spcBef>
              <a:spcAft>
                <a:spcPts val="0"/>
              </a:spcAft>
              <a:buFont typeface="+mj-lt"/>
              <a:buAutoNum type="arabicParenR"/>
            </a:pPr>
            <a:r>
              <a:rPr lang="en-US" sz="1800" b="1">
                <a:effectLst/>
                <a:highlight>
                  <a:srgbClr val="FFFF00"/>
                </a:highlight>
                <a:latin typeface="+mj-lt"/>
                <a:ea typeface="Consolas" panose="020B0609020204030204" pitchFamily="49" charset="0"/>
                <a:cs typeface="Consolas" panose="020B0609020204030204" pitchFamily="49" charset="0"/>
              </a:rPr>
              <a:t>Projects at BSC planning </a:t>
            </a:r>
          </a:p>
          <a:p>
            <a:pPr marL="919163" lvl="2" indent="341313" algn="l">
              <a:lnSpc>
                <a:spcPct val="107000"/>
              </a:lnSpc>
              <a:spcBef>
                <a:spcPts val="0"/>
              </a:spcBef>
              <a:buFont typeface="+mj-lt"/>
              <a:buAutoNum type="alphaLcParenR"/>
            </a:pPr>
            <a:r>
              <a:rPr lang="en-US" sz="1600" b="1">
                <a:effectLst/>
                <a:highlight>
                  <a:srgbClr val="FFFF00"/>
                </a:highlight>
                <a:latin typeface="+mj-lt"/>
                <a:ea typeface="Consolas" panose="020B0609020204030204" pitchFamily="49" charset="0"/>
                <a:cs typeface="Consolas" panose="020B0609020204030204" pitchFamily="49" charset="0"/>
              </a:rPr>
              <a:t>Dipole antenna class October 29</a:t>
            </a:r>
            <a:r>
              <a:rPr lang="en-US" sz="1600" b="1" baseline="30000">
                <a:effectLst/>
                <a:highlight>
                  <a:srgbClr val="FFFF00"/>
                </a:highlight>
                <a:latin typeface="+mj-lt"/>
                <a:ea typeface="Consolas" panose="020B0609020204030204" pitchFamily="49" charset="0"/>
                <a:cs typeface="Consolas" panose="020B0609020204030204" pitchFamily="49" charset="0"/>
              </a:rPr>
              <a:t>th</a:t>
            </a:r>
            <a:endParaRPr lang="en-US" sz="1600" b="1">
              <a:effectLst/>
              <a:highlight>
                <a:srgbClr val="FFFF00"/>
              </a:highlight>
              <a:latin typeface="+mj-lt"/>
              <a:ea typeface="Consolas" panose="020B0609020204030204" pitchFamily="49" charset="0"/>
              <a:cs typeface="Consolas" panose="020B0609020204030204" pitchFamily="49" charset="0"/>
            </a:endParaRPr>
          </a:p>
          <a:p>
            <a:pPr marL="461963" marR="0" lvl="0" indent="341313" algn="l">
              <a:lnSpc>
                <a:spcPct val="107000"/>
              </a:lnSpc>
              <a:spcBef>
                <a:spcPts val="0"/>
              </a:spcBef>
              <a:spcAft>
                <a:spcPts val="0"/>
              </a:spcAft>
              <a:buFont typeface="+mj-lt"/>
              <a:buAutoNum type="arabicParenR"/>
            </a:pPr>
            <a:r>
              <a:rPr lang="en-US" sz="1800" b="1">
                <a:effectLst/>
                <a:highlight>
                  <a:srgbClr val="FFFF00"/>
                </a:highlight>
                <a:latin typeface="+mj-lt"/>
                <a:ea typeface="Consolas" panose="020B0609020204030204" pitchFamily="49" charset="0"/>
                <a:cs typeface="Consolas" panose="020B0609020204030204" pitchFamily="49" charset="0"/>
              </a:rPr>
              <a:t>Girl Scout Big Event Report</a:t>
            </a:r>
          </a:p>
          <a:p>
            <a:pPr marL="461963" marR="0" lvl="0" indent="341313" algn="l">
              <a:lnSpc>
                <a:spcPct val="107000"/>
              </a:lnSpc>
              <a:spcBef>
                <a:spcPts val="0"/>
              </a:spcBef>
              <a:spcAft>
                <a:spcPts val="0"/>
              </a:spcAft>
              <a:buFont typeface="+mj-lt"/>
              <a:buAutoNum type="arabicParenR"/>
            </a:pPr>
            <a:r>
              <a:rPr lang="en-US" sz="1800" b="1">
                <a:effectLst/>
                <a:highlight>
                  <a:srgbClr val="FFFF00"/>
                </a:highlight>
                <a:latin typeface="+mj-lt"/>
                <a:ea typeface="Consolas" panose="020B0609020204030204" pitchFamily="49" charset="0"/>
                <a:cs typeface="Consolas" panose="020B0609020204030204" pitchFamily="49" charset="0"/>
              </a:rPr>
              <a:t>Jamboree on the Air Report </a:t>
            </a:r>
          </a:p>
          <a:p>
            <a:pPr marL="461963" marR="0" lvl="0" indent="341313" algn="l">
              <a:lnSpc>
                <a:spcPct val="107000"/>
              </a:lnSpc>
              <a:spcBef>
                <a:spcPts val="0"/>
              </a:spcBef>
              <a:spcAft>
                <a:spcPts val="0"/>
              </a:spcAft>
              <a:buFont typeface="+mj-lt"/>
              <a:buAutoNum type="arabicParenR"/>
            </a:pPr>
            <a:r>
              <a:rPr lang="en-US" sz="1800" b="1">
                <a:effectLst/>
                <a:highlight>
                  <a:srgbClr val="FFFF00"/>
                </a:highlight>
                <a:latin typeface="+mj-lt"/>
                <a:ea typeface="Consolas" panose="020B0609020204030204" pitchFamily="49" charset="0"/>
                <a:cs typeface="Consolas" panose="020B0609020204030204" pitchFamily="49" charset="0"/>
              </a:rPr>
              <a:t>HAMFEST 2023 Planning </a:t>
            </a:r>
          </a:p>
          <a:p>
            <a:pPr marL="461963" marR="0" indent="341313" algn="l">
              <a:lnSpc>
                <a:spcPct val="107000"/>
              </a:lnSpc>
              <a:spcBef>
                <a:spcPts val="0"/>
              </a:spcBef>
              <a:spcAft>
                <a:spcPts val="0"/>
              </a:spcAft>
            </a:pPr>
            <a:r>
              <a:rPr lang="en-US" sz="1800" b="1">
                <a:effectLst/>
                <a:latin typeface="+mj-lt"/>
                <a:ea typeface="Consolas" panose="020B0609020204030204" pitchFamily="49" charset="0"/>
                <a:cs typeface="Consolas" panose="020B0609020204030204" pitchFamily="49" charset="0"/>
              </a:rPr>
              <a:t>  </a:t>
            </a:r>
          </a:p>
          <a:p>
            <a:pPr marL="461963" marR="307340" indent="-231775" algn="l">
              <a:spcBef>
                <a:spcPts val="5"/>
              </a:spcBef>
              <a:spcAft>
                <a:spcPts val="0"/>
              </a:spcAft>
            </a:pPr>
            <a:r>
              <a:rPr lang="en-US" sz="1800" b="1">
                <a:effectLst/>
                <a:latin typeface="+mj-lt"/>
                <a:ea typeface="Consolas" panose="020B0609020204030204" pitchFamily="49" charset="0"/>
                <a:cs typeface="Consolas" panose="020B0609020204030204" pitchFamily="49" charset="0"/>
              </a:rPr>
              <a:t>NEW BUSINESS: </a:t>
            </a:r>
          </a:p>
          <a:p>
            <a:pPr marL="461963" marR="0" lvl="0" indent="341313" algn="l">
              <a:spcBef>
                <a:spcPts val="5"/>
              </a:spcBef>
              <a:spcAft>
                <a:spcPts val="0"/>
              </a:spcAft>
              <a:buFont typeface="+mj-lt"/>
              <a:buAutoNum type="arabicParenR"/>
            </a:pPr>
            <a:r>
              <a:rPr lang="en-US" sz="1800" b="1">
                <a:solidFill>
                  <a:srgbClr val="1D2028"/>
                </a:solidFill>
                <a:effectLst/>
                <a:highlight>
                  <a:srgbClr val="FFFF00"/>
                </a:highlight>
                <a:latin typeface="+mj-lt"/>
                <a:ea typeface="Consolas" panose="020B0609020204030204" pitchFamily="49" charset="0"/>
                <a:cs typeface="Consolas" panose="020B0609020204030204" pitchFamily="49" charset="0"/>
              </a:rPr>
              <a:t>Missouri Slope Model Aero Club donation</a:t>
            </a:r>
            <a:r>
              <a:rPr lang="en-US" sz="1800" b="1">
                <a:solidFill>
                  <a:srgbClr val="1D2028"/>
                </a:solidFill>
                <a:effectLst/>
                <a:latin typeface="+mj-lt"/>
                <a:ea typeface="Consolas" panose="020B0609020204030204" pitchFamily="49" charset="0"/>
                <a:cs typeface="Consolas" panose="020B0609020204030204" pitchFamily="49" charset="0"/>
              </a:rPr>
              <a:t>.</a:t>
            </a:r>
            <a:endParaRPr lang="en-US" sz="1800" b="1">
              <a:effectLst/>
              <a:latin typeface="+mj-lt"/>
              <a:ea typeface="Consolas" panose="020B0609020204030204" pitchFamily="49" charset="0"/>
              <a:cs typeface="Consolas" panose="020B0609020204030204" pitchFamily="49" charset="0"/>
            </a:endParaRPr>
          </a:p>
          <a:p>
            <a:pPr marL="461963" marR="0" lvl="0" indent="341313" algn="l">
              <a:lnSpc>
                <a:spcPct val="107000"/>
              </a:lnSpc>
              <a:spcBef>
                <a:spcPts val="0"/>
              </a:spcBef>
              <a:spcAft>
                <a:spcPts val="0"/>
              </a:spcAft>
              <a:buFont typeface="+mj-lt"/>
              <a:buAutoNum type="arabicParenR"/>
            </a:pPr>
            <a:r>
              <a:rPr lang="en-US" sz="1800" b="1">
                <a:effectLst/>
                <a:highlight>
                  <a:srgbClr val="00FF00"/>
                </a:highlight>
                <a:latin typeface="+mj-lt"/>
                <a:ea typeface="Consolas" panose="020B0609020204030204" pitchFamily="49" charset="0"/>
                <a:cs typeface="Consolas" panose="020B0609020204030204" pitchFamily="49" charset="0"/>
              </a:rPr>
              <a:t>Elections</a:t>
            </a:r>
          </a:p>
          <a:p>
            <a:pPr marL="461963" marR="0" lvl="0" indent="341313" algn="l">
              <a:lnSpc>
                <a:spcPct val="107000"/>
              </a:lnSpc>
              <a:spcBef>
                <a:spcPts val="0"/>
              </a:spcBef>
              <a:spcAft>
                <a:spcPts val="0"/>
              </a:spcAft>
              <a:buFont typeface="+mj-lt"/>
              <a:buAutoNum type="arabicParenR"/>
              <a:tabLst>
                <a:tab pos="228600" algn="l"/>
              </a:tabLst>
            </a:pPr>
            <a:r>
              <a:rPr lang="en-US" sz="1800" b="1">
                <a:effectLst/>
                <a:latin typeface="+mj-lt"/>
                <a:ea typeface="Consolas" panose="020B0609020204030204" pitchFamily="49" charset="0"/>
                <a:cs typeface="Consolas" panose="020B0609020204030204" pitchFamily="49" charset="0"/>
              </a:rPr>
              <a:t>Christmas Party </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Lewis and Clark on the Trail June 3</a:t>
            </a:r>
            <a:r>
              <a:rPr lang="en-US" sz="1800" b="1" baseline="30000">
                <a:effectLst/>
                <a:latin typeface="+mj-lt"/>
                <a:ea typeface="Consolas" panose="020B0609020204030204" pitchFamily="49" charset="0"/>
                <a:cs typeface="Consolas" panose="020B0609020204030204" pitchFamily="49" charset="0"/>
              </a:rPr>
              <a:t>rd</a:t>
            </a:r>
            <a:r>
              <a:rPr lang="en-US" sz="1800" b="1">
                <a:effectLst/>
                <a:latin typeface="+mj-lt"/>
                <a:ea typeface="Consolas" panose="020B0609020204030204" pitchFamily="49" charset="0"/>
                <a:cs typeface="Consolas" panose="020B0609020204030204" pitchFamily="49" charset="0"/>
              </a:rPr>
              <a:t> –18</a:t>
            </a:r>
            <a:r>
              <a:rPr lang="en-US" sz="1800" b="1" baseline="30000">
                <a:effectLst/>
                <a:latin typeface="+mj-lt"/>
                <a:ea typeface="Consolas" panose="020B0609020204030204" pitchFamily="49" charset="0"/>
                <a:cs typeface="Consolas" panose="020B0609020204030204" pitchFamily="49" charset="0"/>
              </a:rPr>
              <a:t>th </a:t>
            </a:r>
            <a:r>
              <a:rPr lang="en-US" sz="1800" b="1">
                <a:effectLst/>
                <a:latin typeface="+mj-lt"/>
                <a:ea typeface="Consolas" panose="020B0609020204030204" pitchFamily="49" charset="0"/>
                <a:cs typeface="Consolas" panose="020B0609020204030204" pitchFamily="49" charset="0"/>
              </a:rPr>
              <a:t>23</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New Equipment</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Tower Site Recognition / Appreciation</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50/50 </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Announcements</a:t>
            </a:r>
          </a:p>
          <a:p>
            <a:pPr marL="461963" marR="0" indent="341313" algn="l">
              <a:spcBef>
                <a:spcPts val="0"/>
              </a:spcBef>
              <a:spcAft>
                <a:spcPts val="0"/>
              </a:spcAft>
            </a:pPr>
            <a:endParaRPr lang="en-US" sz="1800" b="1">
              <a:effectLst/>
              <a:latin typeface="+mj-lt"/>
              <a:ea typeface="Consolas" panose="020B0609020204030204" pitchFamily="49" charset="0"/>
              <a:cs typeface="Consolas" panose="020B0609020204030204" pitchFamily="49" charset="0"/>
            </a:endParaRPr>
          </a:p>
          <a:p>
            <a:pPr marL="461963" marR="0" indent="341313" algn="l">
              <a:spcBef>
                <a:spcPts val="0"/>
              </a:spcBef>
              <a:spcAft>
                <a:spcPts val="0"/>
              </a:spcAft>
            </a:pPr>
            <a:r>
              <a:rPr lang="en-US" sz="1800" b="1">
                <a:effectLst/>
                <a:latin typeface="+mj-lt"/>
                <a:ea typeface="Calibri" panose="020F0502020204030204" pitchFamily="34" charset="0"/>
                <a:cs typeface="Times New Roman" panose="02020603050405020304" pitchFamily="18" charset="0"/>
              </a:rPr>
              <a:t>ADJOURN</a:t>
            </a:r>
          </a:p>
          <a:p>
            <a:pPr marL="342900" marR="0" lvl="0" indent="-342900" algn="l">
              <a:spcBef>
                <a:spcPts val="0"/>
              </a:spcBef>
              <a:spcAft>
                <a:spcPts val="0"/>
              </a:spcAft>
              <a:buFont typeface="+mj-lt"/>
              <a:buAutoNum type="arabicPeriod"/>
            </a:pPr>
            <a:endParaRPr lang="en-US" sz="1900" b="1">
              <a:solidFill>
                <a:srgbClr val="000000"/>
              </a:solidFill>
              <a:effectLst/>
              <a:latin typeface="+mj-lt"/>
              <a:ea typeface="Calibri" panose="020F0502020204030204" pitchFamily="34" charset="0"/>
              <a:cs typeface="Consolas" panose="020B0609020204030204" pitchFamily="49" charset="0"/>
            </a:endParaRPr>
          </a:p>
        </p:txBody>
      </p:sp>
      <p:pic>
        <p:nvPicPr>
          <p:cNvPr id="2050" name="Picture 43">
            <a:extLst>
              <a:ext uri="{FF2B5EF4-FFF2-40B4-BE49-F238E27FC236}">
                <a16:creationId xmlns:a16="http://schemas.microsoft.com/office/drawing/2014/main" id="{1DC8BB61-FA2E-46FB-8304-F6776510F3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635" y="132845"/>
            <a:ext cx="441551" cy="989072"/>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44" descr="Picture">
            <a:extLst>
              <a:ext uri="{FF2B5EF4-FFF2-40B4-BE49-F238E27FC236}">
                <a16:creationId xmlns:a16="http://schemas.microsoft.com/office/drawing/2014/main" id="{57DD2171-59CA-47B9-9381-D4EA27C9F0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884"/>
          <a:stretch>
            <a:fillRect/>
          </a:stretch>
        </p:blipFill>
        <p:spPr bwMode="auto">
          <a:xfrm>
            <a:off x="379279" y="63499"/>
            <a:ext cx="1161508" cy="10588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9E3262D-A80F-4122-A1AD-42FBA482326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6802532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E2AB2-7E17-4383-BB8F-62008EBCD02C}"/>
              </a:ext>
            </a:extLst>
          </p:cNvPr>
          <p:cNvSpPr>
            <a:spLocks noGrp="1"/>
          </p:cNvSpPr>
          <p:nvPr>
            <p:ph type="title"/>
          </p:nvPr>
        </p:nvSpPr>
        <p:spPr/>
        <p:txBody>
          <a:bodyPr/>
          <a:lstStyle/>
          <a:p>
            <a:r>
              <a:rPr lang="en-US" dirty="0"/>
              <a:t>Elections Planning</a:t>
            </a:r>
          </a:p>
        </p:txBody>
      </p:sp>
      <p:sp>
        <p:nvSpPr>
          <p:cNvPr id="3" name="Content Placeholder 2">
            <a:extLst>
              <a:ext uri="{FF2B5EF4-FFF2-40B4-BE49-F238E27FC236}">
                <a16:creationId xmlns:a16="http://schemas.microsoft.com/office/drawing/2014/main" id="{94F091F1-300F-497A-A7E6-B3B9A2D1EF82}"/>
              </a:ext>
            </a:extLst>
          </p:cNvPr>
          <p:cNvSpPr>
            <a:spLocks noGrp="1"/>
          </p:cNvSpPr>
          <p:nvPr>
            <p:ph idx="1"/>
          </p:nvPr>
        </p:nvSpPr>
        <p:spPr/>
        <p:txBody>
          <a:bodyPr>
            <a:normAutofit lnSpcReduction="10000"/>
          </a:bodyPr>
          <a:lstStyle/>
          <a:p>
            <a:r>
              <a:rPr lang="en-US" dirty="0"/>
              <a:t>Elections will be held in March with elected officers taking office at end of meeting in March</a:t>
            </a:r>
          </a:p>
          <a:p>
            <a:r>
              <a:rPr lang="en-US" dirty="0"/>
              <a:t>Normal Meeting in November</a:t>
            </a:r>
          </a:p>
          <a:p>
            <a:r>
              <a:rPr lang="en-US" dirty="0"/>
              <a:t>No meeting in December</a:t>
            </a:r>
          </a:p>
          <a:p>
            <a:r>
              <a:rPr lang="en-US" dirty="0"/>
              <a:t>Hamfest in February</a:t>
            </a:r>
          </a:p>
          <a:p>
            <a:r>
              <a:rPr lang="en-US" dirty="0"/>
              <a:t>Election in March</a:t>
            </a:r>
          </a:p>
          <a:p>
            <a:endParaRPr lang="en-US" dirty="0"/>
          </a:p>
          <a:p>
            <a:r>
              <a:rPr lang="en-US" dirty="0"/>
              <a:t>In the past the Secretary has been the Election Chair.  If the Secretary is running for an office, we need to select an Election chair. </a:t>
            </a:r>
          </a:p>
          <a:p>
            <a:endParaRPr lang="en-US" dirty="0"/>
          </a:p>
          <a:p>
            <a:endParaRPr lang="en-US" dirty="0"/>
          </a:p>
        </p:txBody>
      </p:sp>
    </p:spTree>
    <p:extLst>
      <p:ext uri="{BB962C8B-B14F-4D97-AF65-F5344CB8AC3E}">
        <p14:creationId xmlns:p14="http://schemas.microsoft.com/office/powerpoint/2010/main" val="9125699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E9AD4B-9163-4140-B770-D22E0A965DF9}"/>
              </a:ext>
            </a:extLst>
          </p:cNvPr>
          <p:cNvSpPr>
            <a:spLocks noGrp="1"/>
          </p:cNvSpPr>
          <p:nvPr>
            <p:ph idx="1"/>
          </p:nvPr>
        </p:nvSpPr>
        <p:spPr>
          <a:xfrm>
            <a:off x="91440" y="320040"/>
            <a:ext cx="12100560" cy="6537960"/>
          </a:xfrm>
        </p:spPr>
        <p:txBody>
          <a:bodyPr>
            <a:normAutofit lnSpcReduction="10000"/>
          </a:bodyPr>
          <a:lstStyle/>
          <a:p>
            <a:pPr marL="0" marR="0">
              <a:lnSpc>
                <a:spcPct val="107000"/>
              </a:lnSpc>
              <a:spcBef>
                <a:spcPts val="0"/>
              </a:spcBef>
              <a:spcAft>
                <a:spcPts val="0"/>
              </a:spcAft>
            </a:pPr>
            <a:r>
              <a:rPr lang="en-US" sz="1900" u="sng" dirty="0">
                <a:effectLst/>
                <a:latin typeface="Consolas" panose="020B0609020204030204" pitchFamily="49" charset="0"/>
                <a:ea typeface="Calibri" panose="020F0502020204030204" pitchFamily="34" charset="0"/>
                <a:cs typeface="Consolas" panose="020B0609020204030204" pitchFamily="49" charset="0"/>
              </a:rPr>
              <a:t>SUBJECT:  2023 Central Dakota Amateur Radio Club Elections</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900" dirty="0">
                <a:effectLst/>
                <a:latin typeface="Consolas" panose="020B0609020204030204" pitchFamily="49" charset="0"/>
                <a:ea typeface="Calibri" panose="020F0502020204030204" pitchFamily="34" charset="0"/>
                <a:cs typeface="Consolas" panose="020B0609020204030204" pitchFamily="49" charset="0"/>
              </a:rPr>
              <a:t> </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900" dirty="0">
                <a:effectLst/>
                <a:latin typeface="Consolas" panose="020B0609020204030204" pitchFamily="49" charset="0"/>
                <a:ea typeface="Calibri" panose="020F0502020204030204" pitchFamily="34" charset="0"/>
                <a:cs typeface="Consolas" panose="020B0609020204030204" pitchFamily="49" charset="0"/>
              </a:rPr>
              <a:t>1.  The 2023 election for CDARC officers will take place at the March 28</a:t>
            </a:r>
            <a:r>
              <a:rPr lang="en-US" sz="1900" baseline="30000" dirty="0">
                <a:effectLst/>
                <a:latin typeface="Consolas" panose="020B0609020204030204" pitchFamily="49" charset="0"/>
                <a:ea typeface="Calibri" panose="020F0502020204030204" pitchFamily="34" charset="0"/>
                <a:cs typeface="Consolas" panose="020B0609020204030204" pitchFamily="49" charset="0"/>
              </a:rPr>
              <a:t>th</a:t>
            </a:r>
            <a:r>
              <a:rPr lang="en-US" sz="1900" dirty="0">
                <a:effectLst/>
                <a:latin typeface="Consolas" panose="020B0609020204030204" pitchFamily="49" charset="0"/>
                <a:ea typeface="Calibri" panose="020F0502020204030204" pitchFamily="34" charset="0"/>
                <a:cs typeface="Consolas" panose="020B0609020204030204" pitchFamily="49" charset="0"/>
              </a:rPr>
              <a:t>, 2023 meeting.  If you want to run for any of the following offices, please contact me no later than March 14</a:t>
            </a:r>
            <a:r>
              <a:rPr lang="en-US" sz="1900" baseline="30000" dirty="0">
                <a:effectLst/>
                <a:latin typeface="Consolas" panose="020B0609020204030204" pitchFamily="49" charset="0"/>
                <a:ea typeface="Calibri" panose="020F0502020204030204" pitchFamily="34" charset="0"/>
                <a:cs typeface="Consolas" panose="020B0609020204030204" pitchFamily="49" charset="0"/>
              </a:rPr>
              <a:t>th</a:t>
            </a:r>
            <a:r>
              <a:rPr lang="en-US" sz="1900" dirty="0">
                <a:effectLst/>
                <a:latin typeface="Consolas" panose="020B0609020204030204" pitchFamily="49" charset="0"/>
                <a:ea typeface="Calibri" panose="020F0502020204030204" pitchFamily="34" charset="0"/>
                <a:cs typeface="Consolas" panose="020B0609020204030204" pitchFamily="49" charset="0"/>
              </a:rPr>
              <a:t>, 2023:</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900" dirty="0">
                <a:effectLst/>
                <a:latin typeface="Consolas" panose="020B0609020204030204" pitchFamily="49" charset="0"/>
                <a:ea typeface="Calibri" panose="020F0502020204030204" pitchFamily="34" charset="0"/>
                <a:cs typeface="Consolas" panose="020B0609020204030204" pitchFamily="49" charset="0"/>
              </a:rPr>
              <a:t> </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900" dirty="0">
                <a:effectLst/>
                <a:latin typeface="Consolas" panose="020B0609020204030204" pitchFamily="49" charset="0"/>
                <a:ea typeface="Calibri" panose="020F0502020204030204" pitchFamily="34" charset="0"/>
                <a:cs typeface="Consolas" panose="020B0609020204030204" pitchFamily="49" charset="0"/>
              </a:rPr>
              <a:t>	- President</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900" dirty="0">
                <a:effectLst/>
                <a:latin typeface="Consolas" panose="020B0609020204030204" pitchFamily="49" charset="0"/>
                <a:ea typeface="Calibri" panose="020F0502020204030204" pitchFamily="34" charset="0"/>
                <a:cs typeface="Consolas" panose="020B0609020204030204" pitchFamily="49" charset="0"/>
              </a:rPr>
              <a:t>	- Vice President</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900" dirty="0">
                <a:effectLst/>
                <a:latin typeface="Consolas" panose="020B0609020204030204" pitchFamily="49" charset="0"/>
                <a:ea typeface="Calibri" panose="020F0502020204030204" pitchFamily="34" charset="0"/>
                <a:cs typeface="Consolas" panose="020B0609020204030204" pitchFamily="49" charset="0"/>
              </a:rPr>
              <a:t>	- Secretary</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900" dirty="0">
                <a:effectLst/>
                <a:latin typeface="Consolas" panose="020B0609020204030204" pitchFamily="49" charset="0"/>
                <a:ea typeface="Calibri" panose="020F0502020204030204" pitchFamily="34" charset="0"/>
                <a:cs typeface="Consolas" panose="020B0609020204030204" pitchFamily="49" charset="0"/>
              </a:rPr>
              <a:t>	- Treasurer</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900" dirty="0">
                <a:effectLst/>
                <a:latin typeface="Consolas" panose="020B0609020204030204" pitchFamily="49" charset="0"/>
                <a:ea typeface="Calibri" panose="020F0502020204030204" pitchFamily="34" charset="0"/>
                <a:cs typeface="Consolas" panose="020B0609020204030204" pitchFamily="49" charset="0"/>
              </a:rPr>
              <a:t>	- Member at Large (2 positions)</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900" dirty="0">
                <a:effectLst/>
                <a:latin typeface="Consolas" panose="020B0609020204030204" pitchFamily="49" charset="0"/>
                <a:ea typeface="Calibri" panose="020F0502020204030204" pitchFamily="34" charset="0"/>
                <a:cs typeface="Consolas" panose="020B0609020204030204" pitchFamily="49" charset="0"/>
              </a:rPr>
              <a:t> </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900" dirty="0">
                <a:effectLst/>
                <a:latin typeface="Consolas" panose="020B0609020204030204" pitchFamily="49" charset="0"/>
                <a:ea typeface="Calibri" panose="020F0502020204030204" pitchFamily="34" charset="0"/>
                <a:cs typeface="Consolas" panose="020B0609020204030204" pitchFamily="49" charset="0"/>
              </a:rPr>
              <a:t>2.  In order to </a:t>
            </a:r>
            <a:r>
              <a:rPr lang="en-US" sz="1900" u="sng" dirty="0">
                <a:effectLst/>
                <a:latin typeface="Consolas" panose="020B0609020204030204" pitchFamily="49" charset="0"/>
                <a:ea typeface="Calibri" panose="020F0502020204030204" pitchFamily="34" charset="0"/>
                <a:cs typeface="Consolas" panose="020B0609020204030204" pitchFamily="49" charset="0"/>
              </a:rPr>
              <a:t>run</a:t>
            </a:r>
            <a:r>
              <a:rPr lang="en-US" sz="1900" dirty="0">
                <a:effectLst/>
                <a:latin typeface="Consolas" panose="020B0609020204030204" pitchFamily="49" charset="0"/>
                <a:ea typeface="Calibri" panose="020F0502020204030204" pitchFamily="34" charset="0"/>
                <a:cs typeface="Consolas" panose="020B0609020204030204" pitchFamily="49" charset="0"/>
              </a:rPr>
              <a:t> for office, you must be a member in good standing of the CDARC; that means your CDARC dues must be current.  In order to </a:t>
            </a:r>
            <a:r>
              <a:rPr lang="en-US" sz="1900" u="sng" dirty="0">
                <a:effectLst/>
                <a:latin typeface="Consolas" panose="020B0609020204030204" pitchFamily="49" charset="0"/>
                <a:ea typeface="Calibri" panose="020F0502020204030204" pitchFamily="34" charset="0"/>
                <a:cs typeface="Consolas" panose="020B0609020204030204" pitchFamily="49" charset="0"/>
              </a:rPr>
              <a:t>vote</a:t>
            </a:r>
            <a:r>
              <a:rPr lang="en-US" sz="1900" dirty="0">
                <a:effectLst/>
                <a:latin typeface="Consolas" panose="020B0609020204030204" pitchFamily="49" charset="0"/>
                <a:ea typeface="Calibri" panose="020F0502020204030204" pitchFamily="34" charset="0"/>
                <a:cs typeface="Consolas" panose="020B0609020204030204" pitchFamily="49" charset="0"/>
              </a:rPr>
              <a:t> in the election, you must also be a member in good standing. Please be advised that all offices are now two-year terms.</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900" dirty="0">
                <a:effectLst/>
                <a:latin typeface="Consolas" panose="020B0609020204030204" pitchFamily="49" charset="0"/>
                <a:ea typeface="Calibri" panose="020F0502020204030204" pitchFamily="34" charset="0"/>
                <a:cs typeface="Consolas" panose="020B0609020204030204" pitchFamily="49" charset="0"/>
              </a:rPr>
              <a:t> </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900" dirty="0">
                <a:effectLst/>
                <a:latin typeface="Consolas" panose="020B0609020204030204" pitchFamily="49" charset="0"/>
                <a:ea typeface="Calibri" panose="020F0502020204030204" pitchFamily="34" charset="0"/>
                <a:cs typeface="Consolas" panose="020B0609020204030204" pitchFamily="49" charset="0"/>
              </a:rPr>
              <a:t>3.  The list of members in good standing who wish to run for office will be published after the March 9</a:t>
            </a:r>
            <a:r>
              <a:rPr lang="en-US" sz="1900" baseline="30000" dirty="0">
                <a:effectLst/>
                <a:latin typeface="Consolas" panose="020B0609020204030204" pitchFamily="49" charset="0"/>
                <a:ea typeface="Calibri" panose="020F0502020204030204" pitchFamily="34" charset="0"/>
                <a:cs typeface="Consolas" panose="020B0609020204030204" pitchFamily="49" charset="0"/>
              </a:rPr>
              <a:t>th</a:t>
            </a:r>
            <a:r>
              <a:rPr lang="en-US" sz="1900" dirty="0">
                <a:effectLst/>
                <a:latin typeface="Consolas" panose="020B0609020204030204" pitchFamily="49" charset="0"/>
                <a:ea typeface="Calibri" panose="020F0502020204030204" pitchFamily="34" charset="0"/>
                <a:cs typeface="Consolas" panose="020B0609020204030204" pitchFamily="49" charset="0"/>
              </a:rPr>
              <a:t> Executive Board Meeting so that the candidates will be known to the general membership prior to the March 28</a:t>
            </a:r>
            <a:r>
              <a:rPr lang="en-US" sz="1900" baseline="30000" dirty="0">
                <a:effectLst/>
                <a:latin typeface="Consolas" panose="020B0609020204030204" pitchFamily="49" charset="0"/>
                <a:ea typeface="Calibri" panose="020F0502020204030204" pitchFamily="34" charset="0"/>
                <a:cs typeface="Consolas" panose="020B0609020204030204" pitchFamily="49" charset="0"/>
              </a:rPr>
              <a:t>th</a:t>
            </a:r>
            <a:r>
              <a:rPr lang="en-US" sz="1900" dirty="0">
                <a:effectLst/>
                <a:latin typeface="Consolas" panose="020B0609020204030204" pitchFamily="49" charset="0"/>
                <a:ea typeface="Calibri" panose="020F0502020204030204" pitchFamily="34" charset="0"/>
                <a:cs typeface="Consolas" panose="020B0609020204030204" pitchFamily="49" charset="0"/>
              </a:rPr>
              <a:t> election.  If you do not get the notification, please contact me at the email address below and I will send you the information.</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900" dirty="0">
                <a:effectLst/>
                <a:latin typeface="Consolas" panose="020B0609020204030204" pitchFamily="49" charset="0"/>
                <a:ea typeface="Calibri" panose="020F0502020204030204" pitchFamily="34" charset="0"/>
                <a:cs typeface="Consolas" panose="020B0609020204030204" pitchFamily="49" charset="0"/>
              </a:rPr>
              <a:t> </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3413387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E9AD4B-9163-4140-B770-D22E0A965DF9}"/>
              </a:ext>
            </a:extLst>
          </p:cNvPr>
          <p:cNvSpPr>
            <a:spLocks noGrp="1"/>
          </p:cNvSpPr>
          <p:nvPr>
            <p:ph idx="1"/>
          </p:nvPr>
        </p:nvSpPr>
        <p:spPr>
          <a:xfrm>
            <a:off x="91440" y="320040"/>
            <a:ext cx="12100560" cy="6537960"/>
          </a:xfrm>
        </p:spPr>
        <p:txBody>
          <a:bodyPr>
            <a:normAutofit fontScale="92500" lnSpcReduction="10000"/>
          </a:bodyPr>
          <a:lstStyle/>
          <a:p>
            <a:pPr marL="0" marR="0">
              <a:lnSpc>
                <a:spcPct val="107000"/>
              </a:lnSpc>
              <a:spcBef>
                <a:spcPts val="0"/>
              </a:spcBef>
              <a:spcAft>
                <a:spcPts val="0"/>
              </a:spcAft>
            </a:pPr>
            <a:r>
              <a:rPr lang="en-US" sz="1900" u="sng" dirty="0">
                <a:effectLst/>
                <a:latin typeface="Consolas" panose="020B0609020204030204" pitchFamily="49" charset="0"/>
                <a:ea typeface="Calibri" panose="020F0502020204030204" pitchFamily="34" charset="0"/>
                <a:cs typeface="Consolas" panose="020B0609020204030204" pitchFamily="49" charset="0"/>
              </a:rPr>
              <a:t>SUBJECT:  2023 Central Dakota Amateur Radio Club Elections</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900" dirty="0">
                <a:effectLst/>
                <a:latin typeface="Consolas" panose="020B0609020204030204" pitchFamily="49" charset="0"/>
                <a:ea typeface="Calibri" panose="020F0502020204030204" pitchFamily="34" charset="0"/>
                <a:cs typeface="Consolas" panose="020B0609020204030204" pitchFamily="49" charset="0"/>
              </a:rPr>
              <a:t> </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900" dirty="0">
                <a:effectLst/>
                <a:latin typeface="Consolas" panose="020B0609020204030204" pitchFamily="49" charset="0"/>
                <a:ea typeface="Calibri" panose="020F0502020204030204" pitchFamily="34" charset="0"/>
                <a:cs typeface="Consolas" panose="020B0609020204030204" pitchFamily="49" charset="0"/>
              </a:rPr>
              <a:t>4.  Please be advised that nominations will also be taken from the floor at the March 28</a:t>
            </a:r>
            <a:r>
              <a:rPr lang="en-US" sz="1900" baseline="30000" dirty="0">
                <a:effectLst/>
                <a:latin typeface="Consolas" panose="020B0609020204030204" pitchFamily="49" charset="0"/>
                <a:ea typeface="Calibri" panose="020F0502020204030204" pitchFamily="34" charset="0"/>
                <a:cs typeface="Consolas" panose="020B0609020204030204" pitchFamily="49" charset="0"/>
              </a:rPr>
              <a:t>th</a:t>
            </a:r>
            <a:r>
              <a:rPr lang="en-US" sz="1900" dirty="0">
                <a:effectLst/>
                <a:latin typeface="Consolas" panose="020B0609020204030204" pitchFamily="49" charset="0"/>
                <a:ea typeface="Calibri" panose="020F0502020204030204" pitchFamily="34" charset="0"/>
                <a:cs typeface="Consolas" panose="020B0609020204030204" pitchFamily="49" charset="0"/>
              </a:rPr>
              <a:t> meeting, in accordance with the CDARC by-laws.</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900" dirty="0">
                <a:effectLst/>
                <a:latin typeface="Consolas" panose="020B0609020204030204" pitchFamily="49" charset="0"/>
                <a:ea typeface="Calibri" panose="020F0502020204030204" pitchFamily="34" charset="0"/>
                <a:cs typeface="Consolas" panose="020B0609020204030204" pitchFamily="49" charset="0"/>
              </a:rPr>
              <a:t> </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900" dirty="0">
                <a:effectLst/>
                <a:latin typeface="Consolas" panose="020B0609020204030204" pitchFamily="49" charset="0"/>
                <a:ea typeface="Calibri" panose="020F0502020204030204" pitchFamily="34" charset="0"/>
                <a:cs typeface="Consolas" panose="020B0609020204030204" pitchFamily="49" charset="0"/>
              </a:rPr>
              <a:t>5.  The election will be conducted by secret ballot.  The ballot will contain the names of those members in good standing who have contacted me and indicated their desire to run for a particular office.   The ballot will also contain space for “write in” candidates; this space may be used for any member in good standing who is nominated from the floor at the March 23rd meeting.  Ballots will be given to members in good standing at the March 28</a:t>
            </a:r>
            <a:r>
              <a:rPr lang="en-US" sz="1900" baseline="30000" dirty="0">
                <a:effectLst/>
                <a:latin typeface="Consolas" panose="020B0609020204030204" pitchFamily="49" charset="0"/>
                <a:ea typeface="Calibri" panose="020F0502020204030204" pitchFamily="34" charset="0"/>
                <a:cs typeface="Consolas" panose="020B0609020204030204" pitchFamily="49" charset="0"/>
              </a:rPr>
              <a:t>th</a:t>
            </a:r>
            <a:r>
              <a:rPr lang="en-US" sz="1900" dirty="0">
                <a:effectLst/>
                <a:latin typeface="Consolas" panose="020B0609020204030204" pitchFamily="49" charset="0"/>
                <a:ea typeface="Calibri" panose="020F0502020204030204" pitchFamily="34" charset="0"/>
                <a:cs typeface="Consolas" panose="020B0609020204030204" pitchFamily="49" charset="0"/>
              </a:rPr>
              <a:t> meeting and the vote will be conducted at the meeting.  Ballots will be counted by no less than three members (myself and two members not running for office).</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900" dirty="0">
                <a:effectLst/>
                <a:latin typeface="Consolas" panose="020B0609020204030204" pitchFamily="49" charset="0"/>
                <a:ea typeface="Calibri" panose="020F0502020204030204" pitchFamily="34" charset="0"/>
                <a:cs typeface="Consolas" panose="020B0609020204030204" pitchFamily="49" charset="0"/>
              </a:rPr>
              <a:t> </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900" dirty="0">
                <a:effectLst/>
                <a:latin typeface="Consolas" panose="020B0609020204030204" pitchFamily="49" charset="0"/>
                <a:ea typeface="Calibri" panose="020F0502020204030204" pitchFamily="34" charset="0"/>
                <a:cs typeface="Consolas" panose="020B0609020204030204" pitchFamily="49" charset="0"/>
              </a:rPr>
              <a:t>6.  I will not be contacting individuals or incumbents to determine if they do or do not want to run for office.  You must contact me in order to get on the ballot.  Please email your wishes to me at </a:t>
            </a:r>
            <a:r>
              <a:rPr lang="en-US" sz="1900" u="sng" dirty="0">
                <a:solidFill>
                  <a:srgbClr val="0563C1"/>
                </a:solidFill>
                <a:effectLst/>
                <a:latin typeface="Consolas" panose="020B0609020204030204" pitchFamily="49" charset="0"/>
                <a:ea typeface="Calibri" panose="020F0502020204030204" pitchFamily="34" charset="0"/>
                <a:cs typeface="Consolas" panose="020B0609020204030204" pitchFamily="49" charset="0"/>
                <a:hlinkClick r:id="rId2"/>
              </a:rPr>
              <a:t>______________</a:t>
            </a:r>
            <a:r>
              <a:rPr lang="en-US" sz="1900" dirty="0">
                <a:effectLst/>
                <a:latin typeface="Consolas" panose="020B0609020204030204" pitchFamily="49" charset="0"/>
                <a:ea typeface="Calibri" panose="020F0502020204030204" pitchFamily="34" charset="0"/>
                <a:cs typeface="Consolas" panose="020B0609020204030204" pitchFamily="49" charset="0"/>
              </a:rPr>
              <a:t> or provide them in writing so there is a written record.  I will reply to your email acknowledging receipt; if you do not get a reply you should contact me at _______________________</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900" dirty="0">
                <a:effectLst/>
                <a:latin typeface="Consolas" panose="020B0609020204030204" pitchFamily="49" charset="0"/>
                <a:ea typeface="Calibri" panose="020F0502020204030204" pitchFamily="34" charset="0"/>
                <a:cs typeface="Consolas" panose="020B0609020204030204" pitchFamily="49" charset="0"/>
              </a:rPr>
              <a:t> </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900" dirty="0">
                <a:effectLst/>
                <a:latin typeface="Consolas" panose="020B0609020204030204" pitchFamily="49" charset="0"/>
                <a:ea typeface="Calibri" panose="020F0502020204030204" pitchFamily="34" charset="0"/>
                <a:cs typeface="Consolas" panose="020B0609020204030204" pitchFamily="49" charset="0"/>
              </a:rPr>
              <a:t>7.  If you have any questions concerning the election, please contact me.</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900" dirty="0">
                <a:effectLst/>
                <a:latin typeface="Consolas" panose="020B0609020204030204" pitchFamily="49" charset="0"/>
                <a:ea typeface="Calibri" panose="020F0502020204030204" pitchFamily="34" charset="0"/>
                <a:cs typeface="Consolas" panose="020B0609020204030204" pitchFamily="49" charset="0"/>
              </a:rPr>
              <a:t> </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900" dirty="0">
                <a:effectLst/>
                <a:latin typeface="Consolas" panose="020B0609020204030204" pitchFamily="49" charset="0"/>
                <a:ea typeface="Calibri" panose="020F0502020204030204" pitchFamily="34" charset="0"/>
                <a:cs typeface="Consolas" panose="020B0609020204030204" pitchFamily="49" charset="0"/>
              </a:rPr>
              <a:t> </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900" dirty="0">
                <a:effectLst/>
                <a:latin typeface="Consolas" panose="020B0609020204030204" pitchFamily="49" charset="0"/>
                <a:ea typeface="Calibri" panose="020F0502020204030204" pitchFamily="34" charset="0"/>
                <a:cs typeface="Consolas" panose="020B0609020204030204" pitchFamily="49" charset="0"/>
              </a:rPr>
              <a:t>						______________________</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900" dirty="0">
                <a:effectLst/>
                <a:latin typeface="Consolas" panose="020B0609020204030204" pitchFamily="49" charset="0"/>
                <a:ea typeface="Calibri" panose="020F0502020204030204" pitchFamily="34" charset="0"/>
                <a:cs typeface="Consolas" panose="020B0609020204030204" pitchFamily="49" charset="0"/>
              </a:rPr>
              <a:t>						CDARC Secretary/Election Chairman</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0513226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677758-132A-43D1-96C9-0CFE96365A96}"/>
              </a:ext>
            </a:extLst>
          </p:cNvPr>
          <p:cNvSpPr>
            <a:spLocks noChangeArrowheads="1"/>
          </p:cNvSpPr>
          <p:nvPr/>
        </p:nvSpPr>
        <p:spPr bwMode="auto">
          <a:xfrm>
            <a:off x="918140" y="147191"/>
            <a:ext cx="1035572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1pPr>
            <a:lvl2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2pPr>
            <a:lvl3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3pPr>
            <a:lvl4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4pPr>
            <a:lvl5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5pPr>
            <a:lvl6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6pPr>
            <a:lvl7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7pPr>
            <a:lvl8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8pPr>
            <a:lvl9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US" altLang="en-US" sz="3200" b="1" i="0" u="sng"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rPr>
              <a:t>Central Dakota Amateur Radio Club</a:t>
            </a:r>
            <a:endParaRPr kumimoji="0" lang="en-US" altLang="en-US" sz="3200" b="0" i="0" u="none" strike="noStrike" cap="none" normalizeH="0" baseline="0">
              <a:ln>
                <a:noFill/>
              </a:ln>
              <a:solidFill>
                <a:schemeClr val="tx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US" altLang="en-US" sz="3200" b="0" i="0" u="none"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rPr>
              <a:t>PO Box 7162 Bismarck, North Dakota 58507-7162</a:t>
            </a:r>
            <a:endParaRPr kumimoji="0" lang="en-US" altLang="en-US" sz="3200" b="0" i="0" u="none" strike="noStrike" cap="none" normalizeH="0" baseline="0">
              <a:ln>
                <a:noFill/>
              </a:ln>
              <a:solidFill>
                <a:schemeClr val="tx1"/>
              </a:solidFill>
              <a:effectLst/>
              <a:latin typeface="+mj-lt"/>
            </a:endParaRPr>
          </a:p>
        </p:txBody>
      </p:sp>
      <p:sp>
        <p:nvSpPr>
          <p:cNvPr id="3" name="Subtitle 2">
            <a:extLst>
              <a:ext uri="{FF2B5EF4-FFF2-40B4-BE49-F238E27FC236}">
                <a16:creationId xmlns:a16="http://schemas.microsoft.com/office/drawing/2014/main" id="{E8F395B0-82F6-449B-BC23-A789D5897397}"/>
              </a:ext>
            </a:extLst>
          </p:cNvPr>
          <p:cNvSpPr>
            <a:spLocks noGrp="1"/>
          </p:cNvSpPr>
          <p:nvPr>
            <p:ph type="subTitle" idx="1"/>
          </p:nvPr>
        </p:nvSpPr>
        <p:spPr>
          <a:xfrm>
            <a:off x="1886771" y="1248513"/>
            <a:ext cx="9813075" cy="5486400"/>
          </a:xfrm>
        </p:spPr>
        <p:txBody>
          <a:bodyPr>
            <a:normAutofit fontScale="70000" lnSpcReduction="20000"/>
          </a:bodyPr>
          <a:lstStyle/>
          <a:p>
            <a:pPr marL="0" marR="0">
              <a:spcBef>
                <a:spcPts val="0"/>
              </a:spcBef>
              <a:spcAft>
                <a:spcPts val="0"/>
              </a:spcAft>
            </a:pPr>
            <a:r>
              <a:rPr lang="en-US" sz="3900" b="1">
                <a:solidFill>
                  <a:srgbClr val="444444"/>
                </a:solidFill>
                <a:effectLst/>
                <a:latin typeface="+mj-lt"/>
                <a:ea typeface="Calibri" panose="020F0502020204030204" pitchFamily="34" charset="0"/>
                <a:cs typeface="Times New Roman" panose="02020603050405020304" pitchFamily="18" charset="0"/>
              </a:rPr>
              <a:t>October 25th, 2022, MEETING AGENDA</a:t>
            </a:r>
            <a:endParaRPr lang="en-US" sz="3900" b="1">
              <a:effectLst/>
              <a:latin typeface="+mj-lt"/>
              <a:ea typeface="Calibri" panose="020F0502020204030204" pitchFamily="34" charset="0"/>
              <a:cs typeface="Times New Roman" panose="02020603050405020304" pitchFamily="18" charset="0"/>
            </a:endParaRPr>
          </a:p>
          <a:p>
            <a:pPr marL="803275" marR="0" indent="-346075" algn="l">
              <a:lnSpc>
                <a:spcPct val="120000"/>
              </a:lnSpc>
              <a:spcBef>
                <a:spcPts val="0"/>
              </a:spcBef>
              <a:spcAft>
                <a:spcPts val="0"/>
              </a:spcAft>
            </a:pPr>
            <a:r>
              <a:rPr lang="en-US" sz="1800" b="1">
                <a:solidFill>
                  <a:srgbClr val="1D2228"/>
                </a:solidFill>
                <a:effectLst/>
                <a:latin typeface="+mj-lt"/>
                <a:ea typeface="Times New Roman" panose="02020603050405020304" pitchFamily="18" charset="0"/>
                <a:cs typeface="Times New Roman" panose="02020603050405020304" pitchFamily="18" charset="0"/>
              </a:rPr>
              <a:t>A.	</a:t>
            </a:r>
            <a:r>
              <a:rPr lang="en-US" sz="1800" b="1">
                <a:solidFill>
                  <a:srgbClr val="1D2228"/>
                </a:solidFill>
                <a:effectLst/>
                <a:highlight>
                  <a:srgbClr val="FFFF00"/>
                </a:highlight>
                <a:latin typeface="+mj-lt"/>
                <a:ea typeface="Times New Roman" panose="02020603050405020304" pitchFamily="18" charset="0"/>
                <a:cs typeface="Times New Roman" panose="02020603050405020304" pitchFamily="18" charset="0"/>
              </a:rPr>
              <a:t>Approval of </a:t>
            </a:r>
            <a:r>
              <a:rPr lang="en-US" sz="1800" b="1">
                <a:solidFill>
                  <a:srgbClr val="1D2228"/>
                </a:solidFill>
                <a:highlight>
                  <a:srgbClr val="FFFF00"/>
                </a:highlight>
                <a:latin typeface="+mj-lt"/>
                <a:ea typeface="Times New Roman" panose="02020603050405020304" pitchFamily="18" charset="0"/>
                <a:cs typeface="Times New Roman" panose="02020603050405020304" pitchFamily="18" charset="0"/>
              </a:rPr>
              <a:t>September 2022 </a:t>
            </a:r>
            <a:r>
              <a:rPr lang="en-US" sz="1800" b="1">
                <a:solidFill>
                  <a:srgbClr val="1D2228"/>
                </a:solidFill>
                <a:effectLst/>
                <a:highlight>
                  <a:srgbClr val="FFFF00"/>
                </a:highlight>
                <a:latin typeface="+mj-lt"/>
                <a:ea typeface="Times New Roman" panose="02020603050405020304" pitchFamily="18" charset="0"/>
                <a:cs typeface="Times New Roman" panose="02020603050405020304" pitchFamily="18" charset="0"/>
              </a:rPr>
              <a:t>meeting minutes.</a:t>
            </a:r>
            <a:endParaRPr lang="en-US" sz="1800" b="1">
              <a:effectLst/>
              <a:highlight>
                <a:srgbClr val="FFFF00"/>
              </a:highlight>
              <a:latin typeface="+mj-lt"/>
              <a:ea typeface="Calibri" panose="020F0502020204030204" pitchFamily="34" charset="0"/>
              <a:cs typeface="Times New Roman" panose="02020603050405020304" pitchFamily="18" charset="0"/>
            </a:endParaRPr>
          </a:p>
          <a:p>
            <a:pPr marL="803275" marR="0" indent="-346075" algn="l">
              <a:lnSpc>
                <a:spcPct val="120000"/>
              </a:lnSpc>
              <a:spcBef>
                <a:spcPts val="0"/>
              </a:spcBef>
              <a:spcAft>
                <a:spcPts val="0"/>
              </a:spcAft>
            </a:pPr>
            <a:r>
              <a:rPr lang="en-US" sz="1800" b="1">
                <a:effectLst/>
                <a:latin typeface="+mj-lt"/>
                <a:ea typeface="Calibri" panose="020F0502020204030204" pitchFamily="34" charset="0"/>
                <a:cs typeface="Times New Roman" panose="02020603050405020304" pitchFamily="18" charset="0"/>
              </a:rPr>
              <a:t>B.	</a:t>
            </a:r>
            <a:r>
              <a:rPr lang="en-US" sz="1800" b="1">
                <a:effectLst/>
                <a:highlight>
                  <a:srgbClr val="FFFF00"/>
                </a:highlight>
                <a:latin typeface="+mj-lt"/>
                <a:ea typeface="Calibri" panose="020F0502020204030204" pitchFamily="34" charset="0"/>
                <a:cs typeface="Times New Roman" panose="02020603050405020304" pitchFamily="18" charset="0"/>
              </a:rPr>
              <a:t>Treasurer's Report</a:t>
            </a:r>
          </a:p>
          <a:p>
            <a:pPr marL="803275" marR="0" indent="-346075" algn="l">
              <a:lnSpc>
                <a:spcPct val="120000"/>
              </a:lnSpc>
              <a:spcBef>
                <a:spcPts val="0"/>
              </a:spcBef>
              <a:spcAft>
                <a:spcPts val="0"/>
              </a:spcAft>
              <a:buAutoNum type="alphaUcPeriod" startAt="3"/>
            </a:pPr>
            <a:r>
              <a:rPr lang="en-US" sz="1800" b="1">
                <a:effectLst/>
                <a:highlight>
                  <a:srgbClr val="FFFF00"/>
                </a:highlight>
                <a:latin typeface="+mj-lt"/>
                <a:ea typeface="Calibri" panose="020F0502020204030204" pitchFamily="34" charset="0"/>
                <a:cs typeface="Times New Roman" panose="02020603050405020304" pitchFamily="18" charset="0"/>
              </a:rPr>
              <a:t>Guests.</a:t>
            </a:r>
          </a:p>
          <a:p>
            <a:pPr marL="457200" marR="0" algn="l">
              <a:lnSpc>
                <a:spcPct val="120000"/>
              </a:lnSpc>
              <a:spcBef>
                <a:spcPts val="0"/>
              </a:spcBef>
              <a:spcAft>
                <a:spcPts val="0"/>
              </a:spcAft>
            </a:pPr>
            <a:endParaRPr lang="en-US" sz="1800" b="1">
              <a:effectLst/>
              <a:latin typeface="+mj-lt"/>
              <a:ea typeface="Calibri" panose="020F0502020204030204" pitchFamily="34" charset="0"/>
              <a:cs typeface="Times New Roman" panose="02020603050405020304" pitchFamily="18" charset="0"/>
            </a:endParaRPr>
          </a:p>
          <a:p>
            <a:pPr lvl="1" indent="-227013" algn="l">
              <a:lnSpc>
                <a:spcPct val="120000"/>
              </a:lnSpc>
              <a:spcBef>
                <a:spcPts val="0"/>
              </a:spcBef>
            </a:pPr>
            <a:r>
              <a:rPr lang="en-US" sz="1800" b="1">
                <a:effectLst/>
                <a:latin typeface="+mj-lt"/>
                <a:ea typeface="Calibri" panose="020F0502020204030204" pitchFamily="34" charset="0"/>
                <a:cs typeface="Times New Roman" panose="02020603050405020304" pitchFamily="18" charset="0"/>
              </a:rPr>
              <a:t> COMMITTEE REPORTS:</a:t>
            </a:r>
          </a:p>
          <a:p>
            <a:pPr marL="800100" lvl="1" indent="-342900" algn="l">
              <a:lnSpc>
                <a:spcPct val="120000"/>
              </a:lnSpc>
              <a:spcBef>
                <a:spcPts val="0"/>
              </a:spcBef>
              <a:buFont typeface="+mj-lt"/>
              <a:buAutoNum type="arabicPeriod"/>
            </a:pPr>
            <a:r>
              <a:rPr lang="en-US" sz="1800" b="1">
                <a:effectLst/>
                <a:highlight>
                  <a:srgbClr val="FFFF00"/>
                </a:highlight>
                <a:latin typeface="+mj-lt"/>
                <a:ea typeface="Calibri" panose="020F0502020204030204" pitchFamily="34" charset="0"/>
                <a:cs typeface="Times New Roman" panose="02020603050405020304" pitchFamily="18" charset="0"/>
              </a:rPr>
              <a:t>Technical.</a:t>
            </a:r>
          </a:p>
          <a:p>
            <a:pPr marL="800100" lvl="1" indent="-342900" algn="l">
              <a:lnSpc>
                <a:spcPct val="120000"/>
              </a:lnSpc>
              <a:spcBef>
                <a:spcPts val="0"/>
              </a:spcBef>
              <a:buFont typeface="+mj-lt"/>
              <a:buAutoNum type="arabicPeriod"/>
            </a:pPr>
            <a:r>
              <a:rPr lang="en-US" sz="1800" b="1">
                <a:effectLst/>
                <a:highlight>
                  <a:srgbClr val="FFFF00"/>
                </a:highlight>
                <a:latin typeface="+mj-lt"/>
                <a:ea typeface="Calibri" panose="020F0502020204030204" pitchFamily="34" charset="0"/>
                <a:cs typeface="Times New Roman" panose="02020603050405020304" pitchFamily="18" charset="0"/>
              </a:rPr>
              <a:t>Skywarn </a:t>
            </a:r>
          </a:p>
          <a:p>
            <a:pPr marL="800100" lvl="1" indent="-342900" algn="l">
              <a:lnSpc>
                <a:spcPct val="120000"/>
              </a:lnSpc>
              <a:spcBef>
                <a:spcPts val="0"/>
              </a:spcBef>
              <a:buFont typeface="+mj-lt"/>
              <a:buAutoNum type="arabicPeriod"/>
            </a:pPr>
            <a:r>
              <a:rPr lang="en-US" sz="1800" b="1">
                <a:effectLst/>
                <a:highlight>
                  <a:srgbClr val="FFFF00"/>
                </a:highlight>
                <a:latin typeface="+mj-lt"/>
                <a:ea typeface="Calibri" panose="020F0502020204030204" pitchFamily="34" charset="0"/>
                <a:cs typeface="Times New Roman" panose="02020603050405020304" pitchFamily="18" charset="0"/>
              </a:rPr>
              <a:t>VE Testing</a:t>
            </a:r>
          </a:p>
          <a:p>
            <a:pPr marL="800100" lvl="1" indent="-342900" algn="l">
              <a:lnSpc>
                <a:spcPct val="120000"/>
              </a:lnSpc>
              <a:spcBef>
                <a:spcPts val="0"/>
              </a:spcBef>
              <a:buFont typeface="+mj-lt"/>
              <a:buAutoNum type="arabicPeriod"/>
            </a:pPr>
            <a:r>
              <a:rPr lang="en-US" sz="1800" b="1">
                <a:effectLst/>
                <a:highlight>
                  <a:srgbClr val="FFFF00"/>
                </a:highlight>
                <a:latin typeface="+mj-lt"/>
                <a:ea typeface="Calibri" panose="020F0502020204030204" pitchFamily="34" charset="0"/>
                <a:cs typeface="Times New Roman" panose="02020603050405020304" pitchFamily="18" charset="0"/>
              </a:rPr>
              <a:t>Net Control report</a:t>
            </a:r>
          </a:p>
          <a:p>
            <a:pPr lvl="1" indent="457200" algn="l">
              <a:lnSpc>
                <a:spcPct val="120000"/>
              </a:lnSpc>
              <a:spcBef>
                <a:spcPts val="0"/>
              </a:spcBef>
            </a:pPr>
            <a:r>
              <a:rPr lang="en-US" sz="1800" b="1">
                <a:effectLst/>
                <a:latin typeface="+mj-lt"/>
                <a:ea typeface="Calibri" panose="020F0502020204030204" pitchFamily="34" charset="0"/>
                <a:cs typeface="Times New Roman" panose="02020603050405020304" pitchFamily="18" charset="0"/>
              </a:rPr>
              <a:t> </a:t>
            </a:r>
          </a:p>
          <a:p>
            <a:pPr marL="461963" marR="0" indent="-231775" algn="l">
              <a:spcBef>
                <a:spcPts val="0"/>
              </a:spcBef>
              <a:spcAft>
                <a:spcPts val="0"/>
              </a:spcAft>
            </a:pPr>
            <a:r>
              <a:rPr lang="en-US" sz="1800" b="1">
                <a:effectLst/>
                <a:latin typeface="+mj-lt"/>
                <a:ea typeface="Consolas" panose="020B0609020204030204" pitchFamily="49" charset="0"/>
                <a:cs typeface="Consolas" panose="020B0609020204030204" pitchFamily="49" charset="0"/>
              </a:rPr>
              <a:t>OLD BUSINESS: </a:t>
            </a:r>
          </a:p>
          <a:p>
            <a:pPr marL="461963" marR="0" lvl="0" indent="341313" algn="l">
              <a:lnSpc>
                <a:spcPct val="107000"/>
              </a:lnSpc>
              <a:spcBef>
                <a:spcPts val="0"/>
              </a:spcBef>
              <a:spcAft>
                <a:spcPts val="0"/>
              </a:spcAft>
              <a:buFont typeface="+mj-lt"/>
              <a:buAutoNum type="arabicParenR"/>
            </a:pPr>
            <a:r>
              <a:rPr lang="en-US" sz="1800" b="1">
                <a:effectLst/>
                <a:highlight>
                  <a:srgbClr val="FFFF00"/>
                </a:highlight>
                <a:latin typeface="+mj-lt"/>
                <a:ea typeface="Consolas" panose="020B0609020204030204" pitchFamily="49" charset="0"/>
                <a:cs typeface="Consolas" panose="020B0609020204030204" pitchFamily="49" charset="0"/>
              </a:rPr>
              <a:t>Projects at BSC planning </a:t>
            </a:r>
          </a:p>
          <a:p>
            <a:pPr marL="919163" lvl="2" indent="341313" algn="l">
              <a:lnSpc>
                <a:spcPct val="107000"/>
              </a:lnSpc>
              <a:spcBef>
                <a:spcPts val="0"/>
              </a:spcBef>
              <a:buFont typeface="+mj-lt"/>
              <a:buAutoNum type="alphaLcParenR"/>
            </a:pPr>
            <a:r>
              <a:rPr lang="en-US" sz="1600" b="1">
                <a:effectLst/>
                <a:highlight>
                  <a:srgbClr val="FFFF00"/>
                </a:highlight>
                <a:latin typeface="+mj-lt"/>
                <a:ea typeface="Consolas" panose="020B0609020204030204" pitchFamily="49" charset="0"/>
                <a:cs typeface="Consolas" panose="020B0609020204030204" pitchFamily="49" charset="0"/>
              </a:rPr>
              <a:t>Dipole antenna class October 29</a:t>
            </a:r>
            <a:r>
              <a:rPr lang="en-US" sz="1600" b="1" baseline="30000">
                <a:effectLst/>
                <a:highlight>
                  <a:srgbClr val="FFFF00"/>
                </a:highlight>
                <a:latin typeface="+mj-lt"/>
                <a:ea typeface="Consolas" panose="020B0609020204030204" pitchFamily="49" charset="0"/>
                <a:cs typeface="Consolas" panose="020B0609020204030204" pitchFamily="49" charset="0"/>
              </a:rPr>
              <a:t>th</a:t>
            </a:r>
            <a:endParaRPr lang="en-US" sz="1600" b="1">
              <a:effectLst/>
              <a:highlight>
                <a:srgbClr val="FFFF00"/>
              </a:highlight>
              <a:latin typeface="+mj-lt"/>
              <a:ea typeface="Consolas" panose="020B0609020204030204" pitchFamily="49" charset="0"/>
              <a:cs typeface="Consolas" panose="020B0609020204030204" pitchFamily="49" charset="0"/>
            </a:endParaRPr>
          </a:p>
          <a:p>
            <a:pPr marL="461963" marR="0" lvl="0" indent="341313" algn="l">
              <a:lnSpc>
                <a:spcPct val="107000"/>
              </a:lnSpc>
              <a:spcBef>
                <a:spcPts val="0"/>
              </a:spcBef>
              <a:spcAft>
                <a:spcPts val="0"/>
              </a:spcAft>
              <a:buFont typeface="+mj-lt"/>
              <a:buAutoNum type="arabicParenR"/>
            </a:pPr>
            <a:r>
              <a:rPr lang="en-US" sz="1800" b="1">
                <a:effectLst/>
                <a:highlight>
                  <a:srgbClr val="FFFF00"/>
                </a:highlight>
                <a:latin typeface="+mj-lt"/>
                <a:ea typeface="Consolas" panose="020B0609020204030204" pitchFamily="49" charset="0"/>
                <a:cs typeface="Consolas" panose="020B0609020204030204" pitchFamily="49" charset="0"/>
              </a:rPr>
              <a:t>Girl Scout Big Event Report</a:t>
            </a:r>
          </a:p>
          <a:p>
            <a:pPr marL="461963" marR="0" lvl="0" indent="341313" algn="l">
              <a:lnSpc>
                <a:spcPct val="107000"/>
              </a:lnSpc>
              <a:spcBef>
                <a:spcPts val="0"/>
              </a:spcBef>
              <a:spcAft>
                <a:spcPts val="0"/>
              </a:spcAft>
              <a:buFont typeface="+mj-lt"/>
              <a:buAutoNum type="arabicParenR"/>
            </a:pPr>
            <a:r>
              <a:rPr lang="en-US" sz="1800" b="1">
                <a:effectLst/>
                <a:highlight>
                  <a:srgbClr val="FFFF00"/>
                </a:highlight>
                <a:latin typeface="+mj-lt"/>
                <a:ea typeface="Consolas" panose="020B0609020204030204" pitchFamily="49" charset="0"/>
                <a:cs typeface="Consolas" panose="020B0609020204030204" pitchFamily="49" charset="0"/>
              </a:rPr>
              <a:t>Jamboree on the Air Report </a:t>
            </a:r>
          </a:p>
          <a:p>
            <a:pPr marL="461963" marR="0" lvl="0" indent="341313" algn="l">
              <a:lnSpc>
                <a:spcPct val="107000"/>
              </a:lnSpc>
              <a:spcBef>
                <a:spcPts val="0"/>
              </a:spcBef>
              <a:spcAft>
                <a:spcPts val="0"/>
              </a:spcAft>
              <a:buFont typeface="+mj-lt"/>
              <a:buAutoNum type="arabicParenR"/>
            </a:pPr>
            <a:r>
              <a:rPr lang="en-US" sz="1800" b="1">
                <a:effectLst/>
                <a:highlight>
                  <a:srgbClr val="FFFF00"/>
                </a:highlight>
                <a:latin typeface="+mj-lt"/>
                <a:ea typeface="Consolas" panose="020B0609020204030204" pitchFamily="49" charset="0"/>
                <a:cs typeface="Consolas" panose="020B0609020204030204" pitchFamily="49" charset="0"/>
              </a:rPr>
              <a:t>HAMFEST 2023 Planning </a:t>
            </a:r>
          </a:p>
          <a:p>
            <a:pPr marL="461963" marR="0" indent="341313" algn="l">
              <a:lnSpc>
                <a:spcPct val="107000"/>
              </a:lnSpc>
              <a:spcBef>
                <a:spcPts val="0"/>
              </a:spcBef>
              <a:spcAft>
                <a:spcPts val="0"/>
              </a:spcAft>
            </a:pPr>
            <a:r>
              <a:rPr lang="en-US" sz="1800" b="1">
                <a:effectLst/>
                <a:latin typeface="+mj-lt"/>
                <a:ea typeface="Consolas" panose="020B0609020204030204" pitchFamily="49" charset="0"/>
                <a:cs typeface="Consolas" panose="020B0609020204030204" pitchFamily="49" charset="0"/>
              </a:rPr>
              <a:t>  </a:t>
            </a:r>
          </a:p>
          <a:p>
            <a:pPr marL="461963" marR="307340" indent="-231775" algn="l">
              <a:spcBef>
                <a:spcPts val="5"/>
              </a:spcBef>
              <a:spcAft>
                <a:spcPts val="0"/>
              </a:spcAft>
            </a:pPr>
            <a:r>
              <a:rPr lang="en-US" sz="1800" b="1">
                <a:effectLst/>
                <a:latin typeface="+mj-lt"/>
                <a:ea typeface="Consolas" panose="020B0609020204030204" pitchFamily="49" charset="0"/>
                <a:cs typeface="Consolas" panose="020B0609020204030204" pitchFamily="49" charset="0"/>
              </a:rPr>
              <a:t>NEW BUSINESS: </a:t>
            </a:r>
          </a:p>
          <a:p>
            <a:pPr marL="461963" marR="0" lvl="0" indent="341313" algn="l">
              <a:spcBef>
                <a:spcPts val="5"/>
              </a:spcBef>
              <a:spcAft>
                <a:spcPts val="0"/>
              </a:spcAft>
              <a:buFont typeface="+mj-lt"/>
              <a:buAutoNum type="arabicParenR"/>
            </a:pPr>
            <a:r>
              <a:rPr lang="en-US" sz="1800" b="1">
                <a:solidFill>
                  <a:srgbClr val="1D2028"/>
                </a:solidFill>
                <a:effectLst/>
                <a:highlight>
                  <a:srgbClr val="FFFF00"/>
                </a:highlight>
                <a:latin typeface="+mj-lt"/>
                <a:ea typeface="Consolas" panose="020B0609020204030204" pitchFamily="49" charset="0"/>
                <a:cs typeface="Consolas" panose="020B0609020204030204" pitchFamily="49" charset="0"/>
              </a:rPr>
              <a:t>Missouri Slope Model Aero Club donation</a:t>
            </a:r>
            <a:r>
              <a:rPr lang="en-US" sz="1800" b="1">
                <a:solidFill>
                  <a:srgbClr val="1D2028"/>
                </a:solidFill>
                <a:effectLst/>
                <a:latin typeface="+mj-lt"/>
                <a:ea typeface="Consolas" panose="020B0609020204030204" pitchFamily="49" charset="0"/>
                <a:cs typeface="Consolas" panose="020B0609020204030204" pitchFamily="49" charset="0"/>
              </a:rPr>
              <a:t>.</a:t>
            </a:r>
            <a:endParaRPr lang="en-US" sz="1800" b="1">
              <a:effectLst/>
              <a:latin typeface="+mj-lt"/>
              <a:ea typeface="Consolas" panose="020B0609020204030204" pitchFamily="49" charset="0"/>
              <a:cs typeface="Consolas" panose="020B0609020204030204" pitchFamily="49" charset="0"/>
            </a:endParaRPr>
          </a:p>
          <a:p>
            <a:pPr marL="461963" marR="0" lvl="0" indent="341313" algn="l">
              <a:lnSpc>
                <a:spcPct val="107000"/>
              </a:lnSpc>
              <a:spcBef>
                <a:spcPts val="0"/>
              </a:spcBef>
              <a:spcAft>
                <a:spcPts val="0"/>
              </a:spcAft>
              <a:buFont typeface="+mj-lt"/>
              <a:buAutoNum type="arabicParenR"/>
            </a:pPr>
            <a:r>
              <a:rPr lang="en-US" sz="1800" b="1">
                <a:effectLst/>
                <a:highlight>
                  <a:srgbClr val="FFFF00"/>
                </a:highlight>
                <a:latin typeface="+mj-lt"/>
                <a:ea typeface="Consolas" panose="020B0609020204030204" pitchFamily="49" charset="0"/>
                <a:cs typeface="Consolas" panose="020B0609020204030204" pitchFamily="49" charset="0"/>
              </a:rPr>
              <a:t>Elections</a:t>
            </a:r>
          </a:p>
          <a:p>
            <a:pPr marL="461963" marR="0" lvl="0" indent="341313" algn="l">
              <a:lnSpc>
                <a:spcPct val="107000"/>
              </a:lnSpc>
              <a:spcBef>
                <a:spcPts val="0"/>
              </a:spcBef>
              <a:spcAft>
                <a:spcPts val="0"/>
              </a:spcAft>
              <a:buFont typeface="+mj-lt"/>
              <a:buAutoNum type="arabicParenR"/>
              <a:tabLst>
                <a:tab pos="228600" algn="l"/>
              </a:tabLst>
            </a:pPr>
            <a:r>
              <a:rPr lang="en-US" sz="1800" b="1">
                <a:effectLst/>
                <a:highlight>
                  <a:srgbClr val="00FF00"/>
                </a:highlight>
                <a:latin typeface="+mj-lt"/>
                <a:ea typeface="Consolas" panose="020B0609020204030204" pitchFamily="49" charset="0"/>
                <a:cs typeface="Consolas" panose="020B0609020204030204" pitchFamily="49" charset="0"/>
              </a:rPr>
              <a:t>Christmas Party </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Lewis and Clark on the Trail June 3</a:t>
            </a:r>
            <a:r>
              <a:rPr lang="en-US" sz="1800" b="1" baseline="30000">
                <a:effectLst/>
                <a:latin typeface="+mj-lt"/>
                <a:ea typeface="Consolas" panose="020B0609020204030204" pitchFamily="49" charset="0"/>
                <a:cs typeface="Consolas" panose="020B0609020204030204" pitchFamily="49" charset="0"/>
              </a:rPr>
              <a:t>rd</a:t>
            </a:r>
            <a:r>
              <a:rPr lang="en-US" sz="1800" b="1">
                <a:effectLst/>
                <a:latin typeface="+mj-lt"/>
                <a:ea typeface="Consolas" panose="020B0609020204030204" pitchFamily="49" charset="0"/>
                <a:cs typeface="Consolas" panose="020B0609020204030204" pitchFamily="49" charset="0"/>
              </a:rPr>
              <a:t> –18</a:t>
            </a:r>
            <a:r>
              <a:rPr lang="en-US" sz="1800" b="1" baseline="30000">
                <a:effectLst/>
                <a:latin typeface="+mj-lt"/>
                <a:ea typeface="Consolas" panose="020B0609020204030204" pitchFamily="49" charset="0"/>
                <a:cs typeface="Consolas" panose="020B0609020204030204" pitchFamily="49" charset="0"/>
              </a:rPr>
              <a:t>th </a:t>
            </a:r>
            <a:r>
              <a:rPr lang="en-US" sz="1800" b="1">
                <a:effectLst/>
                <a:latin typeface="+mj-lt"/>
                <a:ea typeface="Consolas" panose="020B0609020204030204" pitchFamily="49" charset="0"/>
                <a:cs typeface="Consolas" panose="020B0609020204030204" pitchFamily="49" charset="0"/>
              </a:rPr>
              <a:t>23</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New Equipment</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Tower Site Recognition / Appreciation</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50/50 </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Announcements</a:t>
            </a:r>
          </a:p>
          <a:p>
            <a:pPr marL="461963" marR="0" indent="341313" algn="l">
              <a:spcBef>
                <a:spcPts val="0"/>
              </a:spcBef>
              <a:spcAft>
                <a:spcPts val="0"/>
              </a:spcAft>
            </a:pPr>
            <a:endParaRPr lang="en-US" sz="1800" b="1">
              <a:effectLst/>
              <a:latin typeface="+mj-lt"/>
              <a:ea typeface="Consolas" panose="020B0609020204030204" pitchFamily="49" charset="0"/>
              <a:cs typeface="Consolas" panose="020B0609020204030204" pitchFamily="49" charset="0"/>
            </a:endParaRPr>
          </a:p>
          <a:p>
            <a:pPr marL="461963" marR="0" indent="341313" algn="l">
              <a:spcBef>
                <a:spcPts val="0"/>
              </a:spcBef>
              <a:spcAft>
                <a:spcPts val="0"/>
              </a:spcAft>
            </a:pPr>
            <a:r>
              <a:rPr lang="en-US" sz="1800" b="1">
                <a:effectLst/>
                <a:latin typeface="+mj-lt"/>
                <a:ea typeface="Calibri" panose="020F0502020204030204" pitchFamily="34" charset="0"/>
                <a:cs typeface="Times New Roman" panose="02020603050405020304" pitchFamily="18" charset="0"/>
              </a:rPr>
              <a:t>ADJOURN</a:t>
            </a:r>
          </a:p>
          <a:p>
            <a:pPr marL="342900" marR="0" lvl="0" indent="-342900" algn="l">
              <a:spcBef>
                <a:spcPts val="0"/>
              </a:spcBef>
              <a:spcAft>
                <a:spcPts val="0"/>
              </a:spcAft>
              <a:buFont typeface="+mj-lt"/>
              <a:buAutoNum type="arabicPeriod"/>
            </a:pPr>
            <a:endParaRPr lang="en-US" sz="1900" b="1">
              <a:solidFill>
                <a:srgbClr val="000000"/>
              </a:solidFill>
              <a:effectLst/>
              <a:latin typeface="+mj-lt"/>
              <a:ea typeface="Calibri" panose="020F0502020204030204" pitchFamily="34" charset="0"/>
              <a:cs typeface="Consolas" panose="020B0609020204030204" pitchFamily="49" charset="0"/>
            </a:endParaRPr>
          </a:p>
        </p:txBody>
      </p:sp>
      <p:pic>
        <p:nvPicPr>
          <p:cNvPr id="2050" name="Picture 43">
            <a:extLst>
              <a:ext uri="{FF2B5EF4-FFF2-40B4-BE49-F238E27FC236}">
                <a16:creationId xmlns:a16="http://schemas.microsoft.com/office/drawing/2014/main" id="{1DC8BB61-FA2E-46FB-8304-F6776510F3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635" y="132845"/>
            <a:ext cx="441551" cy="989072"/>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44" descr="Picture">
            <a:extLst>
              <a:ext uri="{FF2B5EF4-FFF2-40B4-BE49-F238E27FC236}">
                <a16:creationId xmlns:a16="http://schemas.microsoft.com/office/drawing/2014/main" id="{57DD2171-59CA-47B9-9381-D4EA27C9F0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884"/>
          <a:stretch>
            <a:fillRect/>
          </a:stretch>
        </p:blipFill>
        <p:spPr bwMode="auto">
          <a:xfrm>
            <a:off x="379279" y="63499"/>
            <a:ext cx="1161508" cy="10588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9E3262D-A80F-4122-A1AD-42FBA482326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939953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677758-132A-43D1-96C9-0CFE96365A96}"/>
              </a:ext>
            </a:extLst>
          </p:cNvPr>
          <p:cNvSpPr>
            <a:spLocks noChangeArrowheads="1"/>
          </p:cNvSpPr>
          <p:nvPr/>
        </p:nvSpPr>
        <p:spPr bwMode="auto">
          <a:xfrm>
            <a:off x="918140" y="147191"/>
            <a:ext cx="1035572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1pPr>
            <a:lvl2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2pPr>
            <a:lvl3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3pPr>
            <a:lvl4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4pPr>
            <a:lvl5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5pPr>
            <a:lvl6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6pPr>
            <a:lvl7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7pPr>
            <a:lvl8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8pPr>
            <a:lvl9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US" altLang="en-US" sz="3200" b="1" i="0" u="sng"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rPr>
              <a:t>Central Dakota Amateur Radio Club</a:t>
            </a:r>
            <a:endParaRPr kumimoji="0" lang="en-US" altLang="en-US" sz="3200" b="0" i="0" u="none" strike="noStrike" cap="none" normalizeH="0" baseline="0">
              <a:ln>
                <a:noFill/>
              </a:ln>
              <a:solidFill>
                <a:schemeClr val="tx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US" altLang="en-US" sz="3200" b="0" i="0" u="none"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rPr>
              <a:t>PO Box 7162 Bismarck, North Dakota 58507-7162</a:t>
            </a:r>
            <a:endParaRPr kumimoji="0" lang="en-US" altLang="en-US" sz="3200" b="0" i="0" u="none" strike="noStrike" cap="none" normalizeH="0" baseline="0">
              <a:ln>
                <a:noFill/>
              </a:ln>
              <a:solidFill>
                <a:schemeClr val="tx1"/>
              </a:solidFill>
              <a:effectLst/>
              <a:latin typeface="+mj-lt"/>
            </a:endParaRPr>
          </a:p>
        </p:txBody>
      </p:sp>
      <p:sp>
        <p:nvSpPr>
          <p:cNvPr id="3" name="Subtitle 2">
            <a:extLst>
              <a:ext uri="{FF2B5EF4-FFF2-40B4-BE49-F238E27FC236}">
                <a16:creationId xmlns:a16="http://schemas.microsoft.com/office/drawing/2014/main" id="{E8F395B0-82F6-449B-BC23-A789D5897397}"/>
              </a:ext>
            </a:extLst>
          </p:cNvPr>
          <p:cNvSpPr>
            <a:spLocks noGrp="1"/>
          </p:cNvSpPr>
          <p:nvPr>
            <p:ph type="subTitle" idx="1"/>
          </p:nvPr>
        </p:nvSpPr>
        <p:spPr>
          <a:xfrm>
            <a:off x="1886771" y="1248513"/>
            <a:ext cx="9813075" cy="5486400"/>
          </a:xfrm>
        </p:spPr>
        <p:txBody>
          <a:bodyPr>
            <a:normAutofit fontScale="70000" lnSpcReduction="20000"/>
          </a:bodyPr>
          <a:lstStyle/>
          <a:p>
            <a:pPr marL="0" marR="0">
              <a:spcBef>
                <a:spcPts val="0"/>
              </a:spcBef>
              <a:spcAft>
                <a:spcPts val="0"/>
              </a:spcAft>
            </a:pPr>
            <a:r>
              <a:rPr lang="en-US" sz="3900" b="1">
                <a:solidFill>
                  <a:srgbClr val="444444"/>
                </a:solidFill>
                <a:effectLst/>
                <a:latin typeface="+mj-lt"/>
                <a:ea typeface="Calibri" panose="020F0502020204030204" pitchFamily="34" charset="0"/>
                <a:cs typeface="Times New Roman" panose="02020603050405020304" pitchFamily="18" charset="0"/>
              </a:rPr>
              <a:t>October 25th, 2022, MEETING AGENDA</a:t>
            </a:r>
            <a:endParaRPr lang="en-US" sz="3900" b="1">
              <a:effectLst/>
              <a:latin typeface="+mj-lt"/>
              <a:ea typeface="Calibri" panose="020F0502020204030204" pitchFamily="34" charset="0"/>
              <a:cs typeface="Times New Roman" panose="02020603050405020304" pitchFamily="18" charset="0"/>
            </a:endParaRPr>
          </a:p>
          <a:p>
            <a:pPr marL="803275" marR="0" indent="-346075" algn="l">
              <a:lnSpc>
                <a:spcPct val="120000"/>
              </a:lnSpc>
              <a:spcBef>
                <a:spcPts val="0"/>
              </a:spcBef>
              <a:spcAft>
                <a:spcPts val="0"/>
              </a:spcAft>
            </a:pPr>
            <a:r>
              <a:rPr lang="en-US" sz="1800" b="1">
                <a:solidFill>
                  <a:srgbClr val="1D2228"/>
                </a:solidFill>
                <a:effectLst/>
                <a:latin typeface="+mj-lt"/>
                <a:ea typeface="Times New Roman" panose="02020603050405020304" pitchFamily="18" charset="0"/>
                <a:cs typeface="Times New Roman" panose="02020603050405020304" pitchFamily="18" charset="0"/>
              </a:rPr>
              <a:t>A.	</a:t>
            </a:r>
            <a:r>
              <a:rPr lang="en-US" sz="1800" b="1">
                <a:solidFill>
                  <a:srgbClr val="1D2228"/>
                </a:solidFill>
                <a:effectLst/>
                <a:highlight>
                  <a:srgbClr val="FFFF00"/>
                </a:highlight>
                <a:latin typeface="+mj-lt"/>
                <a:ea typeface="Times New Roman" panose="02020603050405020304" pitchFamily="18" charset="0"/>
                <a:cs typeface="Times New Roman" panose="02020603050405020304" pitchFamily="18" charset="0"/>
              </a:rPr>
              <a:t>Approval of </a:t>
            </a:r>
            <a:r>
              <a:rPr lang="en-US" sz="1800" b="1">
                <a:solidFill>
                  <a:srgbClr val="1D2228"/>
                </a:solidFill>
                <a:highlight>
                  <a:srgbClr val="FFFF00"/>
                </a:highlight>
                <a:latin typeface="+mj-lt"/>
                <a:ea typeface="Times New Roman" panose="02020603050405020304" pitchFamily="18" charset="0"/>
                <a:cs typeface="Times New Roman" panose="02020603050405020304" pitchFamily="18" charset="0"/>
              </a:rPr>
              <a:t>September 2022 </a:t>
            </a:r>
            <a:r>
              <a:rPr lang="en-US" sz="1800" b="1">
                <a:solidFill>
                  <a:srgbClr val="1D2228"/>
                </a:solidFill>
                <a:effectLst/>
                <a:highlight>
                  <a:srgbClr val="FFFF00"/>
                </a:highlight>
                <a:latin typeface="+mj-lt"/>
                <a:ea typeface="Times New Roman" panose="02020603050405020304" pitchFamily="18" charset="0"/>
                <a:cs typeface="Times New Roman" panose="02020603050405020304" pitchFamily="18" charset="0"/>
              </a:rPr>
              <a:t>meeting minutes.</a:t>
            </a:r>
            <a:endParaRPr lang="en-US" sz="1800" b="1">
              <a:effectLst/>
              <a:highlight>
                <a:srgbClr val="FFFF00"/>
              </a:highlight>
              <a:latin typeface="+mj-lt"/>
              <a:ea typeface="Calibri" panose="020F0502020204030204" pitchFamily="34" charset="0"/>
              <a:cs typeface="Times New Roman" panose="02020603050405020304" pitchFamily="18" charset="0"/>
            </a:endParaRPr>
          </a:p>
          <a:p>
            <a:pPr marL="803275" marR="0" indent="-346075" algn="l">
              <a:lnSpc>
                <a:spcPct val="120000"/>
              </a:lnSpc>
              <a:spcBef>
                <a:spcPts val="0"/>
              </a:spcBef>
              <a:spcAft>
                <a:spcPts val="0"/>
              </a:spcAft>
            </a:pPr>
            <a:r>
              <a:rPr lang="en-US" sz="1800" b="1">
                <a:effectLst/>
                <a:latin typeface="+mj-lt"/>
                <a:ea typeface="Calibri" panose="020F0502020204030204" pitchFamily="34" charset="0"/>
                <a:cs typeface="Times New Roman" panose="02020603050405020304" pitchFamily="18" charset="0"/>
              </a:rPr>
              <a:t>B.	</a:t>
            </a:r>
            <a:r>
              <a:rPr lang="en-US" sz="1800" b="1">
                <a:effectLst/>
                <a:highlight>
                  <a:srgbClr val="FFFF00"/>
                </a:highlight>
                <a:latin typeface="+mj-lt"/>
                <a:ea typeface="Calibri" panose="020F0502020204030204" pitchFamily="34" charset="0"/>
                <a:cs typeface="Times New Roman" panose="02020603050405020304" pitchFamily="18" charset="0"/>
              </a:rPr>
              <a:t>Treasurer's Report</a:t>
            </a:r>
          </a:p>
          <a:p>
            <a:pPr marL="803275" marR="0" indent="-346075" algn="l">
              <a:lnSpc>
                <a:spcPct val="120000"/>
              </a:lnSpc>
              <a:spcBef>
                <a:spcPts val="0"/>
              </a:spcBef>
              <a:spcAft>
                <a:spcPts val="0"/>
              </a:spcAft>
              <a:buAutoNum type="alphaUcPeriod" startAt="3"/>
            </a:pPr>
            <a:r>
              <a:rPr lang="en-US" sz="1800" b="1">
                <a:effectLst/>
                <a:highlight>
                  <a:srgbClr val="00FF00"/>
                </a:highlight>
                <a:latin typeface="+mj-lt"/>
                <a:ea typeface="Calibri" panose="020F0502020204030204" pitchFamily="34" charset="0"/>
                <a:cs typeface="Times New Roman" panose="02020603050405020304" pitchFamily="18" charset="0"/>
              </a:rPr>
              <a:t>Guests.</a:t>
            </a:r>
          </a:p>
          <a:p>
            <a:pPr marL="457200" marR="0" algn="l">
              <a:lnSpc>
                <a:spcPct val="120000"/>
              </a:lnSpc>
              <a:spcBef>
                <a:spcPts val="0"/>
              </a:spcBef>
              <a:spcAft>
                <a:spcPts val="0"/>
              </a:spcAft>
            </a:pPr>
            <a:endParaRPr lang="en-US" sz="1800" b="1">
              <a:effectLst/>
              <a:latin typeface="+mj-lt"/>
              <a:ea typeface="Calibri" panose="020F0502020204030204" pitchFamily="34" charset="0"/>
              <a:cs typeface="Times New Roman" panose="02020603050405020304" pitchFamily="18" charset="0"/>
            </a:endParaRPr>
          </a:p>
          <a:p>
            <a:pPr lvl="1" indent="-227013" algn="l">
              <a:lnSpc>
                <a:spcPct val="120000"/>
              </a:lnSpc>
              <a:spcBef>
                <a:spcPts val="0"/>
              </a:spcBef>
            </a:pPr>
            <a:r>
              <a:rPr lang="en-US" sz="1800" b="1">
                <a:effectLst/>
                <a:latin typeface="+mj-lt"/>
                <a:ea typeface="Calibri" panose="020F0502020204030204" pitchFamily="34" charset="0"/>
                <a:cs typeface="Times New Roman" panose="02020603050405020304" pitchFamily="18" charset="0"/>
              </a:rPr>
              <a:t> COMMITTEE REPORTS:</a:t>
            </a:r>
          </a:p>
          <a:p>
            <a:pPr marL="800100" lvl="1" indent="-342900" algn="l">
              <a:lnSpc>
                <a:spcPct val="120000"/>
              </a:lnSpc>
              <a:spcBef>
                <a:spcPts val="0"/>
              </a:spcBef>
              <a:buFont typeface="+mj-lt"/>
              <a:buAutoNum type="arabicPeriod"/>
            </a:pPr>
            <a:r>
              <a:rPr lang="en-US" sz="1800" b="1">
                <a:effectLst/>
                <a:latin typeface="+mj-lt"/>
                <a:ea typeface="Calibri" panose="020F0502020204030204" pitchFamily="34" charset="0"/>
                <a:cs typeface="Times New Roman" panose="02020603050405020304" pitchFamily="18" charset="0"/>
              </a:rPr>
              <a:t>Technical.</a:t>
            </a:r>
          </a:p>
          <a:p>
            <a:pPr marL="800100" lvl="1" indent="-342900" algn="l">
              <a:lnSpc>
                <a:spcPct val="120000"/>
              </a:lnSpc>
              <a:spcBef>
                <a:spcPts val="0"/>
              </a:spcBef>
              <a:buFont typeface="+mj-lt"/>
              <a:buAutoNum type="arabicPeriod"/>
            </a:pPr>
            <a:r>
              <a:rPr lang="en-US" sz="1800" b="1">
                <a:effectLst/>
                <a:latin typeface="+mj-lt"/>
                <a:ea typeface="Calibri" panose="020F0502020204030204" pitchFamily="34" charset="0"/>
                <a:cs typeface="Times New Roman" panose="02020603050405020304" pitchFamily="18" charset="0"/>
              </a:rPr>
              <a:t>Skywarn </a:t>
            </a:r>
          </a:p>
          <a:p>
            <a:pPr marL="800100" lvl="1" indent="-342900" algn="l">
              <a:lnSpc>
                <a:spcPct val="120000"/>
              </a:lnSpc>
              <a:spcBef>
                <a:spcPts val="0"/>
              </a:spcBef>
              <a:buFont typeface="+mj-lt"/>
              <a:buAutoNum type="arabicPeriod"/>
            </a:pPr>
            <a:r>
              <a:rPr lang="en-US" sz="1800" b="1">
                <a:effectLst/>
                <a:latin typeface="+mj-lt"/>
                <a:ea typeface="Calibri" panose="020F0502020204030204" pitchFamily="34" charset="0"/>
                <a:cs typeface="Times New Roman" panose="02020603050405020304" pitchFamily="18" charset="0"/>
              </a:rPr>
              <a:t>VE Testing</a:t>
            </a:r>
          </a:p>
          <a:p>
            <a:pPr marL="800100" lvl="1" indent="-342900" algn="l">
              <a:lnSpc>
                <a:spcPct val="120000"/>
              </a:lnSpc>
              <a:spcBef>
                <a:spcPts val="0"/>
              </a:spcBef>
              <a:buFont typeface="+mj-lt"/>
              <a:buAutoNum type="arabicPeriod"/>
            </a:pPr>
            <a:r>
              <a:rPr lang="en-US" sz="1800" b="1">
                <a:effectLst/>
                <a:latin typeface="+mj-lt"/>
                <a:ea typeface="Calibri" panose="020F0502020204030204" pitchFamily="34" charset="0"/>
                <a:cs typeface="Times New Roman" panose="02020603050405020304" pitchFamily="18" charset="0"/>
              </a:rPr>
              <a:t>Net Control report</a:t>
            </a:r>
          </a:p>
          <a:p>
            <a:pPr lvl="1" indent="457200" algn="l">
              <a:lnSpc>
                <a:spcPct val="120000"/>
              </a:lnSpc>
              <a:spcBef>
                <a:spcPts val="0"/>
              </a:spcBef>
            </a:pPr>
            <a:r>
              <a:rPr lang="en-US" sz="1800" b="1">
                <a:effectLst/>
                <a:latin typeface="+mj-lt"/>
                <a:ea typeface="Calibri" panose="020F0502020204030204" pitchFamily="34" charset="0"/>
                <a:cs typeface="Times New Roman" panose="02020603050405020304" pitchFamily="18" charset="0"/>
              </a:rPr>
              <a:t> </a:t>
            </a:r>
          </a:p>
          <a:p>
            <a:pPr marL="461963" marR="0" indent="-231775" algn="l">
              <a:spcBef>
                <a:spcPts val="0"/>
              </a:spcBef>
              <a:spcAft>
                <a:spcPts val="0"/>
              </a:spcAft>
            </a:pPr>
            <a:r>
              <a:rPr lang="en-US" sz="1800" b="1">
                <a:effectLst/>
                <a:latin typeface="+mj-lt"/>
                <a:ea typeface="Consolas" panose="020B0609020204030204" pitchFamily="49" charset="0"/>
                <a:cs typeface="Consolas" panose="020B0609020204030204" pitchFamily="49" charset="0"/>
              </a:rPr>
              <a:t>OLD BUSINESS: </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Projects at BSC planning </a:t>
            </a:r>
          </a:p>
          <a:p>
            <a:pPr marL="919163" lvl="2" indent="341313" algn="l">
              <a:lnSpc>
                <a:spcPct val="107000"/>
              </a:lnSpc>
              <a:spcBef>
                <a:spcPts val="0"/>
              </a:spcBef>
              <a:buFont typeface="+mj-lt"/>
              <a:buAutoNum type="alphaLcParenR"/>
            </a:pPr>
            <a:r>
              <a:rPr lang="en-US" sz="1600" b="1">
                <a:effectLst/>
                <a:latin typeface="+mj-lt"/>
                <a:ea typeface="Consolas" panose="020B0609020204030204" pitchFamily="49" charset="0"/>
                <a:cs typeface="Consolas" panose="020B0609020204030204" pitchFamily="49" charset="0"/>
              </a:rPr>
              <a:t>Dipole antenna class October 29</a:t>
            </a:r>
            <a:r>
              <a:rPr lang="en-US" sz="1600" b="1" baseline="30000">
                <a:effectLst/>
                <a:latin typeface="+mj-lt"/>
                <a:ea typeface="Consolas" panose="020B0609020204030204" pitchFamily="49" charset="0"/>
                <a:cs typeface="Consolas" panose="020B0609020204030204" pitchFamily="49" charset="0"/>
              </a:rPr>
              <a:t>th</a:t>
            </a:r>
            <a:endParaRPr lang="en-US" sz="1600" b="1">
              <a:effectLst/>
              <a:latin typeface="+mj-lt"/>
              <a:ea typeface="Consolas" panose="020B0609020204030204" pitchFamily="49" charset="0"/>
              <a:cs typeface="Consolas" panose="020B0609020204030204" pitchFamily="49" charset="0"/>
            </a:endParaRP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Girl Scout Big Event Report</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Jamboree on the Air Report </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HAMFEST 2023 Planning </a:t>
            </a:r>
          </a:p>
          <a:p>
            <a:pPr marL="461963" marR="0" indent="341313" algn="l">
              <a:lnSpc>
                <a:spcPct val="107000"/>
              </a:lnSpc>
              <a:spcBef>
                <a:spcPts val="0"/>
              </a:spcBef>
              <a:spcAft>
                <a:spcPts val="0"/>
              </a:spcAft>
            </a:pPr>
            <a:r>
              <a:rPr lang="en-US" sz="1800" b="1">
                <a:effectLst/>
                <a:latin typeface="+mj-lt"/>
                <a:ea typeface="Consolas" panose="020B0609020204030204" pitchFamily="49" charset="0"/>
                <a:cs typeface="Consolas" panose="020B0609020204030204" pitchFamily="49" charset="0"/>
              </a:rPr>
              <a:t>  </a:t>
            </a:r>
          </a:p>
          <a:p>
            <a:pPr marL="461963" marR="307340" indent="-231775" algn="l">
              <a:spcBef>
                <a:spcPts val="5"/>
              </a:spcBef>
              <a:spcAft>
                <a:spcPts val="0"/>
              </a:spcAft>
            </a:pPr>
            <a:r>
              <a:rPr lang="en-US" sz="1800" b="1">
                <a:effectLst/>
                <a:latin typeface="+mj-lt"/>
                <a:ea typeface="Consolas" panose="020B0609020204030204" pitchFamily="49" charset="0"/>
                <a:cs typeface="Consolas" panose="020B0609020204030204" pitchFamily="49" charset="0"/>
              </a:rPr>
              <a:t>NEW BUSINESS: </a:t>
            </a:r>
          </a:p>
          <a:p>
            <a:pPr marL="461963" marR="0" lvl="0" indent="341313" algn="l">
              <a:spcBef>
                <a:spcPts val="5"/>
              </a:spcBef>
              <a:spcAft>
                <a:spcPts val="0"/>
              </a:spcAft>
              <a:buFont typeface="+mj-lt"/>
              <a:buAutoNum type="arabicParenR"/>
            </a:pPr>
            <a:r>
              <a:rPr lang="en-US" sz="1800" b="1">
                <a:solidFill>
                  <a:srgbClr val="1D2028"/>
                </a:solidFill>
                <a:effectLst/>
                <a:latin typeface="+mj-lt"/>
                <a:ea typeface="Consolas" panose="020B0609020204030204" pitchFamily="49" charset="0"/>
                <a:cs typeface="Consolas" panose="020B0609020204030204" pitchFamily="49" charset="0"/>
              </a:rPr>
              <a:t>Missouri Slope Model Aero Club donation.</a:t>
            </a:r>
            <a:endParaRPr lang="en-US" sz="1800" b="1">
              <a:effectLst/>
              <a:latin typeface="+mj-lt"/>
              <a:ea typeface="Consolas" panose="020B0609020204030204" pitchFamily="49" charset="0"/>
              <a:cs typeface="Consolas" panose="020B0609020204030204" pitchFamily="49" charset="0"/>
            </a:endParaRP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Elections</a:t>
            </a:r>
          </a:p>
          <a:p>
            <a:pPr marL="461963" marR="0" lvl="0" indent="341313" algn="l">
              <a:lnSpc>
                <a:spcPct val="107000"/>
              </a:lnSpc>
              <a:spcBef>
                <a:spcPts val="0"/>
              </a:spcBef>
              <a:spcAft>
                <a:spcPts val="0"/>
              </a:spcAft>
              <a:buFont typeface="+mj-lt"/>
              <a:buAutoNum type="arabicParenR"/>
              <a:tabLst>
                <a:tab pos="228600" algn="l"/>
              </a:tabLst>
            </a:pPr>
            <a:r>
              <a:rPr lang="en-US" sz="1800" b="1">
                <a:effectLst/>
                <a:latin typeface="+mj-lt"/>
                <a:ea typeface="Consolas" panose="020B0609020204030204" pitchFamily="49" charset="0"/>
                <a:cs typeface="Consolas" panose="020B0609020204030204" pitchFamily="49" charset="0"/>
              </a:rPr>
              <a:t>Christmas Party </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Lewis and Clark on the Trail June 3</a:t>
            </a:r>
            <a:r>
              <a:rPr lang="en-US" sz="1800" b="1" baseline="30000">
                <a:effectLst/>
                <a:latin typeface="+mj-lt"/>
                <a:ea typeface="Consolas" panose="020B0609020204030204" pitchFamily="49" charset="0"/>
                <a:cs typeface="Consolas" panose="020B0609020204030204" pitchFamily="49" charset="0"/>
              </a:rPr>
              <a:t>rd</a:t>
            </a:r>
            <a:r>
              <a:rPr lang="en-US" sz="1800" b="1">
                <a:effectLst/>
                <a:latin typeface="+mj-lt"/>
                <a:ea typeface="Consolas" panose="020B0609020204030204" pitchFamily="49" charset="0"/>
                <a:cs typeface="Consolas" panose="020B0609020204030204" pitchFamily="49" charset="0"/>
              </a:rPr>
              <a:t> –18</a:t>
            </a:r>
            <a:r>
              <a:rPr lang="en-US" sz="1800" b="1" baseline="30000">
                <a:effectLst/>
                <a:latin typeface="+mj-lt"/>
                <a:ea typeface="Consolas" panose="020B0609020204030204" pitchFamily="49" charset="0"/>
                <a:cs typeface="Consolas" panose="020B0609020204030204" pitchFamily="49" charset="0"/>
              </a:rPr>
              <a:t>th </a:t>
            </a:r>
            <a:r>
              <a:rPr lang="en-US" sz="1800" b="1">
                <a:effectLst/>
                <a:latin typeface="+mj-lt"/>
                <a:ea typeface="Consolas" panose="020B0609020204030204" pitchFamily="49" charset="0"/>
                <a:cs typeface="Consolas" panose="020B0609020204030204" pitchFamily="49" charset="0"/>
              </a:rPr>
              <a:t>23</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New Equipment</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Tower Site Recognition / Appreciation</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50/50 </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Announcements</a:t>
            </a:r>
          </a:p>
          <a:p>
            <a:pPr marL="461963" marR="0" indent="341313" algn="l">
              <a:spcBef>
                <a:spcPts val="0"/>
              </a:spcBef>
              <a:spcAft>
                <a:spcPts val="0"/>
              </a:spcAft>
            </a:pPr>
            <a:endParaRPr lang="en-US" sz="1800" b="1">
              <a:effectLst/>
              <a:latin typeface="+mj-lt"/>
              <a:ea typeface="Consolas" panose="020B0609020204030204" pitchFamily="49" charset="0"/>
              <a:cs typeface="Consolas" panose="020B0609020204030204" pitchFamily="49" charset="0"/>
            </a:endParaRPr>
          </a:p>
          <a:p>
            <a:pPr marL="461963" marR="0" indent="341313" algn="l">
              <a:spcBef>
                <a:spcPts val="0"/>
              </a:spcBef>
              <a:spcAft>
                <a:spcPts val="0"/>
              </a:spcAft>
            </a:pPr>
            <a:r>
              <a:rPr lang="en-US" sz="1800" b="1">
                <a:effectLst/>
                <a:latin typeface="+mj-lt"/>
                <a:ea typeface="Calibri" panose="020F0502020204030204" pitchFamily="34" charset="0"/>
                <a:cs typeface="Times New Roman" panose="02020603050405020304" pitchFamily="18" charset="0"/>
              </a:rPr>
              <a:t>ADJOURN</a:t>
            </a:r>
          </a:p>
          <a:p>
            <a:pPr marL="342900" marR="0" lvl="0" indent="-342900" algn="l">
              <a:spcBef>
                <a:spcPts val="0"/>
              </a:spcBef>
              <a:spcAft>
                <a:spcPts val="0"/>
              </a:spcAft>
              <a:buFont typeface="+mj-lt"/>
              <a:buAutoNum type="arabicPeriod"/>
            </a:pPr>
            <a:endParaRPr lang="en-US" sz="1900" b="1">
              <a:solidFill>
                <a:srgbClr val="000000"/>
              </a:solidFill>
              <a:effectLst/>
              <a:latin typeface="+mj-lt"/>
              <a:ea typeface="Calibri" panose="020F0502020204030204" pitchFamily="34" charset="0"/>
              <a:cs typeface="Consolas" panose="020B0609020204030204" pitchFamily="49" charset="0"/>
            </a:endParaRPr>
          </a:p>
        </p:txBody>
      </p:sp>
      <p:pic>
        <p:nvPicPr>
          <p:cNvPr id="2050" name="Picture 43">
            <a:extLst>
              <a:ext uri="{FF2B5EF4-FFF2-40B4-BE49-F238E27FC236}">
                <a16:creationId xmlns:a16="http://schemas.microsoft.com/office/drawing/2014/main" id="{1DC8BB61-FA2E-46FB-8304-F6776510F3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635" y="132845"/>
            <a:ext cx="441551" cy="989072"/>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44" descr="Picture">
            <a:extLst>
              <a:ext uri="{FF2B5EF4-FFF2-40B4-BE49-F238E27FC236}">
                <a16:creationId xmlns:a16="http://schemas.microsoft.com/office/drawing/2014/main" id="{57DD2171-59CA-47B9-9381-D4EA27C9F0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884"/>
          <a:stretch>
            <a:fillRect/>
          </a:stretch>
        </p:blipFill>
        <p:spPr bwMode="auto">
          <a:xfrm>
            <a:off x="379279" y="63499"/>
            <a:ext cx="1161508" cy="10588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9E3262D-A80F-4122-A1AD-42FBA482326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6907776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677758-132A-43D1-96C9-0CFE96365A96}"/>
              </a:ext>
            </a:extLst>
          </p:cNvPr>
          <p:cNvSpPr>
            <a:spLocks noChangeArrowheads="1"/>
          </p:cNvSpPr>
          <p:nvPr/>
        </p:nvSpPr>
        <p:spPr bwMode="auto">
          <a:xfrm>
            <a:off x="918140" y="147191"/>
            <a:ext cx="1035572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1pPr>
            <a:lvl2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2pPr>
            <a:lvl3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3pPr>
            <a:lvl4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4pPr>
            <a:lvl5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5pPr>
            <a:lvl6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6pPr>
            <a:lvl7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7pPr>
            <a:lvl8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8pPr>
            <a:lvl9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US" altLang="en-US" sz="3200" b="1" i="0" u="sng"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rPr>
              <a:t>Central Dakota Amateur Radio Club</a:t>
            </a:r>
            <a:endParaRPr kumimoji="0" lang="en-US" altLang="en-US" sz="3200" b="0" i="0" u="none" strike="noStrike" cap="none" normalizeH="0" baseline="0">
              <a:ln>
                <a:noFill/>
              </a:ln>
              <a:solidFill>
                <a:schemeClr val="tx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US" altLang="en-US" sz="3200" b="0" i="0" u="none"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rPr>
              <a:t>PO Box 7162 Bismarck, North Dakota 58507-7162</a:t>
            </a:r>
            <a:endParaRPr kumimoji="0" lang="en-US" altLang="en-US" sz="3200" b="0" i="0" u="none" strike="noStrike" cap="none" normalizeH="0" baseline="0">
              <a:ln>
                <a:noFill/>
              </a:ln>
              <a:solidFill>
                <a:schemeClr val="tx1"/>
              </a:solidFill>
              <a:effectLst/>
              <a:latin typeface="+mj-lt"/>
            </a:endParaRPr>
          </a:p>
        </p:txBody>
      </p:sp>
      <p:sp>
        <p:nvSpPr>
          <p:cNvPr id="3" name="Subtitle 2">
            <a:extLst>
              <a:ext uri="{FF2B5EF4-FFF2-40B4-BE49-F238E27FC236}">
                <a16:creationId xmlns:a16="http://schemas.microsoft.com/office/drawing/2014/main" id="{E8F395B0-82F6-449B-BC23-A789D5897397}"/>
              </a:ext>
            </a:extLst>
          </p:cNvPr>
          <p:cNvSpPr>
            <a:spLocks noGrp="1"/>
          </p:cNvSpPr>
          <p:nvPr>
            <p:ph type="subTitle" idx="1"/>
          </p:nvPr>
        </p:nvSpPr>
        <p:spPr>
          <a:xfrm>
            <a:off x="1886771" y="1248513"/>
            <a:ext cx="9813075" cy="5486400"/>
          </a:xfrm>
        </p:spPr>
        <p:txBody>
          <a:bodyPr>
            <a:normAutofit fontScale="70000" lnSpcReduction="20000"/>
          </a:bodyPr>
          <a:lstStyle/>
          <a:p>
            <a:pPr marL="0" marR="0">
              <a:spcBef>
                <a:spcPts val="0"/>
              </a:spcBef>
              <a:spcAft>
                <a:spcPts val="0"/>
              </a:spcAft>
            </a:pPr>
            <a:r>
              <a:rPr lang="en-US" sz="3900" b="1">
                <a:solidFill>
                  <a:srgbClr val="444444"/>
                </a:solidFill>
                <a:effectLst/>
                <a:latin typeface="+mj-lt"/>
                <a:ea typeface="Calibri" panose="020F0502020204030204" pitchFamily="34" charset="0"/>
                <a:cs typeface="Times New Roman" panose="02020603050405020304" pitchFamily="18" charset="0"/>
              </a:rPr>
              <a:t>October 25th, 2022, MEETING AGENDA</a:t>
            </a:r>
            <a:endParaRPr lang="en-US" sz="3900" b="1">
              <a:effectLst/>
              <a:latin typeface="+mj-lt"/>
              <a:ea typeface="Calibri" panose="020F0502020204030204" pitchFamily="34" charset="0"/>
              <a:cs typeface="Times New Roman" panose="02020603050405020304" pitchFamily="18" charset="0"/>
            </a:endParaRPr>
          </a:p>
          <a:p>
            <a:pPr marL="803275" marR="0" indent="-346075" algn="l">
              <a:lnSpc>
                <a:spcPct val="120000"/>
              </a:lnSpc>
              <a:spcBef>
                <a:spcPts val="0"/>
              </a:spcBef>
              <a:spcAft>
                <a:spcPts val="0"/>
              </a:spcAft>
            </a:pPr>
            <a:r>
              <a:rPr lang="en-US" sz="1800" b="1">
                <a:solidFill>
                  <a:srgbClr val="1D2228"/>
                </a:solidFill>
                <a:effectLst/>
                <a:latin typeface="+mj-lt"/>
                <a:ea typeface="Times New Roman" panose="02020603050405020304" pitchFamily="18" charset="0"/>
                <a:cs typeface="Times New Roman" panose="02020603050405020304" pitchFamily="18" charset="0"/>
              </a:rPr>
              <a:t>A.	</a:t>
            </a:r>
            <a:r>
              <a:rPr lang="en-US" sz="1800" b="1">
                <a:solidFill>
                  <a:srgbClr val="1D2228"/>
                </a:solidFill>
                <a:effectLst/>
                <a:highlight>
                  <a:srgbClr val="FFFF00"/>
                </a:highlight>
                <a:latin typeface="+mj-lt"/>
                <a:ea typeface="Times New Roman" panose="02020603050405020304" pitchFamily="18" charset="0"/>
                <a:cs typeface="Times New Roman" panose="02020603050405020304" pitchFamily="18" charset="0"/>
              </a:rPr>
              <a:t>Approval of </a:t>
            </a:r>
            <a:r>
              <a:rPr lang="en-US" sz="1800" b="1">
                <a:solidFill>
                  <a:srgbClr val="1D2228"/>
                </a:solidFill>
                <a:highlight>
                  <a:srgbClr val="FFFF00"/>
                </a:highlight>
                <a:latin typeface="+mj-lt"/>
                <a:ea typeface="Times New Roman" panose="02020603050405020304" pitchFamily="18" charset="0"/>
                <a:cs typeface="Times New Roman" panose="02020603050405020304" pitchFamily="18" charset="0"/>
              </a:rPr>
              <a:t>September 2022 </a:t>
            </a:r>
            <a:r>
              <a:rPr lang="en-US" sz="1800" b="1">
                <a:solidFill>
                  <a:srgbClr val="1D2228"/>
                </a:solidFill>
                <a:effectLst/>
                <a:highlight>
                  <a:srgbClr val="FFFF00"/>
                </a:highlight>
                <a:latin typeface="+mj-lt"/>
                <a:ea typeface="Times New Roman" panose="02020603050405020304" pitchFamily="18" charset="0"/>
                <a:cs typeface="Times New Roman" panose="02020603050405020304" pitchFamily="18" charset="0"/>
              </a:rPr>
              <a:t>meeting minutes.</a:t>
            </a:r>
            <a:endParaRPr lang="en-US" sz="1800" b="1">
              <a:effectLst/>
              <a:highlight>
                <a:srgbClr val="FFFF00"/>
              </a:highlight>
              <a:latin typeface="+mj-lt"/>
              <a:ea typeface="Calibri" panose="020F0502020204030204" pitchFamily="34" charset="0"/>
              <a:cs typeface="Times New Roman" panose="02020603050405020304" pitchFamily="18" charset="0"/>
            </a:endParaRPr>
          </a:p>
          <a:p>
            <a:pPr marL="803275" marR="0" indent="-346075" algn="l">
              <a:lnSpc>
                <a:spcPct val="120000"/>
              </a:lnSpc>
              <a:spcBef>
                <a:spcPts val="0"/>
              </a:spcBef>
              <a:spcAft>
                <a:spcPts val="0"/>
              </a:spcAft>
            </a:pPr>
            <a:r>
              <a:rPr lang="en-US" sz="1800" b="1">
                <a:effectLst/>
                <a:latin typeface="+mj-lt"/>
                <a:ea typeface="Calibri" panose="020F0502020204030204" pitchFamily="34" charset="0"/>
                <a:cs typeface="Times New Roman" panose="02020603050405020304" pitchFamily="18" charset="0"/>
              </a:rPr>
              <a:t>B.	</a:t>
            </a:r>
            <a:r>
              <a:rPr lang="en-US" sz="1800" b="1">
                <a:effectLst/>
                <a:highlight>
                  <a:srgbClr val="FFFF00"/>
                </a:highlight>
                <a:latin typeface="+mj-lt"/>
                <a:ea typeface="Calibri" panose="020F0502020204030204" pitchFamily="34" charset="0"/>
                <a:cs typeface="Times New Roman" panose="02020603050405020304" pitchFamily="18" charset="0"/>
              </a:rPr>
              <a:t>Treasurer's Report</a:t>
            </a:r>
          </a:p>
          <a:p>
            <a:pPr marL="803275" marR="0" indent="-346075" algn="l">
              <a:lnSpc>
                <a:spcPct val="120000"/>
              </a:lnSpc>
              <a:spcBef>
                <a:spcPts val="0"/>
              </a:spcBef>
              <a:spcAft>
                <a:spcPts val="0"/>
              </a:spcAft>
              <a:buAutoNum type="alphaUcPeriod" startAt="3"/>
            </a:pPr>
            <a:r>
              <a:rPr lang="en-US" sz="1800" b="1">
                <a:effectLst/>
                <a:highlight>
                  <a:srgbClr val="FFFF00"/>
                </a:highlight>
                <a:latin typeface="+mj-lt"/>
                <a:ea typeface="Calibri" panose="020F0502020204030204" pitchFamily="34" charset="0"/>
                <a:cs typeface="Times New Roman" panose="02020603050405020304" pitchFamily="18" charset="0"/>
              </a:rPr>
              <a:t>Guests.</a:t>
            </a:r>
          </a:p>
          <a:p>
            <a:pPr marL="457200" marR="0" algn="l">
              <a:lnSpc>
                <a:spcPct val="120000"/>
              </a:lnSpc>
              <a:spcBef>
                <a:spcPts val="0"/>
              </a:spcBef>
              <a:spcAft>
                <a:spcPts val="0"/>
              </a:spcAft>
            </a:pPr>
            <a:endParaRPr lang="en-US" sz="1800" b="1">
              <a:effectLst/>
              <a:latin typeface="+mj-lt"/>
              <a:ea typeface="Calibri" panose="020F0502020204030204" pitchFamily="34" charset="0"/>
              <a:cs typeface="Times New Roman" panose="02020603050405020304" pitchFamily="18" charset="0"/>
            </a:endParaRPr>
          </a:p>
          <a:p>
            <a:pPr lvl="1" indent="-227013" algn="l">
              <a:lnSpc>
                <a:spcPct val="120000"/>
              </a:lnSpc>
              <a:spcBef>
                <a:spcPts val="0"/>
              </a:spcBef>
            </a:pPr>
            <a:r>
              <a:rPr lang="en-US" sz="1800" b="1">
                <a:effectLst/>
                <a:latin typeface="+mj-lt"/>
                <a:ea typeface="Calibri" panose="020F0502020204030204" pitchFamily="34" charset="0"/>
                <a:cs typeface="Times New Roman" panose="02020603050405020304" pitchFamily="18" charset="0"/>
              </a:rPr>
              <a:t> COMMITTEE REPORTS:</a:t>
            </a:r>
          </a:p>
          <a:p>
            <a:pPr marL="800100" lvl="1" indent="-342900" algn="l">
              <a:lnSpc>
                <a:spcPct val="120000"/>
              </a:lnSpc>
              <a:spcBef>
                <a:spcPts val="0"/>
              </a:spcBef>
              <a:buFont typeface="+mj-lt"/>
              <a:buAutoNum type="arabicPeriod"/>
            </a:pPr>
            <a:r>
              <a:rPr lang="en-US" sz="1800" b="1">
                <a:effectLst/>
                <a:highlight>
                  <a:srgbClr val="FFFF00"/>
                </a:highlight>
                <a:latin typeface="+mj-lt"/>
                <a:ea typeface="Calibri" panose="020F0502020204030204" pitchFamily="34" charset="0"/>
                <a:cs typeface="Times New Roman" panose="02020603050405020304" pitchFamily="18" charset="0"/>
              </a:rPr>
              <a:t>Technical.</a:t>
            </a:r>
          </a:p>
          <a:p>
            <a:pPr marL="800100" lvl="1" indent="-342900" algn="l">
              <a:lnSpc>
                <a:spcPct val="120000"/>
              </a:lnSpc>
              <a:spcBef>
                <a:spcPts val="0"/>
              </a:spcBef>
              <a:buFont typeface="+mj-lt"/>
              <a:buAutoNum type="arabicPeriod"/>
            </a:pPr>
            <a:r>
              <a:rPr lang="en-US" sz="1800" b="1">
                <a:effectLst/>
                <a:highlight>
                  <a:srgbClr val="FFFF00"/>
                </a:highlight>
                <a:latin typeface="+mj-lt"/>
                <a:ea typeface="Calibri" panose="020F0502020204030204" pitchFamily="34" charset="0"/>
                <a:cs typeface="Times New Roman" panose="02020603050405020304" pitchFamily="18" charset="0"/>
              </a:rPr>
              <a:t>Skywarn </a:t>
            </a:r>
          </a:p>
          <a:p>
            <a:pPr marL="800100" lvl="1" indent="-342900" algn="l">
              <a:lnSpc>
                <a:spcPct val="120000"/>
              </a:lnSpc>
              <a:spcBef>
                <a:spcPts val="0"/>
              </a:spcBef>
              <a:buFont typeface="+mj-lt"/>
              <a:buAutoNum type="arabicPeriod"/>
            </a:pPr>
            <a:r>
              <a:rPr lang="en-US" sz="1800" b="1">
                <a:effectLst/>
                <a:highlight>
                  <a:srgbClr val="FFFF00"/>
                </a:highlight>
                <a:latin typeface="+mj-lt"/>
                <a:ea typeface="Calibri" panose="020F0502020204030204" pitchFamily="34" charset="0"/>
                <a:cs typeface="Times New Roman" panose="02020603050405020304" pitchFamily="18" charset="0"/>
              </a:rPr>
              <a:t>VE Testing</a:t>
            </a:r>
          </a:p>
          <a:p>
            <a:pPr marL="800100" lvl="1" indent="-342900" algn="l">
              <a:lnSpc>
                <a:spcPct val="120000"/>
              </a:lnSpc>
              <a:spcBef>
                <a:spcPts val="0"/>
              </a:spcBef>
              <a:buFont typeface="+mj-lt"/>
              <a:buAutoNum type="arabicPeriod"/>
            </a:pPr>
            <a:r>
              <a:rPr lang="en-US" sz="1800" b="1">
                <a:effectLst/>
                <a:highlight>
                  <a:srgbClr val="FFFF00"/>
                </a:highlight>
                <a:latin typeface="+mj-lt"/>
                <a:ea typeface="Calibri" panose="020F0502020204030204" pitchFamily="34" charset="0"/>
                <a:cs typeface="Times New Roman" panose="02020603050405020304" pitchFamily="18" charset="0"/>
              </a:rPr>
              <a:t>Net Control report</a:t>
            </a:r>
          </a:p>
          <a:p>
            <a:pPr lvl="1" indent="457200" algn="l">
              <a:lnSpc>
                <a:spcPct val="120000"/>
              </a:lnSpc>
              <a:spcBef>
                <a:spcPts val="0"/>
              </a:spcBef>
            </a:pPr>
            <a:r>
              <a:rPr lang="en-US" sz="1800" b="1">
                <a:effectLst/>
                <a:latin typeface="+mj-lt"/>
                <a:ea typeface="Calibri" panose="020F0502020204030204" pitchFamily="34" charset="0"/>
                <a:cs typeface="Times New Roman" panose="02020603050405020304" pitchFamily="18" charset="0"/>
              </a:rPr>
              <a:t> </a:t>
            </a:r>
          </a:p>
          <a:p>
            <a:pPr marL="461963" marR="0" indent="-231775" algn="l">
              <a:spcBef>
                <a:spcPts val="0"/>
              </a:spcBef>
              <a:spcAft>
                <a:spcPts val="0"/>
              </a:spcAft>
            </a:pPr>
            <a:r>
              <a:rPr lang="en-US" sz="1800" b="1">
                <a:effectLst/>
                <a:latin typeface="+mj-lt"/>
                <a:ea typeface="Consolas" panose="020B0609020204030204" pitchFamily="49" charset="0"/>
                <a:cs typeface="Consolas" panose="020B0609020204030204" pitchFamily="49" charset="0"/>
              </a:rPr>
              <a:t>OLD BUSINESS: </a:t>
            </a:r>
          </a:p>
          <a:p>
            <a:pPr marL="461963" marR="0" lvl="0" indent="341313" algn="l">
              <a:lnSpc>
                <a:spcPct val="107000"/>
              </a:lnSpc>
              <a:spcBef>
                <a:spcPts val="0"/>
              </a:spcBef>
              <a:spcAft>
                <a:spcPts val="0"/>
              </a:spcAft>
              <a:buFont typeface="+mj-lt"/>
              <a:buAutoNum type="arabicParenR"/>
            </a:pPr>
            <a:r>
              <a:rPr lang="en-US" sz="1800" b="1">
                <a:effectLst/>
                <a:highlight>
                  <a:srgbClr val="FFFF00"/>
                </a:highlight>
                <a:latin typeface="+mj-lt"/>
                <a:ea typeface="Consolas" panose="020B0609020204030204" pitchFamily="49" charset="0"/>
                <a:cs typeface="Consolas" panose="020B0609020204030204" pitchFamily="49" charset="0"/>
              </a:rPr>
              <a:t>Projects at BSC planning </a:t>
            </a:r>
          </a:p>
          <a:p>
            <a:pPr marL="919163" lvl="2" indent="341313" algn="l">
              <a:lnSpc>
                <a:spcPct val="107000"/>
              </a:lnSpc>
              <a:spcBef>
                <a:spcPts val="0"/>
              </a:spcBef>
              <a:buFont typeface="+mj-lt"/>
              <a:buAutoNum type="alphaLcParenR"/>
            </a:pPr>
            <a:r>
              <a:rPr lang="en-US" sz="1600" b="1">
                <a:effectLst/>
                <a:highlight>
                  <a:srgbClr val="FFFF00"/>
                </a:highlight>
                <a:latin typeface="+mj-lt"/>
                <a:ea typeface="Consolas" panose="020B0609020204030204" pitchFamily="49" charset="0"/>
                <a:cs typeface="Consolas" panose="020B0609020204030204" pitchFamily="49" charset="0"/>
              </a:rPr>
              <a:t>Dipole antenna class October 29</a:t>
            </a:r>
            <a:r>
              <a:rPr lang="en-US" sz="1600" b="1" baseline="30000">
                <a:effectLst/>
                <a:highlight>
                  <a:srgbClr val="FFFF00"/>
                </a:highlight>
                <a:latin typeface="+mj-lt"/>
                <a:ea typeface="Consolas" panose="020B0609020204030204" pitchFamily="49" charset="0"/>
                <a:cs typeface="Consolas" panose="020B0609020204030204" pitchFamily="49" charset="0"/>
              </a:rPr>
              <a:t>th</a:t>
            </a:r>
            <a:endParaRPr lang="en-US" sz="1600" b="1">
              <a:effectLst/>
              <a:highlight>
                <a:srgbClr val="FFFF00"/>
              </a:highlight>
              <a:latin typeface="+mj-lt"/>
              <a:ea typeface="Consolas" panose="020B0609020204030204" pitchFamily="49" charset="0"/>
              <a:cs typeface="Consolas" panose="020B0609020204030204" pitchFamily="49" charset="0"/>
            </a:endParaRPr>
          </a:p>
          <a:p>
            <a:pPr marL="461963" marR="0" lvl="0" indent="341313" algn="l">
              <a:lnSpc>
                <a:spcPct val="107000"/>
              </a:lnSpc>
              <a:spcBef>
                <a:spcPts val="0"/>
              </a:spcBef>
              <a:spcAft>
                <a:spcPts val="0"/>
              </a:spcAft>
              <a:buFont typeface="+mj-lt"/>
              <a:buAutoNum type="arabicParenR"/>
            </a:pPr>
            <a:r>
              <a:rPr lang="en-US" sz="1800" b="1">
                <a:effectLst/>
                <a:highlight>
                  <a:srgbClr val="FFFF00"/>
                </a:highlight>
                <a:latin typeface="+mj-lt"/>
                <a:ea typeface="Consolas" panose="020B0609020204030204" pitchFamily="49" charset="0"/>
                <a:cs typeface="Consolas" panose="020B0609020204030204" pitchFamily="49" charset="0"/>
              </a:rPr>
              <a:t>Girl Scout Big Event Report</a:t>
            </a:r>
          </a:p>
          <a:p>
            <a:pPr marL="461963" marR="0" lvl="0" indent="341313" algn="l">
              <a:lnSpc>
                <a:spcPct val="107000"/>
              </a:lnSpc>
              <a:spcBef>
                <a:spcPts val="0"/>
              </a:spcBef>
              <a:spcAft>
                <a:spcPts val="0"/>
              </a:spcAft>
              <a:buFont typeface="+mj-lt"/>
              <a:buAutoNum type="arabicParenR"/>
            </a:pPr>
            <a:r>
              <a:rPr lang="en-US" sz="1800" b="1">
                <a:effectLst/>
                <a:highlight>
                  <a:srgbClr val="FFFF00"/>
                </a:highlight>
                <a:latin typeface="+mj-lt"/>
                <a:ea typeface="Consolas" panose="020B0609020204030204" pitchFamily="49" charset="0"/>
                <a:cs typeface="Consolas" panose="020B0609020204030204" pitchFamily="49" charset="0"/>
              </a:rPr>
              <a:t>Jamboree on the Air Report </a:t>
            </a:r>
          </a:p>
          <a:p>
            <a:pPr marL="461963" marR="0" lvl="0" indent="341313" algn="l">
              <a:lnSpc>
                <a:spcPct val="107000"/>
              </a:lnSpc>
              <a:spcBef>
                <a:spcPts val="0"/>
              </a:spcBef>
              <a:spcAft>
                <a:spcPts val="0"/>
              </a:spcAft>
              <a:buFont typeface="+mj-lt"/>
              <a:buAutoNum type="arabicParenR"/>
            </a:pPr>
            <a:r>
              <a:rPr lang="en-US" sz="1800" b="1">
                <a:effectLst/>
                <a:highlight>
                  <a:srgbClr val="FFFF00"/>
                </a:highlight>
                <a:latin typeface="+mj-lt"/>
                <a:ea typeface="Consolas" panose="020B0609020204030204" pitchFamily="49" charset="0"/>
                <a:cs typeface="Consolas" panose="020B0609020204030204" pitchFamily="49" charset="0"/>
              </a:rPr>
              <a:t>HAMFEST 2023 Planning </a:t>
            </a:r>
          </a:p>
          <a:p>
            <a:pPr marL="461963" marR="0" indent="341313" algn="l">
              <a:lnSpc>
                <a:spcPct val="107000"/>
              </a:lnSpc>
              <a:spcBef>
                <a:spcPts val="0"/>
              </a:spcBef>
              <a:spcAft>
                <a:spcPts val="0"/>
              </a:spcAft>
            </a:pPr>
            <a:r>
              <a:rPr lang="en-US" sz="1800" b="1">
                <a:effectLst/>
                <a:latin typeface="+mj-lt"/>
                <a:ea typeface="Consolas" panose="020B0609020204030204" pitchFamily="49" charset="0"/>
                <a:cs typeface="Consolas" panose="020B0609020204030204" pitchFamily="49" charset="0"/>
              </a:rPr>
              <a:t>  </a:t>
            </a:r>
          </a:p>
          <a:p>
            <a:pPr marL="461963" marR="307340" indent="-231775" algn="l">
              <a:spcBef>
                <a:spcPts val="5"/>
              </a:spcBef>
              <a:spcAft>
                <a:spcPts val="0"/>
              </a:spcAft>
            </a:pPr>
            <a:r>
              <a:rPr lang="en-US" sz="1800" b="1">
                <a:effectLst/>
                <a:latin typeface="+mj-lt"/>
                <a:ea typeface="Consolas" panose="020B0609020204030204" pitchFamily="49" charset="0"/>
                <a:cs typeface="Consolas" panose="020B0609020204030204" pitchFamily="49" charset="0"/>
              </a:rPr>
              <a:t>NEW BUSINESS: </a:t>
            </a:r>
          </a:p>
          <a:p>
            <a:pPr marL="461963" marR="0" lvl="0" indent="341313" algn="l">
              <a:spcBef>
                <a:spcPts val="5"/>
              </a:spcBef>
              <a:spcAft>
                <a:spcPts val="0"/>
              </a:spcAft>
              <a:buFont typeface="+mj-lt"/>
              <a:buAutoNum type="arabicParenR"/>
            </a:pPr>
            <a:r>
              <a:rPr lang="en-US" sz="1800" b="1">
                <a:solidFill>
                  <a:srgbClr val="1D2028"/>
                </a:solidFill>
                <a:effectLst/>
                <a:highlight>
                  <a:srgbClr val="FFFF00"/>
                </a:highlight>
                <a:latin typeface="+mj-lt"/>
                <a:ea typeface="Consolas" panose="020B0609020204030204" pitchFamily="49" charset="0"/>
                <a:cs typeface="Consolas" panose="020B0609020204030204" pitchFamily="49" charset="0"/>
              </a:rPr>
              <a:t>Missouri Slope Model Aero Club donation</a:t>
            </a:r>
            <a:r>
              <a:rPr lang="en-US" sz="1800" b="1">
                <a:solidFill>
                  <a:srgbClr val="1D2028"/>
                </a:solidFill>
                <a:effectLst/>
                <a:latin typeface="+mj-lt"/>
                <a:ea typeface="Consolas" panose="020B0609020204030204" pitchFamily="49" charset="0"/>
                <a:cs typeface="Consolas" panose="020B0609020204030204" pitchFamily="49" charset="0"/>
              </a:rPr>
              <a:t>.</a:t>
            </a:r>
            <a:endParaRPr lang="en-US" sz="1800" b="1">
              <a:effectLst/>
              <a:latin typeface="+mj-lt"/>
              <a:ea typeface="Consolas" panose="020B0609020204030204" pitchFamily="49" charset="0"/>
              <a:cs typeface="Consolas" panose="020B0609020204030204" pitchFamily="49" charset="0"/>
            </a:endParaRPr>
          </a:p>
          <a:p>
            <a:pPr marL="461963" marR="0" lvl="0" indent="341313" algn="l">
              <a:lnSpc>
                <a:spcPct val="107000"/>
              </a:lnSpc>
              <a:spcBef>
                <a:spcPts val="0"/>
              </a:spcBef>
              <a:spcAft>
                <a:spcPts val="0"/>
              </a:spcAft>
              <a:buFont typeface="+mj-lt"/>
              <a:buAutoNum type="arabicParenR"/>
            </a:pPr>
            <a:r>
              <a:rPr lang="en-US" sz="1800" b="1">
                <a:effectLst/>
                <a:highlight>
                  <a:srgbClr val="FFFF00"/>
                </a:highlight>
                <a:latin typeface="+mj-lt"/>
                <a:ea typeface="Consolas" panose="020B0609020204030204" pitchFamily="49" charset="0"/>
                <a:cs typeface="Consolas" panose="020B0609020204030204" pitchFamily="49" charset="0"/>
              </a:rPr>
              <a:t>Elections</a:t>
            </a:r>
          </a:p>
          <a:p>
            <a:pPr marL="461963" marR="0" lvl="0" indent="341313" algn="l">
              <a:lnSpc>
                <a:spcPct val="107000"/>
              </a:lnSpc>
              <a:spcBef>
                <a:spcPts val="0"/>
              </a:spcBef>
              <a:spcAft>
                <a:spcPts val="0"/>
              </a:spcAft>
              <a:buFont typeface="+mj-lt"/>
              <a:buAutoNum type="arabicParenR"/>
              <a:tabLst>
                <a:tab pos="228600" algn="l"/>
              </a:tabLst>
            </a:pPr>
            <a:r>
              <a:rPr lang="en-US" sz="1800" b="1">
                <a:effectLst/>
                <a:highlight>
                  <a:srgbClr val="FFFF00"/>
                </a:highlight>
                <a:latin typeface="+mj-lt"/>
                <a:ea typeface="Consolas" panose="020B0609020204030204" pitchFamily="49" charset="0"/>
                <a:cs typeface="Consolas" panose="020B0609020204030204" pitchFamily="49" charset="0"/>
              </a:rPr>
              <a:t>Christmas Party </a:t>
            </a:r>
            <a:endParaRPr lang="en-US" sz="1800" b="1">
              <a:effectLst/>
              <a:highlight>
                <a:srgbClr val="00FF00"/>
              </a:highlight>
              <a:latin typeface="+mj-lt"/>
              <a:ea typeface="Consolas" panose="020B0609020204030204" pitchFamily="49" charset="0"/>
              <a:cs typeface="Consolas" panose="020B0609020204030204" pitchFamily="49" charset="0"/>
            </a:endParaRPr>
          </a:p>
          <a:p>
            <a:pPr marL="461963" marR="0" lvl="0" indent="341313" algn="l">
              <a:lnSpc>
                <a:spcPct val="107000"/>
              </a:lnSpc>
              <a:spcBef>
                <a:spcPts val="0"/>
              </a:spcBef>
              <a:spcAft>
                <a:spcPts val="0"/>
              </a:spcAft>
              <a:buFont typeface="+mj-lt"/>
              <a:buAutoNum type="arabicParenR"/>
            </a:pPr>
            <a:r>
              <a:rPr lang="en-US" sz="1800" b="1">
                <a:effectLst/>
                <a:highlight>
                  <a:srgbClr val="00FF00"/>
                </a:highlight>
                <a:latin typeface="+mj-lt"/>
                <a:ea typeface="Consolas" panose="020B0609020204030204" pitchFamily="49" charset="0"/>
                <a:cs typeface="Consolas" panose="020B0609020204030204" pitchFamily="49" charset="0"/>
              </a:rPr>
              <a:t>Lewis and Clark on the Trail June 3</a:t>
            </a:r>
            <a:r>
              <a:rPr lang="en-US" sz="1800" b="1" baseline="30000">
                <a:effectLst/>
                <a:highlight>
                  <a:srgbClr val="00FF00"/>
                </a:highlight>
                <a:latin typeface="+mj-lt"/>
                <a:ea typeface="Consolas" panose="020B0609020204030204" pitchFamily="49" charset="0"/>
                <a:cs typeface="Consolas" panose="020B0609020204030204" pitchFamily="49" charset="0"/>
              </a:rPr>
              <a:t>rd</a:t>
            </a:r>
            <a:r>
              <a:rPr lang="en-US" sz="1800" b="1">
                <a:effectLst/>
                <a:highlight>
                  <a:srgbClr val="00FF00"/>
                </a:highlight>
                <a:latin typeface="+mj-lt"/>
                <a:ea typeface="Consolas" panose="020B0609020204030204" pitchFamily="49" charset="0"/>
                <a:cs typeface="Consolas" panose="020B0609020204030204" pitchFamily="49" charset="0"/>
              </a:rPr>
              <a:t> –18</a:t>
            </a:r>
            <a:r>
              <a:rPr lang="en-US" sz="1800" b="1" baseline="30000">
                <a:effectLst/>
                <a:highlight>
                  <a:srgbClr val="00FF00"/>
                </a:highlight>
                <a:latin typeface="+mj-lt"/>
                <a:ea typeface="Consolas" panose="020B0609020204030204" pitchFamily="49" charset="0"/>
                <a:cs typeface="Consolas" panose="020B0609020204030204" pitchFamily="49" charset="0"/>
              </a:rPr>
              <a:t>th </a:t>
            </a:r>
            <a:r>
              <a:rPr lang="en-US" sz="1800" b="1">
                <a:effectLst/>
                <a:highlight>
                  <a:srgbClr val="00FF00"/>
                </a:highlight>
                <a:latin typeface="+mj-lt"/>
                <a:ea typeface="Consolas" panose="020B0609020204030204" pitchFamily="49" charset="0"/>
                <a:cs typeface="Consolas" panose="020B0609020204030204" pitchFamily="49" charset="0"/>
              </a:rPr>
              <a:t>23</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New Equipment</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Tower Site Recognition / Appreciation</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50/50 </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Announcements</a:t>
            </a:r>
          </a:p>
          <a:p>
            <a:pPr marL="461963" marR="0" indent="341313" algn="l">
              <a:spcBef>
                <a:spcPts val="0"/>
              </a:spcBef>
              <a:spcAft>
                <a:spcPts val="0"/>
              </a:spcAft>
            </a:pPr>
            <a:endParaRPr lang="en-US" sz="1800" b="1">
              <a:effectLst/>
              <a:latin typeface="+mj-lt"/>
              <a:ea typeface="Consolas" panose="020B0609020204030204" pitchFamily="49" charset="0"/>
              <a:cs typeface="Consolas" panose="020B0609020204030204" pitchFamily="49" charset="0"/>
            </a:endParaRPr>
          </a:p>
          <a:p>
            <a:pPr marL="461963" marR="0" indent="341313" algn="l">
              <a:spcBef>
                <a:spcPts val="0"/>
              </a:spcBef>
              <a:spcAft>
                <a:spcPts val="0"/>
              </a:spcAft>
            </a:pPr>
            <a:r>
              <a:rPr lang="en-US" sz="1800" b="1">
                <a:effectLst/>
                <a:latin typeface="+mj-lt"/>
                <a:ea typeface="Calibri" panose="020F0502020204030204" pitchFamily="34" charset="0"/>
                <a:cs typeface="Times New Roman" panose="02020603050405020304" pitchFamily="18" charset="0"/>
              </a:rPr>
              <a:t>ADJOURN</a:t>
            </a:r>
          </a:p>
          <a:p>
            <a:pPr marL="342900" marR="0" lvl="0" indent="-342900" algn="l">
              <a:spcBef>
                <a:spcPts val="0"/>
              </a:spcBef>
              <a:spcAft>
                <a:spcPts val="0"/>
              </a:spcAft>
              <a:buFont typeface="+mj-lt"/>
              <a:buAutoNum type="arabicPeriod"/>
            </a:pPr>
            <a:endParaRPr lang="en-US" sz="1900" b="1">
              <a:solidFill>
                <a:srgbClr val="000000"/>
              </a:solidFill>
              <a:effectLst/>
              <a:latin typeface="+mj-lt"/>
              <a:ea typeface="Calibri" panose="020F0502020204030204" pitchFamily="34" charset="0"/>
              <a:cs typeface="Consolas" panose="020B0609020204030204" pitchFamily="49" charset="0"/>
            </a:endParaRPr>
          </a:p>
        </p:txBody>
      </p:sp>
      <p:pic>
        <p:nvPicPr>
          <p:cNvPr id="2050" name="Picture 43">
            <a:extLst>
              <a:ext uri="{FF2B5EF4-FFF2-40B4-BE49-F238E27FC236}">
                <a16:creationId xmlns:a16="http://schemas.microsoft.com/office/drawing/2014/main" id="{1DC8BB61-FA2E-46FB-8304-F6776510F3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635" y="132845"/>
            <a:ext cx="441551" cy="989072"/>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44" descr="Picture">
            <a:extLst>
              <a:ext uri="{FF2B5EF4-FFF2-40B4-BE49-F238E27FC236}">
                <a16:creationId xmlns:a16="http://schemas.microsoft.com/office/drawing/2014/main" id="{57DD2171-59CA-47B9-9381-D4EA27C9F0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884"/>
          <a:stretch>
            <a:fillRect/>
          </a:stretch>
        </p:blipFill>
        <p:spPr bwMode="auto">
          <a:xfrm>
            <a:off x="379279" y="63499"/>
            <a:ext cx="1161508" cy="10588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9E3262D-A80F-4122-A1AD-42FBA482326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5766303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677758-132A-43D1-96C9-0CFE96365A96}"/>
              </a:ext>
            </a:extLst>
          </p:cNvPr>
          <p:cNvSpPr>
            <a:spLocks noChangeArrowheads="1"/>
          </p:cNvSpPr>
          <p:nvPr/>
        </p:nvSpPr>
        <p:spPr bwMode="auto">
          <a:xfrm>
            <a:off x="918140" y="147191"/>
            <a:ext cx="1035572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1pPr>
            <a:lvl2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2pPr>
            <a:lvl3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3pPr>
            <a:lvl4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4pPr>
            <a:lvl5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5pPr>
            <a:lvl6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6pPr>
            <a:lvl7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7pPr>
            <a:lvl8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8pPr>
            <a:lvl9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US" altLang="en-US" sz="3200" b="1" i="0" u="sng"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rPr>
              <a:t>Central Dakota Amateur Radio Club</a:t>
            </a:r>
            <a:endParaRPr kumimoji="0" lang="en-US" altLang="en-US" sz="3200" b="0" i="0" u="none" strike="noStrike" cap="none" normalizeH="0" baseline="0">
              <a:ln>
                <a:noFill/>
              </a:ln>
              <a:solidFill>
                <a:schemeClr val="tx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US" altLang="en-US" sz="3200" b="0" i="0" u="none"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rPr>
              <a:t>PO Box 7162 Bismarck, North Dakota 58507-7162</a:t>
            </a:r>
            <a:endParaRPr kumimoji="0" lang="en-US" altLang="en-US" sz="3200" b="0" i="0" u="none" strike="noStrike" cap="none" normalizeH="0" baseline="0">
              <a:ln>
                <a:noFill/>
              </a:ln>
              <a:solidFill>
                <a:schemeClr val="tx1"/>
              </a:solidFill>
              <a:effectLst/>
              <a:latin typeface="+mj-lt"/>
            </a:endParaRPr>
          </a:p>
        </p:txBody>
      </p:sp>
      <p:sp>
        <p:nvSpPr>
          <p:cNvPr id="3" name="Subtitle 2">
            <a:extLst>
              <a:ext uri="{FF2B5EF4-FFF2-40B4-BE49-F238E27FC236}">
                <a16:creationId xmlns:a16="http://schemas.microsoft.com/office/drawing/2014/main" id="{E8F395B0-82F6-449B-BC23-A789D5897397}"/>
              </a:ext>
            </a:extLst>
          </p:cNvPr>
          <p:cNvSpPr>
            <a:spLocks noGrp="1"/>
          </p:cNvSpPr>
          <p:nvPr>
            <p:ph type="subTitle" idx="1"/>
          </p:nvPr>
        </p:nvSpPr>
        <p:spPr>
          <a:xfrm>
            <a:off x="1886771" y="1248513"/>
            <a:ext cx="9813075" cy="5486400"/>
          </a:xfrm>
        </p:spPr>
        <p:txBody>
          <a:bodyPr>
            <a:normAutofit fontScale="70000" lnSpcReduction="20000"/>
          </a:bodyPr>
          <a:lstStyle/>
          <a:p>
            <a:pPr marL="0" marR="0">
              <a:spcBef>
                <a:spcPts val="0"/>
              </a:spcBef>
              <a:spcAft>
                <a:spcPts val="0"/>
              </a:spcAft>
            </a:pPr>
            <a:r>
              <a:rPr lang="en-US" sz="3900" b="1">
                <a:solidFill>
                  <a:srgbClr val="444444"/>
                </a:solidFill>
                <a:effectLst/>
                <a:latin typeface="+mj-lt"/>
                <a:ea typeface="Calibri" panose="020F0502020204030204" pitchFamily="34" charset="0"/>
                <a:cs typeface="Times New Roman" panose="02020603050405020304" pitchFamily="18" charset="0"/>
              </a:rPr>
              <a:t>October 25th, 2022, MEETING AGENDA</a:t>
            </a:r>
            <a:endParaRPr lang="en-US" sz="3900" b="1">
              <a:effectLst/>
              <a:latin typeface="+mj-lt"/>
              <a:ea typeface="Calibri" panose="020F0502020204030204" pitchFamily="34" charset="0"/>
              <a:cs typeface="Times New Roman" panose="02020603050405020304" pitchFamily="18" charset="0"/>
            </a:endParaRPr>
          </a:p>
          <a:p>
            <a:pPr marL="803275" marR="0" indent="-346075" algn="l">
              <a:lnSpc>
                <a:spcPct val="120000"/>
              </a:lnSpc>
              <a:spcBef>
                <a:spcPts val="0"/>
              </a:spcBef>
              <a:spcAft>
                <a:spcPts val="0"/>
              </a:spcAft>
            </a:pPr>
            <a:r>
              <a:rPr lang="en-US" sz="1800" b="1">
                <a:solidFill>
                  <a:srgbClr val="1D2228"/>
                </a:solidFill>
                <a:effectLst/>
                <a:latin typeface="+mj-lt"/>
                <a:ea typeface="Times New Roman" panose="02020603050405020304" pitchFamily="18" charset="0"/>
                <a:cs typeface="Times New Roman" panose="02020603050405020304" pitchFamily="18" charset="0"/>
              </a:rPr>
              <a:t>A.	</a:t>
            </a:r>
            <a:r>
              <a:rPr lang="en-US" sz="1800" b="1">
                <a:solidFill>
                  <a:srgbClr val="1D2228"/>
                </a:solidFill>
                <a:effectLst/>
                <a:highlight>
                  <a:srgbClr val="FFFF00"/>
                </a:highlight>
                <a:latin typeface="+mj-lt"/>
                <a:ea typeface="Times New Roman" panose="02020603050405020304" pitchFamily="18" charset="0"/>
                <a:cs typeface="Times New Roman" panose="02020603050405020304" pitchFamily="18" charset="0"/>
              </a:rPr>
              <a:t>Approval of </a:t>
            </a:r>
            <a:r>
              <a:rPr lang="en-US" sz="1800" b="1">
                <a:solidFill>
                  <a:srgbClr val="1D2228"/>
                </a:solidFill>
                <a:highlight>
                  <a:srgbClr val="FFFF00"/>
                </a:highlight>
                <a:latin typeface="+mj-lt"/>
                <a:ea typeface="Times New Roman" panose="02020603050405020304" pitchFamily="18" charset="0"/>
                <a:cs typeface="Times New Roman" panose="02020603050405020304" pitchFamily="18" charset="0"/>
              </a:rPr>
              <a:t>September 2022 </a:t>
            </a:r>
            <a:r>
              <a:rPr lang="en-US" sz="1800" b="1">
                <a:solidFill>
                  <a:srgbClr val="1D2228"/>
                </a:solidFill>
                <a:effectLst/>
                <a:highlight>
                  <a:srgbClr val="FFFF00"/>
                </a:highlight>
                <a:latin typeface="+mj-lt"/>
                <a:ea typeface="Times New Roman" panose="02020603050405020304" pitchFamily="18" charset="0"/>
                <a:cs typeface="Times New Roman" panose="02020603050405020304" pitchFamily="18" charset="0"/>
              </a:rPr>
              <a:t>meeting minutes.</a:t>
            </a:r>
            <a:endParaRPr lang="en-US" sz="1800" b="1">
              <a:effectLst/>
              <a:highlight>
                <a:srgbClr val="FFFF00"/>
              </a:highlight>
              <a:latin typeface="+mj-lt"/>
              <a:ea typeface="Calibri" panose="020F0502020204030204" pitchFamily="34" charset="0"/>
              <a:cs typeface="Times New Roman" panose="02020603050405020304" pitchFamily="18" charset="0"/>
            </a:endParaRPr>
          </a:p>
          <a:p>
            <a:pPr marL="803275" marR="0" indent="-346075" algn="l">
              <a:lnSpc>
                <a:spcPct val="120000"/>
              </a:lnSpc>
              <a:spcBef>
                <a:spcPts val="0"/>
              </a:spcBef>
              <a:spcAft>
                <a:spcPts val="0"/>
              </a:spcAft>
            </a:pPr>
            <a:r>
              <a:rPr lang="en-US" sz="1800" b="1">
                <a:effectLst/>
                <a:latin typeface="+mj-lt"/>
                <a:ea typeface="Calibri" panose="020F0502020204030204" pitchFamily="34" charset="0"/>
                <a:cs typeface="Times New Roman" panose="02020603050405020304" pitchFamily="18" charset="0"/>
              </a:rPr>
              <a:t>B.	</a:t>
            </a:r>
            <a:r>
              <a:rPr lang="en-US" sz="1800" b="1">
                <a:effectLst/>
                <a:highlight>
                  <a:srgbClr val="FFFF00"/>
                </a:highlight>
                <a:latin typeface="+mj-lt"/>
                <a:ea typeface="Calibri" panose="020F0502020204030204" pitchFamily="34" charset="0"/>
                <a:cs typeface="Times New Roman" panose="02020603050405020304" pitchFamily="18" charset="0"/>
              </a:rPr>
              <a:t>Treasurer's Report</a:t>
            </a:r>
          </a:p>
          <a:p>
            <a:pPr marL="803275" marR="0" indent="-346075" algn="l">
              <a:lnSpc>
                <a:spcPct val="120000"/>
              </a:lnSpc>
              <a:spcBef>
                <a:spcPts val="0"/>
              </a:spcBef>
              <a:spcAft>
                <a:spcPts val="0"/>
              </a:spcAft>
              <a:buAutoNum type="alphaUcPeriod" startAt="3"/>
            </a:pPr>
            <a:r>
              <a:rPr lang="en-US" sz="1800" b="1">
                <a:effectLst/>
                <a:highlight>
                  <a:srgbClr val="FFFF00"/>
                </a:highlight>
                <a:latin typeface="+mj-lt"/>
                <a:ea typeface="Calibri" panose="020F0502020204030204" pitchFamily="34" charset="0"/>
                <a:cs typeface="Times New Roman" panose="02020603050405020304" pitchFamily="18" charset="0"/>
              </a:rPr>
              <a:t>Guests.</a:t>
            </a:r>
          </a:p>
          <a:p>
            <a:pPr marL="457200" marR="0" algn="l">
              <a:lnSpc>
                <a:spcPct val="120000"/>
              </a:lnSpc>
              <a:spcBef>
                <a:spcPts val="0"/>
              </a:spcBef>
              <a:spcAft>
                <a:spcPts val="0"/>
              </a:spcAft>
            </a:pPr>
            <a:endParaRPr lang="en-US" sz="1800" b="1">
              <a:effectLst/>
              <a:latin typeface="+mj-lt"/>
              <a:ea typeface="Calibri" panose="020F0502020204030204" pitchFamily="34" charset="0"/>
              <a:cs typeface="Times New Roman" panose="02020603050405020304" pitchFamily="18" charset="0"/>
            </a:endParaRPr>
          </a:p>
          <a:p>
            <a:pPr lvl="1" indent="-227013" algn="l">
              <a:lnSpc>
                <a:spcPct val="120000"/>
              </a:lnSpc>
              <a:spcBef>
                <a:spcPts val="0"/>
              </a:spcBef>
            </a:pPr>
            <a:r>
              <a:rPr lang="en-US" sz="1800" b="1">
                <a:effectLst/>
                <a:latin typeface="+mj-lt"/>
                <a:ea typeface="Calibri" panose="020F0502020204030204" pitchFamily="34" charset="0"/>
                <a:cs typeface="Times New Roman" panose="02020603050405020304" pitchFamily="18" charset="0"/>
              </a:rPr>
              <a:t> COMMITTEE REPORTS:</a:t>
            </a:r>
          </a:p>
          <a:p>
            <a:pPr marL="800100" lvl="1" indent="-342900" algn="l">
              <a:lnSpc>
                <a:spcPct val="120000"/>
              </a:lnSpc>
              <a:spcBef>
                <a:spcPts val="0"/>
              </a:spcBef>
              <a:buFont typeface="+mj-lt"/>
              <a:buAutoNum type="arabicPeriod"/>
            </a:pPr>
            <a:r>
              <a:rPr lang="en-US" sz="1800" b="1">
                <a:effectLst/>
                <a:highlight>
                  <a:srgbClr val="FFFF00"/>
                </a:highlight>
                <a:latin typeface="+mj-lt"/>
                <a:ea typeface="Calibri" panose="020F0502020204030204" pitchFamily="34" charset="0"/>
                <a:cs typeface="Times New Roman" panose="02020603050405020304" pitchFamily="18" charset="0"/>
              </a:rPr>
              <a:t>Technical.</a:t>
            </a:r>
          </a:p>
          <a:p>
            <a:pPr marL="800100" lvl="1" indent="-342900" algn="l">
              <a:lnSpc>
                <a:spcPct val="120000"/>
              </a:lnSpc>
              <a:spcBef>
                <a:spcPts val="0"/>
              </a:spcBef>
              <a:buFont typeface="+mj-lt"/>
              <a:buAutoNum type="arabicPeriod"/>
            </a:pPr>
            <a:r>
              <a:rPr lang="en-US" sz="1800" b="1">
                <a:effectLst/>
                <a:highlight>
                  <a:srgbClr val="FFFF00"/>
                </a:highlight>
                <a:latin typeface="+mj-lt"/>
                <a:ea typeface="Calibri" panose="020F0502020204030204" pitchFamily="34" charset="0"/>
                <a:cs typeface="Times New Roman" panose="02020603050405020304" pitchFamily="18" charset="0"/>
              </a:rPr>
              <a:t>Skywarn </a:t>
            </a:r>
          </a:p>
          <a:p>
            <a:pPr marL="800100" lvl="1" indent="-342900" algn="l">
              <a:lnSpc>
                <a:spcPct val="120000"/>
              </a:lnSpc>
              <a:spcBef>
                <a:spcPts val="0"/>
              </a:spcBef>
              <a:buFont typeface="+mj-lt"/>
              <a:buAutoNum type="arabicPeriod"/>
            </a:pPr>
            <a:r>
              <a:rPr lang="en-US" sz="1800" b="1">
                <a:effectLst/>
                <a:highlight>
                  <a:srgbClr val="FFFF00"/>
                </a:highlight>
                <a:latin typeface="+mj-lt"/>
                <a:ea typeface="Calibri" panose="020F0502020204030204" pitchFamily="34" charset="0"/>
                <a:cs typeface="Times New Roman" panose="02020603050405020304" pitchFamily="18" charset="0"/>
              </a:rPr>
              <a:t>VE Testing</a:t>
            </a:r>
          </a:p>
          <a:p>
            <a:pPr marL="800100" lvl="1" indent="-342900" algn="l">
              <a:lnSpc>
                <a:spcPct val="120000"/>
              </a:lnSpc>
              <a:spcBef>
                <a:spcPts val="0"/>
              </a:spcBef>
              <a:buFont typeface="+mj-lt"/>
              <a:buAutoNum type="arabicPeriod"/>
            </a:pPr>
            <a:r>
              <a:rPr lang="en-US" sz="1800" b="1">
                <a:effectLst/>
                <a:highlight>
                  <a:srgbClr val="FFFF00"/>
                </a:highlight>
                <a:latin typeface="+mj-lt"/>
                <a:ea typeface="Calibri" panose="020F0502020204030204" pitchFamily="34" charset="0"/>
                <a:cs typeface="Times New Roman" panose="02020603050405020304" pitchFamily="18" charset="0"/>
              </a:rPr>
              <a:t>Net Control report</a:t>
            </a:r>
          </a:p>
          <a:p>
            <a:pPr lvl="1" indent="457200" algn="l">
              <a:lnSpc>
                <a:spcPct val="120000"/>
              </a:lnSpc>
              <a:spcBef>
                <a:spcPts val="0"/>
              </a:spcBef>
            </a:pPr>
            <a:r>
              <a:rPr lang="en-US" sz="1800" b="1">
                <a:effectLst/>
                <a:latin typeface="+mj-lt"/>
                <a:ea typeface="Calibri" panose="020F0502020204030204" pitchFamily="34" charset="0"/>
                <a:cs typeface="Times New Roman" panose="02020603050405020304" pitchFamily="18" charset="0"/>
              </a:rPr>
              <a:t> </a:t>
            </a:r>
          </a:p>
          <a:p>
            <a:pPr marL="461963" marR="0" indent="-231775" algn="l">
              <a:spcBef>
                <a:spcPts val="0"/>
              </a:spcBef>
              <a:spcAft>
                <a:spcPts val="0"/>
              </a:spcAft>
            </a:pPr>
            <a:r>
              <a:rPr lang="en-US" sz="1800" b="1">
                <a:effectLst/>
                <a:latin typeface="+mj-lt"/>
                <a:ea typeface="Consolas" panose="020B0609020204030204" pitchFamily="49" charset="0"/>
                <a:cs typeface="Consolas" panose="020B0609020204030204" pitchFamily="49" charset="0"/>
              </a:rPr>
              <a:t>OLD BUSINESS: </a:t>
            </a:r>
          </a:p>
          <a:p>
            <a:pPr marL="461963" marR="0" lvl="0" indent="341313" algn="l">
              <a:lnSpc>
                <a:spcPct val="107000"/>
              </a:lnSpc>
              <a:spcBef>
                <a:spcPts val="0"/>
              </a:spcBef>
              <a:spcAft>
                <a:spcPts val="0"/>
              </a:spcAft>
              <a:buFont typeface="+mj-lt"/>
              <a:buAutoNum type="arabicParenR"/>
            </a:pPr>
            <a:r>
              <a:rPr lang="en-US" sz="1800" b="1">
                <a:effectLst/>
                <a:highlight>
                  <a:srgbClr val="FFFF00"/>
                </a:highlight>
                <a:latin typeface="+mj-lt"/>
                <a:ea typeface="Consolas" panose="020B0609020204030204" pitchFamily="49" charset="0"/>
                <a:cs typeface="Consolas" panose="020B0609020204030204" pitchFamily="49" charset="0"/>
              </a:rPr>
              <a:t>Projects at BSC planning </a:t>
            </a:r>
          </a:p>
          <a:p>
            <a:pPr marL="919163" lvl="2" indent="341313" algn="l">
              <a:lnSpc>
                <a:spcPct val="107000"/>
              </a:lnSpc>
              <a:spcBef>
                <a:spcPts val="0"/>
              </a:spcBef>
              <a:buFont typeface="+mj-lt"/>
              <a:buAutoNum type="alphaLcParenR"/>
            </a:pPr>
            <a:r>
              <a:rPr lang="en-US" sz="1600" b="1">
                <a:effectLst/>
                <a:highlight>
                  <a:srgbClr val="FFFF00"/>
                </a:highlight>
                <a:latin typeface="+mj-lt"/>
                <a:ea typeface="Consolas" panose="020B0609020204030204" pitchFamily="49" charset="0"/>
                <a:cs typeface="Consolas" panose="020B0609020204030204" pitchFamily="49" charset="0"/>
              </a:rPr>
              <a:t>Dipole antenna class October 29</a:t>
            </a:r>
            <a:r>
              <a:rPr lang="en-US" sz="1600" b="1" baseline="30000">
                <a:effectLst/>
                <a:highlight>
                  <a:srgbClr val="FFFF00"/>
                </a:highlight>
                <a:latin typeface="+mj-lt"/>
                <a:ea typeface="Consolas" panose="020B0609020204030204" pitchFamily="49" charset="0"/>
                <a:cs typeface="Consolas" panose="020B0609020204030204" pitchFamily="49" charset="0"/>
              </a:rPr>
              <a:t>th</a:t>
            </a:r>
            <a:endParaRPr lang="en-US" sz="1600" b="1">
              <a:effectLst/>
              <a:highlight>
                <a:srgbClr val="FFFF00"/>
              </a:highlight>
              <a:latin typeface="+mj-lt"/>
              <a:ea typeface="Consolas" panose="020B0609020204030204" pitchFamily="49" charset="0"/>
              <a:cs typeface="Consolas" panose="020B0609020204030204" pitchFamily="49" charset="0"/>
            </a:endParaRPr>
          </a:p>
          <a:p>
            <a:pPr marL="461963" marR="0" lvl="0" indent="341313" algn="l">
              <a:lnSpc>
                <a:spcPct val="107000"/>
              </a:lnSpc>
              <a:spcBef>
                <a:spcPts val="0"/>
              </a:spcBef>
              <a:spcAft>
                <a:spcPts val="0"/>
              </a:spcAft>
              <a:buFont typeface="+mj-lt"/>
              <a:buAutoNum type="arabicParenR"/>
            </a:pPr>
            <a:r>
              <a:rPr lang="en-US" sz="1800" b="1">
                <a:effectLst/>
                <a:highlight>
                  <a:srgbClr val="FFFF00"/>
                </a:highlight>
                <a:latin typeface="+mj-lt"/>
                <a:ea typeface="Consolas" panose="020B0609020204030204" pitchFamily="49" charset="0"/>
                <a:cs typeface="Consolas" panose="020B0609020204030204" pitchFamily="49" charset="0"/>
              </a:rPr>
              <a:t>Girl Scout Big Event Report</a:t>
            </a:r>
          </a:p>
          <a:p>
            <a:pPr marL="461963" marR="0" lvl="0" indent="341313" algn="l">
              <a:lnSpc>
                <a:spcPct val="107000"/>
              </a:lnSpc>
              <a:spcBef>
                <a:spcPts val="0"/>
              </a:spcBef>
              <a:spcAft>
                <a:spcPts val="0"/>
              </a:spcAft>
              <a:buFont typeface="+mj-lt"/>
              <a:buAutoNum type="arabicParenR"/>
            </a:pPr>
            <a:r>
              <a:rPr lang="en-US" sz="1800" b="1">
                <a:effectLst/>
                <a:highlight>
                  <a:srgbClr val="FFFF00"/>
                </a:highlight>
                <a:latin typeface="+mj-lt"/>
                <a:ea typeface="Consolas" panose="020B0609020204030204" pitchFamily="49" charset="0"/>
                <a:cs typeface="Consolas" panose="020B0609020204030204" pitchFamily="49" charset="0"/>
              </a:rPr>
              <a:t>Jamboree on the Air Report </a:t>
            </a:r>
          </a:p>
          <a:p>
            <a:pPr marL="461963" marR="0" lvl="0" indent="341313" algn="l">
              <a:lnSpc>
                <a:spcPct val="107000"/>
              </a:lnSpc>
              <a:spcBef>
                <a:spcPts val="0"/>
              </a:spcBef>
              <a:spcAft>
                <a:spcPts val="0"/>
              </a:spcAft>
              <a:buFont typeface="+mj-lt"/>
              <a:buAutoNum type="arabicParenR"/>
            </a:pPr>
            <a:r>
              <a:rPr lang="en-US" sz="1800" b="1">
                <a:effectLst/>
                <a:highlight>
                  <a:srgbClr val="FFFF00"/>
                </a:highlight>
                <a:latin typeface="+mj-lt"/>
                <a:ea typeface="Consolas" panose="020B0609020204030204" pitchFamily="49" charset="0"/>
                <a:cs typeface="Consolas" panose="020B0609020204030204" pitchFamily="49" charset="0"/>
              </a:rPr>
              <a:t>HAMFEST 2023 Planning </a:t>
            </a:r>
          </a:p>
          <a:p>
            <a:pPr marL="461963" marR="0" indent="341313" algn="l">
              <a:lnSpc>
                <a:spcPct val="107000"/>
              </a:lnSpc>
              <a:spcBef>
                <a:spcPts val="0"/>
              </a:spcBef>
              <a:spcAft>
                <a:spcPts val="0"/>
              </a:spcAft>
            </a:pPr>
            <a:r>
              <a:rPr lang="en-US" sz="1800" b="1">
                <a:effectLst/>
                <a:latin typeface="+mj-lt"/>
                <a:ea typeface="Consolas" panose="020B0609020204030204" pitchFamily="49" charset="0"/>
                <a:cs typeface="Consolas" panose="020B0609020204030204" pitchFamily="49" charset="0"/>
              </a:rPr>
              <a:t>  </a:t>
            </a:r>
          </a:p>
          <a:p>
            <a:pPr marL="461963" marR="307340" indent="-231775" algn="l">
              <a:spcBef>
                <a:spcPts val="5"/>
              </a:spcBef>
              <a:spcAft>
                <a:spcPts val="0"/>
              </a:spcAft>
            </a:pPr>
            <a:r>
              <a:rPr lang="en-US" sz="1800" b="1">
                <a:effectLst/>
                <a:latin typeface="+mj-lt"/>
                <a:ea typeface="Consolas" panose="020B0609020204030204" pitchFamily="49" charset="0"/>
                <a:cs typeface="Consolas" panose="020B0609020204030204" pitchFamily="49" charset="0"/>
              </a:rPr>
              <a:t>NEW BUSINESS: </a:t>
            </a:r>
          </a:p>
          <a:p>
            <a:pPr marL="461963" marR="0" lvl="0" indent="341313" algn="l">
              <a:spcBef>
                <a:spcPts val="5"/>
              </a:spcBef>
              <a:spcAft>
                <a:spcPts val="0"/>
              </a:spcAft>
              <a:buFont typeface="+mj-lt"/>
              <a:buAutoNum type="arabicParenR"/>
            </a:pPr>
            <a:r>
              <a:rPr lang="en-US" sz="1800" b="1">
                <a:solidFill>
                  <a:srgbClr val="1D2028"/>
                </a:solidFill>
                <a:effectLst/>
                <a:highlight>
                  <a:srgbClr val="FFFF00"/>
                </a:highlight>
                <a:latin typeface="+mj-lt"/>
                <a:ea typeface="Consolas" panose="020B0609020204030204" pitchFamily="49" charset="0"/>
                <a:cs typeface="Consolas" panose="020B0609020204030204" pitchFamily="49" charset="0"/>
              </a:rPr>
              <a:t>Missouri Slope Model Aero Club donation</a:t>
            </a:r>
            <a:r>
              <a:rPr lang="en-US" sz="1800" b="1">
                <a:solidFill>
                  <a:srgbClr val="1D2028"/>
                </a:solidFill>
                <a:effectLst/>
                <a:latin typeface="+mj-lt"/>
                <a:ea typeface="Consolas" panose="020B0609020204030204" pitchFamily="49" charset="0"/>
                <a:cs typeface="Consolas" panose="020B0609020204030204" pitchFamily="49" charset="0"/>
              </a:rPr>
              <a:t>.</a:t>
            </a:r>
            <a:endParaRPr lang="en-US" sz="1800" b="1">
              <a:effectLst/>
              <a:latin typeface="+mj-lt"/>
              <a:ea typeface="Consolas" panose="020B0609020204030204" pitchFamily="49" charset="0"/>
              <a:cs typeface="Consolas" panose="020B0609020204030204" pitchFamily="49" charset="0"/>
            </a:endParaRPr>
          </a:p>
          <a:p>
            <a:pPr marL="461963" marR="0" lvl="0" indent="341313" algn="l">
              <a:lnSpc>
                <a:spcPct val="107000"/>
              </a:lnSpc>
              <a:spcBef>
                <a:spcPts val="0"/>
              </a:spcBef>
              <a:spcAft>
                <a:spcPts val="0"/>
              </a:spcAft>
              <a:buFont typeface="+mj-lt"/>
              <a:buAutoNum type="arabicParenR"/>
            </a:pPr>
            <a:r>
              <a:rPr lang="en-US" sz="1800" b="1">
                <a:effectLst/>
                <a:highlight>
                  <a:srgbClr val="FFFF00"/>
                </a:highlight>
                <a:latin typeface="+mj-lt"/>
                <a:ea typeface="Consolas" panose="020B0609020204030204" pitchFamily="49" charset="0"/>
                <a:cs typeface="Consolas" panose="020B0609020204030204" pitchFamily="49" charset="0"/>
              </a:rPr>
              <a:t>Elections</a:t>
            </a:r>
          </a:p>
          <a:p>
            <a:pPr marL="461963" marR="0" lvl="0" indent="341313" algn="l">
              <a:lnSpc>
                <a:spcPct val="107000"/>
              </a:lnSpc>
              <a:spcBef>
                <a:spcPts val="0"/>
              </a:spcBef>
              <a:spcAft>
                <a:spcPts val="0"/>
              </a:spcAft>
              <a:buFont typeface="+mj-lt"/>
              <a:buAutoNum type="arabicParenR"/>
              <a:tabLst>
                <a:tab pos="228600" algn="l"/>
              </a:tabLst>
            </a:pPr>
            <a:r>
              <a:rPr lang="en-US" sz="1800" b="1">
                <a:effectLst/>
                <a:highlight>
                  <a:srgbClr val="FFFF00"/>
                </a:highlight>
                <a:latin typeface="+mj-lt"/>
                <a:ea typeface="Consolas" panose="020B0609020204030204" pitchFamily="49" charset="0"/>
                <a:cs typeface="Consolas" panose="020B0609020204030204" pitchFamily="49" charset="0"/>
              </a:rPr>
              <a:t>Christmas Party </a:t>
            </a:r>
          </a:p>
          <a:p>
            <a:pPr marL="461963" marR="0" lvl="0" indent="341313" algn="l">
              <a:lnSpc>
                <a:spcPct val="107000"/>
              </a:lnSpc>
              <a:spcBef>
                <a:spcPts val="0"/>
              </a:spcBef>
              <a:spcAft>
                <a:spcPts val="0"/>
              </a:spcAft>
              <a:buFont typeface="+mj-lt"/>
              <a:buAutoNum type="arabicParenR"/>
            </a:pPr>
            <a:r>
              <a:rPr lang="en-US" sz="1800" b="1">
                <a:effectLst/>
                <a:highlight>
                  <a:srgbClr val="FFFF00"/>
                </a:highlight>
                <a:latin typeface="+mj-lt"/>
                <a:ea typeface="Consolas" panose="020B0609020204030204" pitchFamily="49" charset="0"/>
                <a:cs typeface="Consolas" panose="020B0609020204030204" pitchFamily="49" charset="0"/>
              </a:rPr>
              <a:t>Lewis and Clark on the Trail June 3</a:t>
            </a:r>
            <a:r>
              <a:rPr lang="en-US" sz="1800" b="1" baseline="30000">
                <a:effectLst/>
                <a:highlight>
                  <a:srgbClr val="FFFF00"/>
                </a:highlight>
                <a:latin typeface="+mj-lt"/>
                <a:ea typeface="Consolas" panose="020B0609020204030204" pitchFamily="49" charset="0"/>
                <a:cs typeface="Consolas" panose="020B0609020204030204" pitchFamily="49" charset="0"/>
              </a:rPr>
              <a:t>rd</a:t>
            </a:r>
            <a:r>
              <a:rPr lang="en-US" sz="1800" b="1">
                <a:effectLst/>
                <a:highlight>
                  <a:srgbClr val="FFFF00"/>
                </a:highlight>
                <a:latin typeface="+mj-lt"/>
                <a:ea typeface="Consolas" panose="020B0609020204030204" pitchFamily="49" charset="0"/>
                <a:cs typeface="Consolas" panose="020B0609020204030204" pitchFamily="49" charset="0"/>
              </a:rPr>
              <a:t> –18</a:t>
            </a:r>
            <a:r>
              <a:rPr lang="en-US" sz="1800" b="1" baseline="30000">
                <a:effectLst/>
                <a:highlight>
                  <a:srgbClr val="FFFF00"/>
                </a:highlight>
                <a:latin typeface="+mj-lt"/>
                <a:ea typeface="Consolas" panose="020B0609020204030204" pitchFamily="49" charset="0"/>
                <a:cs typeface="Consolas" panose="020B0609020204030204" pitchFamily="49" charset="0"/>
              </a:rPr>
              <a:t>th </a:t>
            </a:r>
            <a:r>
              <a:rPr lang="en-US" sz="1800" b="1">
                <a:effectLst/>
                <a:highlight>
                  <a:srgbClr val="FFFF00"/>
                </a:highlight>
                <a:latin typeface="+mj-lt"/>
                <a:ea typeface="Consolas" panose="020B0609020204030204" pitchFamily="49" charset="0"/>
                <a:cs typeface="Consolas" panose="020B0609020204030204" pitchFamily="49" charset="0"/>
              </a:rPr>
              <a:t>23</a:t>
            </a:r>
          </a:p>
          <a:p>
            <a:pPr marL="461963" marR="0" lvl="0" indent="341313" algn="l">
              <a:lnSpc>
                <a:spcPct val="107000"/>
              </a:lnSpc>
              <a:spcBef>
                <a:spcPts val="0"/>
              </a:spcBef>
              <a:spcAft>
                <a:spcPts val="0"/>
              </a:spcAft>
              <a:buFont typeface="+mj-lt"/>
              <a:buAutoNum type="arabicParenR"/>
            </a:pPr>
            <a:r>
              <a:rPr lang="en-US" sz="1800" b="1">
                <a:effectLst/>
                <a:highlight>
                  <a:srgbClr val="00FF00"/>
                </a:highlight>
                <a:latin typeface="+mj-lt"/>
                <a:ea typeface="Consolas" panose="020B0609020204030204" pitchFamily="49" charset="0"/>
                <a:cs typeface="Consolas" panose="020B0609020204030204" pitchFamily="49" charset="0"/>
              </a:rPr>
              <a:t>New Equipment</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Tower Site Recognition / Appreciation</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50/50 </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Announcements</a:t>
            </a:r>
          </a:p>
          <a:p>
            <a:pPr marL="461963" marR="0" indent="341313" algn="l">
              <a:spcBef>
                <a:spcPts val="0"/>
              </a:spcBef>
              <a:spcAft>
                <a:spcPts val="0"/>
              </a:spcAft>
            </a:pPr>
            <a:endParaRPr lang="en-US" sz="1800" b="1">
              <a:effectLst/>
              <a:latin typeface="+mj-lt"/>
              <a:ea typeface="Consolas" panose="020B0609020204030204" pitchFamily="49" charset="0"/>
              <a:cs typeface="Consolas" panose="020B0609020204030204" pitchFamily="49" charset="0"/>
            </a:endParaRPr>
          </a:p>
          <a:p>
            <a:pPr marL="461963" marR="0" indent="341313" algn="l">
              <a:spcBef>
                <a:spcPts val="0"/>
              </a:spcBef>
              <a:spcAft>
                <a:spcPts val="0"/>
              </a:spcAft>
            </a:pPr>
            <a:r>
              <a:rPr lang="en-US" sz="1800" b="1">
                <a:effectLst/>
                <a:latin typeface="+mj-lt"/>
                <a:ea typeface="Calibri" panose="020F0502020204030204" pitchFamily="34" charset="0"/>
                <a:cs typeface="Times New Roman" panose="02020603050405020304" pitchFamily="18" charset="0"/>
              </a:rPr>
              <a:t>ADJOURN</a:t>
            </a:r>
          </a:p>
          <a:p>
            <a:pPr marL="342900" marR="0" lvl="0" indent="-342900" algn="l">
              <a:spcBef>
                <a:spcPts val="0"/>
              </a:spcBef>
              <a:spcAft>
                <a:spcPts val="0"/>
              </a:spcAft>
              <a:buFont typeface="+mj-lt"/>
              <a:buAutoNum type="arabicPeriod"/>
            </a:pPr>
            <a:endParaRPr lang="en-US" sz="1900" b="1">
              <a:solidFill>
                <a:srgbClr val="000000"/>
              </a:solidFill>
              <a:effectLst/>
              <a:latin typeface="+mj-lt"/>
              <a:ea typeface="Calibri" panose="020F0502020204030204" pitchFamily="34" charset="0"/>
              <a:cs typeface="Consolas" panose="020B0609020204030204" pitchFamily="49" charset="0"/>
            </a:endParaRPr>
          </a:p>
        </p:txBody>
      </p:sp>
      <p:pic>
        <p:nvPicPr>
          <p:cNvPr id="2050" name="Picture 43">
            <a:extLst>
              <a:ext uri="{FF2B5EF4-FFF2-40B4-BE49-F238E27FC236}">
                <a16:creationId xmlns:a16="http://schemas.microsoft.com/office/drawing/2014/main" id="{1DC8BB61-FA2E-46FB-8304-F6776510F3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635" y="132845"/>
            <a:ext cx="441551" cy="989072"/>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44" descr="Picture">
            <a:extLst>
              <a:ext uri="{FF2B5EF4-FFF2-40B4-BE49-F238E27FC236}">
                <a16:creationId xmlns:a16="http://schemas.microsoft.com/office/drawing/2014/main" id="{57DD2171-59CA-47B9-9381-D4EA27C9F0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884"/>
          <a:stretch>
            <a:fillRect/>
          </a:stretch>
        </p:blipFill>
        <p:spPr bwMode="auto">
          <a:xfrm>
            <a:off x="379279" y="63499"/>
            <a:ext cx="1161508" cy="10588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9E3262D-A80F-4122-A1AD-42FBA482326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481479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677758-132A-43D1-96C9-0CFE96365A96}"/>
              </a:ext>
            </a:extLst>
          </p:cNvPr>
          <p:cNvSpPr>
            <a:spLocks noChangeArrowheads="1"/>
          </p:cNvSpPr>
          <p:nvPr/>
        </p:nvSpPr>
        <p:spPr bwMode="auto">
          <a:xfrm>
            <a:off x="918140" y="147191"/>
            <a:ext cx="1035572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1pPr>
            <a:lvl2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2pPr>
            <a:lvl3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3pPr>
            <a:lvl4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4pPr>
            <a:lvl5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5pPr>
            <a:lvl6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6pPr>
            <a:lvl7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7pPr>
            <a:lvl8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8pPr>
            <a:lvl9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US" altLang="en-US" sz="3200" b="1" i="0" u="sng"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rPr>
              <a:t>Central Dakota Amateur Radio Club</a:t>
            </a:r>
            <a:endParaRPr kumimoji="0" lang="en-US" altLang="en-US" sz="3200" b="0" i="0" u="none" strike="noStrike" cap="none" normalizeH="0" baseline="0">
              <a:ln>
                <a:noFill/>
              </a:ln>
              <a:solidFill>
                <a:schemeClr val="tx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US" altLang="en-US" sz="3200" b="0" i="0" u="none"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rPr>
              <a:t>PO Box 7162 Bismarck, North Dakota 58507-7162</a:t>
            </a:r>
            <a:endParaRPr kumimoji="0" lang="en-US" altLang="en-US" sz="3200" b="0" i="0" u="none" strike="noStrike" cap="none" normalizeH="0" baseline="0">
              <a:ln>
                <a:noFill/>
              </a:ln>
              <a:solidFill>
                <a:schemeClr val="tx1"/>
              </a:solidFill>
              <a:effectLst/>
              <a:latin typeface="+mj-lt"/>
            </a:endParaRPr>
          </a:p>
        </p:txBody>
      </p:sp>
      <p:sp>
        <p:nvSpPr>
          <p:cNvPr id="3" name="Subtitle 2">
            <a:extLst>
              <a:ext uri="{FF2B5EF4-FFF2-40B4-BE49-F238E27FC236}">
                <a16:creationId xmlns:a16="http://schemas.microsoft.com/office/drawing/2014/main" id="{E8F395B0-82F6-449B-BC23-A789D5897397}"/>
              </a:ext>
            </a:extLst>
          </p:cNvPr>
          <p:cNvSpPr>
            <a:spLocks noGrp="1"/>
          </p:cNvSpPr>
          <p:nvPr>
            <p:ph type="subTitle" idx="1"/>
          </p:nvPr>
        </p:nvSpPr>
        <p:spPr>
          <a:xfrm>
            <a:off x="1886771" y="1248513"/>
            <a:ext cx="9813075" cy="5486400"/>
          </a:xfrm>
        </p:spPr>
        <p:txBody>
          <a:bodyPr>
            <a:normAutofit fontScale="70000" lnSpcReduction="20000"/>
          </a:bodyPr>
          <a:lstStyle/>
          <a:p>
            <a:pPr marL="0" marR="0">
              <a:spcBef>
                <a:spcPts val="0"/>
              </a:spcBef>
              <a:spcAft>
                <a:spcPts val="0"/>
              </a:spcAft>
            </a:pPr>
            <a:r>
              <a:rPr lang="en-US" sz="3900" b="1">
                <a:solidFill>
                  <a:srgbClr val="444444"/>
                </a:solidFill>
                <a:effectLst/>
                <a:latin typeface="+mj-lt"/>
                <a:ea typeface="Calibri" panose="020F0502020204030204" pitchFamily="34" charset="0"/>
                <a:cs typeface="Times New Roman" panose="02020603050405020304" pitchFamily="18" charset="0"/>
              </a:rPr>
              <a:t>October 25th, 2022, MEETING AGENDA</a:t>
            </a:r>
            <a:endParaRPr lang="en-US" sz="3900" b="1">
              <a:effectLst/>
              <a:latin typeface="+mj-lt"/>
              <a:ea typeface="Calibri" panose="020F0502020204030204" pitchFamily="34" charset="0"/>
              <a:cs typeface="Times New Roman" panose="02020603050405020304" pitchFamily="18" charset="0"/>
            </a:endParaRPr>
          </a:p>
          <a:p>
            <a:pPr marL="803275" marR="0" indent="-346075" algn="l">
              <a:lnSpc>
                <a:spcPct val="120000"/>
              </a:lnSpc>
              <a:spcBef>
                <a:spcPts val="0"/>
              </a:spcBef>
              <a:spcAft>
                <a:spcPts val="0"/>
              </a:spcAft>
            </a:pPr>
            <a:r>
              <a:rPr lang="en-US" sz="1800" b="1">
                <a:solidFill>
                  <a:srgbClr val="1D2228"/>
                </a:solidFill>
                <a:effectLst/>
                <a:latin typeface="+mj-lt"/>
                <a:ea typeface="Times New Roman" panose="02020603050405020304" pitchFamily="18" charset="0"/>
                <a:cs typeface="Times New Roman" panose="02020603050405020304" pitchFamily="18" charset="0"/>
              </a:rPr>
              <a:t>A.	</a:t>
            </a:r>
            <a:r>
              <a:rPr lang="en-US" sz="1800" b="1">
                <a:solidFill>
                  <a:srgbClr val="1D2228"/>
                </a:solidFill>
                <a:effectLst/>
                <a:highlight>
                  <a:srgbClr val="FFFF00"/>
                </a:highlight>
                <a:latin typeface="+mj-lt"/>
                <a:ea typeface="Times New Roman" panose="02020603050405020304" pitchFamily="18" charset="0"/>
                <a:cs typeface="Times New Roman" panose="02020603050405020304" pitchFamily="18" charset="0"/>
              </a:rPr>
              <a:t>Approval of </a:t>
            </a:r>
            <a:r>
              <a:rPr lang="en-US" sz="1800" b="1">
                <a:solidFill>
                  <a:srgbClr val="1D2228"/>
                </a:solidFill>
                <a:highlight>
                  <a:srgbClr val="FFFF00"/>
                </a:highlight>
                <a:latin typeface="+mj-lt"/>
                <a:ea typeface="Times New Roman" panose="02020603050405020304" pitchFamily="18" charset="0"/>
                <a:cs typeface="Times New Roman" panose="02020603050405020304" pitchFamily="18" charset="0"/>
              </a:rPr>
              <a:t>September 2022 </a:t>
            </a:r>
            <a:r>
              <a:rPr lang="en-US" sz="1800" b="1">
                <a:solidFill>
                  <a:srgbClr val="1D2228"/>
                </a:solidFill>
                <a:effectLst/>
                <a:highlight>
                  <a:srgbClr val="FFFF00"/>
                </a:highlight>
                <a:latin typeface="+mj-lt"/>
                <a:ea typeface="Times New Roman" panose="02020603050405020304" pitchFamily="18" charset="0"/>
                <a:cs typeface="Times New Roman" panose="02020603050405020304" pitchFamily="18" charset="0"/>
              </a:rPr>
              <a:t>meeting minutes.</a:t>
            </a:r>
            <a:endParaRPr lang="en-US" sz="1800" b="1">
              <a:effectLst/>
              <a:highlight>
                <a:srgbClr val="FFFF00"/>
              </a:highlight>
              <a:latin typeface="+mj-lt"/>
              <a:ea typeface="Calibri" panose="020F0502020204030204" pitchFamily="34" charset="0"/>
              <a:cs typeface="Times New Roman" panose="02020603050405020304" pitchFamily="18" charset="0"/>
            </a:endParaRPr>
          </a:p>
          <a:p>
            <a:pPr marL="803275" marR="0" indent="-346075" algn="l">
              <a:lnSpc>
                <a:spcPct val="120000"/>
              </a:lnSpc>
              <a:spcBef>
                <a:spcPts val="0"/>
              </a:spcBef>
              <a:spcAft>
                <a:spcPts val="0"/>
              </a:spcAft>
            </a:pPr>
            <a:r>
              <a:rPr lang="en-US" sz="1800" b="1">
                <a:effectLst/>
                <a:latin typeface="+mj-lt"/>
                <a:ea typeface="Calibri" panose="020F0502020204030204" pitchFamily="34" charset="0"/>
                <a:cs typeface="Times New Roman" panose="02020603050405020304" pitchFamily="18" charset="0"/>
              </a:rPr>
              <a:t>B.	</a:t>
            </a:r>
            <a:r>
              <a:rPr lang="en-US" sz="1800" b="1">
                <a:effectLst/>
                <a:highlight>
                  <a:srgbClr val="FFFF00"/>
                </a:highlight>
                <a:latin typeface="+mj-lt"/>
                <a:ea typeface="Calibri" panose="020F0502020204030204" pitchFamily="34" charset="0"/>
                <a:cs typeface="Times New Roman" panose="02020603050405020304" pitchFamily="18" charset="0"/>
              </a:rPr>
              <a:t>Treasurer's Report</a:t>
            </a:r>
          </a:p>
          <a:p>
            <a:pPr marL="803275" marR="0" indent="-346075" algn="l">
              <a:lnSpc>
                <a:spcPct val="120000"/>
              </a:lnSpc>
              <a:spcBef>
                <a:spcPts val="0"/>
              </a:spcBef>
              <a:spcAft>
                <a:spcPts val="0"/>
              </a:spcAft>
              <a:buAutoNum type="alphaUcPeriod" startAt="3"/>
            </a:pPr>
            <a:r>
              <a:rPr lang="en-US" sz="1800" b="1">
                <a:effectLst/>
                <a:highlight>
                  <a:srgbClr val="FFFF00"/>
                </a:highlight>
                <a:latin typeface="+mj-lt"/>
                <a:ea typeface="Calibri" panose="020F0502020204030204" pitchFamily="34" charset="0"/>
                <a:cs typeface="Times New Roman" panose="02020603050405020304" pitchFamily="18" charset="0"/>
              </a:rPr>
              <a:t>Guests.</a:t>
            </a:r>
          </a:p>
          <a:p>
            <a:pPr marL="457200" marR="0" algn="l">
              <a:lnSpc>
                <a:spcPct val="120000"/>
              </a:lnSpc>
              <a:spcBef>
                <a:spcPts val="0"/>
              </a:spcBef>
              <a:spcAft>
                <a:spcPts val="0"/>
              </a:spcAft>
            </a:pPr>
            <a:endParaRPr lang="en-US" sz="1800" b="1">
              <a:effectLst/>
              <a:latin typeface="+mj-lt"/>
              <a:ea typeface="Calibri" panose="020F0502020204030204" pitchFamily="34" charset="0"/>
              <a:cs typeface="Times New Roman" panose="02020603050405020304" pitchFamily="18" charset="0"/>
            </a:endParaRPr>
          </a:p>
          <a:p>
            <a:pPr lvl="1" indent="-227013" algn="l">
              <a:lnSpc>
                <a:spcPct val="120000"/>
              </a:lnSpc>
              <a:spcBef>
                <a:spcPts val="0"/>
              </a:spcBef>
            </a:pPr>
            <a:r>
              <a:rPr lang="en-US" sz="1800" b="1">
                <a:effectLst/>
                <a:latin typeface="+mj-lt"/>
                <a:ea typeface="Calibri" panose="020F0502020204030204" pitchFamily="34" charset="0"/>
                <a:cs typeface="Times New Roman" panose="02020603050405020304" pitchFamily="18" charset="0"/>
              </a:rPr>
              <a:t> COMMITTEE REPORTS:</a:t>
            </a:r>
          </a:p>
          <a:p>
            <a:pPr marL="800100" lvl="1" indent="-342900" algn="l">
              <a:lnSpc>
                <a:spcPct val="120000"/>
              </a:lnSpc>
              <a:spcBef>
                <a:spcPts val="0"/>
              </a:spcBef>
              <a:buFont typeface="+mj-lt"/>
              <a:buAutoNum type="arabicPeriod"/>
            </a:pPr>
            <a:r>
              <a:rPr lang="en-US" sz="1800" b="1">
                <a:effectLst/>
                <a:highlight>
                  <a:srgbClr val="FFFF00"/>
                </a:highlight>
                <a:latin typeface="+mj-lt"/>
                <a:ea typeface="Calibri" panose="020F0502020204030204" pitchFamily="34" charset="0"/>
                <a:cs typeface="Times New Roman" panose="02020603050405020304" pitchFamily="18" charset="0"/>
              </a:rPr>
              <a:t>Technical.</a:t>
            </a:r>
          </a:p>
          <a:p>
            <a:pPr marL="800100" lvl="1" indent="-342900" algn="l">
              <a:lnSpc>
                <a:spcPct val="120000"/>
              </a:lnSpc>
              <a:spcBef>
                <a:spcPts val="0"/>
              </a:spcBef>
              <a:buFont typeface="+mj-lt"/>
              <a:buAutoNum type="arabicPeriod"/>
            </a:pPr>
            <a:r>
              <a:rPr lang="en-US" sz="1800" b="1">
                <a:effectLst/>
                <a:highlight>
                  <a:srgbClr val="FFFF00"/>
                </a:highlight>
                <a:latin typeface="+mj-lt"/>
                <a:ea typeface="Calibri" panose="020F0502020204030204" pitchFamily="34" charset="0"/>
                <a:cs typeface="Times New Roman" panose="02020603050405020304" pitchFamily="18" charset="0"/>
              </a:rPr>
              <a:t>Skywarn </a:t>
            </a:r>
          </a:p>
          <a:p>
            <a:pPr marL="800100" lvl="1" indent="-342900" algn="l">
              <a:lnSpc>
                <a:spcPct val="120000"/>
              </a:lnSpc>
              <a:spcBef>
                <a:spcPts val="0"/>
              </a:spcBef>
              <a:buFont typeface="+mj-lt"/>
              <a:buAutoNum type="arabicPeriod"/>
            </a:pPr>
            <a:r>
              <a:rPr lang="en-US" sz="1800" b="1">
                <a:effectLst/>
                <a:highlight>
                  <a:srgbClr val="FFFF00"/>
                </a:highlight>
                <a:latin typeface="+mj-lt"/>
                <a:ea typeface="Calibri" panose="020F0502020204030204" pitchFamily="34" charset="0"/>
                <a:cs typeface="Times New Roman" panose="02020603050405020304" pitchFamily="18" charset="0"/>
              </a:rPr>
              <a:t>VE Testing</a:t>
            </a:r>
          </a:p>
          <a:p>
            <a:pPr marL="800100" lvl="1" indent="-342900" algn="l">
              <a:lnSpc>
                <a:spcPct val="120000"/>
              </a:lnSpc>
              <a:spcBef>
                <a:spcPts val="0"/>
              </a:spcBef>
              <a:buFont typeface="+mj-lt"/>
              <a:buAutoNum type="arabicPeriod"/>
            </a:pPr>
            <a:r>
              <a:rPr lang="en-US" sz="1800" b="1">
                <a:effectLst/>
                <a:highlight>
                  <a:srgbClr val="FFFF00"/>
                </a:highlight>
                <a:latin typeface="+mj-lt"/>
                <a:ea typeface="Calibri" panose="020F0502020204030204" pitchFamily="34" charset="0"/>
                <a:cs typeface="Times New Roman" panose="02020603050405020304" pitchFamily="18" charset="0"/>
              </a:rPr>
              <a:t>Net Control report</a:t>
            </a:r>
          </a:p>
          <a:p>
            <a:pPr lvl="1" indent="457200" algn="l">
              <a:lnSpc>
                <a:spcPct val="120000"/>
              </a:lnSpc>
              <a:spcBef>
                <a:spcPts val="0"/>
              </a:spcBef>
            </a:pPr>
            <a:r>
              <a:rPr lang="en-US" sz="1800" b="1">
                <a:effectLst/>
                <a:latin typeface="+mj-lt"/>
                <a:ea typeface="Calibri" panose="020F0502020204030204" pitchFamily="34" charset="0"/>
                <a:cs typeface="Times New Roman" panose="02020603050405020304" pitchFamily="18" charset="0"/>
              </a:rPr>
              <a:t> </a:t>
            </a:r>
          </a:p>
          <a:p>
            <a:pPr marL="461963" marR="0" indent="-231775" algn="l">
              <a:spcBef>
                <a:spcPts val="0"/>
              </a:spcBef>
              <a:spcAft>
                <a:spcPts val="0"/>
              </a:spcAft>
            </a:pPr>
            <a:r>
              <a:rPr lang="en-US" sz="1800" b="1">
                <a:effectLst/>
                <a:latin typeface="+mj-lt"/>
                <a:ea typeface="Consolas" panose="020B0609020204030204" pitchFamily="49" charset="0"/>
                <a:cs typeface="Consolas" panose="020B0609020204030204" pitchFamily="49" charset="0"/>
              </a:rPr>
              <a:t>OLD BUSINESS: </a:t>
            </a:r>
          </a:p>
          <a:p>
            <a:pPr marL="461963" marR="0" lvl="0" indent="341313" algn="l">
              <a:lnSpc>
                <a:spcPct val="107000"/>
              </a:lnSpc>
              <a:spcBef>
                <a:spcPts val="0"/>
              </a:spcBef>
              <a:spcAft>
                <a:spcPts val="0"/>
              </a:spcAft>
              <a:buFont typeface="+mj-lt"/>
              <a:buAutoNum type="arabicParenR"/>
            </a:pPr>
            <a:r>
              <a:rPr lang="en-US" sz="1800" b="1">
                <a:effectLst/>
                <a:highlight>
                  <a:srgbClr val="FFFF00"/>
                </a:highlight>
                <a:latin typeface="+mj-lt"/>
                <a:ea typeface="Consolas" panose="020B0609020204030204" pitchFamily="49" charset="0"/>
                <a:cs typeface="Consolas" panose="020B0609020204030204" pitchFamily="49" charset="0"/>
              </a:rPr>
              <a:t>Projects at BSC planning </a:t>
            </a:r>
          </a:p>
          <a:p>
            <a:pPr marL="919163" lvl="2" indent="341313" algn="l">
              <a:lnSpc>
                <a:spcPct val="107000"/>
              </a:lnSpc>
              <a:spcBef>
                <a:spcPts val="0"/>
              </a:spcBef>
              <a:buFont typeface="+mj-lt"/>
              <a:buAutoNum type="alphaLcParenR"/>
            </a:pPr>
            <a:r>
              <a:rPr lang="en-US" sz="1600" b="1">
                <a:effectLst/>
                <a:highlight>
                  <a:srgbClr val="FFFF00"/>
                </a:highlight>
                <a:latin typeface="+mj-lt"/>
                <a:ea typeface="Consolas" panose="020B0609020204030204" pitchFamily="49" charset="0"/>
                <a:cs typeface="Consolas" panose="020B0609020204030204" pitchFamily="49" charset="0"/>
              </a:rPr>
              <a:t>Dipole antenna class October 29</a:t>
            </a:r>
            <a:r>
              <a:rPr lang="en-US" sz="1600" b="1" baseline="30000">
                <a:effectLst/>
                <a:highlight>
                  <a:srgbClr val="FFFF00"/>
                </a:highlight>
                <a:latin typeface="+mj-lt"/>
                <a:ea typeface="Consolas" panose="020B0609020204030204" pitchFamily="49" charset="0"/>
                <a:cs typeface="Consolas" panose="020B0609020204030204" pitchFamily="49" charset="0"/>
              </a:rPr>
              <a:t>th</a:t>
            </a:r>
            <a:endParaRPr lang="en-US" sz="1600" b="1">
              <a:effectLst/>
              <a:highlight>
                <a:srgbClr val="FFFF00"/>
              </a:highlight>
              <a:latin typeface="+mj-lt"/>
              <a:ea typeface="Consolas" panose="020B0609020204030204" pitchFamily="49" charset="0"/>
              <a:cs typeface="Consolas" panose="020B0609020204030204" pitchFamily="49" charset="0"/>
            </a:endParaRPr>
          </a:p>
          <a:p>
            <a:pPr marL="461963" marR="0" lvl="0" indent="341313" algn="l">
              <a:lnSpc>
                <a:spcPct val="107000"/>
              </a:lnSpc>
              <a:spcBef>
                <a:spcPts val="0"/>
              </a:spcBef>
              <a:spcAft>
                <a:spcPts val="0"/>
              </a:spcAft>
              <a:buFont typeface="+mj-lt"/>
              <a:buAutoNum type="arabicParenR"/>
            </a:pPr>
            <a:r>
              <a:rPr lang="en-US" sz="1800" b="1">
                <a:effectLst/>
                <a:highlight>
                  <a:srgbClr val="FFFF00"/>
                </a:highlight>
                <a:latin typeface="+mj-lt"/>
                <a:ea typeface="Consolas" panose="020B0609020204030204" pitchFamily="49" charset="0"/>
                <a:cs typeface="Consolas" panose="020B0609020204030204" pitchFamily="49" charset="0"/>
              </a:rPr>
              <a:t>Girl Scout Big Event Report</a:t>
            </a:r>
          </a:p>
          <a:p>
            <a:pPr marL="461963" marR="0" lvl="0" indent="341313" algn="l">
              <a:lnSpc>
                <a:spcPct val="107000"/>
              </a:lnSpc>
              <a:spcBef>
                <a:spcPts val="0"/>
              </a:spcBef>
              <a:spcAft>
                <a:spcPts val="0"/>
              </a:spcAft>
              <a:buFont typeface="+mj-lt"/>
              <a:buAutoNum type="arabicParenR"/>
            </a:pPr>
            <a:r>
              <a:rPr lang="en-US" sz="1800" b="1">
                <a:effectLst/>
                <a:highlight>
                  <a:srgbClr val="FFFF00"/>
                </a:highlight>
                <a:latin typeface="+mj-lt"/>
                <a:ea typeface="Consolas" panose="020B0609020204030204" pitchFamily="49" charset="0"/>
                <a:cs typeface="Consolas" panose="020B0609020204030204" pitchFamily="49" charset="0"/>
              </a:rPr>
              <a:t>Jamboree on the Air Report </a:t>
            </a:r>
          </a:p>
          <a:p>
            <a:pPr marL="461963" marR="0" lvl="0" indent="341313" algn="l">
              <a:lnSpc>
                <a:spcPct val="107000"/>
              </a:lnSpc>
              <a:spcBef>
                <a:spcPts val="0"/>
              </a:spcBef>
              <a:spcAft>
                <a:spcPts val="0"/>
              </a:spcAft>
              <a:buFont typeface="+mj-lt"/>
              <a:buAutoNum type="arabicParenR"/>
            </a:pPr>
            <a:r>
              <a:rPr lang="en-US" sz="1800" b="1">
                <a:effectLst/>
                <a:highlight>
                  <a:srgbClr val="FFFF00"/>
                </a:highlight>
                <a:latin typeface="+mj-lt"/>
                <a:ea typeface="Consolas" panose="020B0609020204030204" pitchFamily="49" charset="0"/>
                <a:cs typeface="Consolas" panose="020B0609020204030204" pitchFamily="49" charset="0"/>
              </a:rPr>
              <a:t>HAMFEST 2023 Planning </a:t>
            </a:r>
          </a:p>
          <a:p>
            <a:pPr marL="461963" marR="0" indent="341313" algn="l">
              <a:lnSpc>
                <a:spcPct val="107000"/>
              </a:lnSpc>
              <a:spcBef>
                <a:spcPts val="0"/>
              </a:spcBef>
              <a:spcAft>
                <a:spcPts val="0"/>
              </a:spcAft>
            </a:pPr>
            <a:r>
              <a:rPr lang="en-US" sz="1800" b="1">
                <a:effectLst/>
                <a:latin typeface="+mj-lt"/>
                <a:ea typeface="Consolas" panose="020B0609020204030204" pitchFamily="49" charset="0"/>
                <a:cs typeface="Consolas" panose="020B0609020204030204" pitchFamily="49" charset="0"/>
              </a:rPr>
              <a:t>  </a:t>
            </a:r>
          </a:p>
          <a:p>
            <a:pPr marL="461963" marR="307340" indent="-231775" algn="l">
              <a:spcBef>
                <a:spcPts val="5"/>
              </a:spcBef>
              <a:spcAft>
                <a:spcPts val="0"/>
              </a:spcAft>
            </a:pPr>
            <a:r>
              <a:rPr lang="en-US" sz="1800" b="1">
                <a:effectLst/>
                <a:latin typeface="+mj-lt"/>
                <a:ea typeface="Consolas" panose="020B0609020204030204" pitchFamily="49" charset="0"/>
                <a:cs typeface="Consolas" panose="020B0609020204030204" pitchFamily="49" charset="0"/>
              </a:rPr>
              <a:t>NEW BUSINESS: </a:t>
            </a:r>
          </a:p>
          <a:p>
            <a:pPr marL="461963" marR="0" lvl="0" indent="341313" algn="l">
              <a:spcBef>
                <a:spcPts val="5"/>
              </a:spcBef>
              <a:spcAft>
                <a:spcPts val="0"/>
              </a:spcAft>
              <a:buFont typeface="+mj-lt"/>
              <a:buAutoNum type="arabicParenR"/>
            </a:pPr>
            <a:r>
              <a:rPr lang="en-US" sz="1800" b="1">
                <a:solidFill>
                  <a:srgbClr val="1D2028"/>
                </a:solidFill>
                <a:effectLst/>
                <a:highlight>
                  <a:srgbClr val="FFFF00"/>
                </a:highlight>
                <a:latin typeface="+mj-lt"/>
                <a:ea typeface="Consolas" panose="020B0609020204030204" pitchFamily="49" charset="0"/>
                <a:cs typeface="Consolas" panose="020B0609020204030204" pitchFamily="49" charset="0"/>
              </a:rPr>
              <a:t>Missouri Slope Model Aero Club donation</a:t>
            </a:r>
            <a:r>
              <a:rPr lang="en-US" sz="1800" b="1">
                <a:solidFill>
                  <a:srgbClr val="1D2028"/>
                </a:solidFill>
                <a:effectLst/>
                <a:latin typeface="+mj-lt"/>
                <a:ea typeface="Consolas" panose="020B0609020204030204" pitchFamily="49" charset="0"/>
                <a:cs typeface="Consolas" panose="020B0609020204030204" pitchFamily="49" charset="0"/>
              </a:rPr>
              <a:t>.</a:t>
            </a:r>
            <a:endParaRPr lang="en-US" sz="1800" b="1">
              <a:effectLst/>
              <a:latin typeface="+mj-lt"/>
              <a:ea typeface="Consolas" panose="020B0609020204030204" pitchFamily="49" charset="0"/>
              <a:cs typeface="Consolas" panose="020B0609020204030204" pitchFamily="49" charset="0"/>
            </a:endParaRPr>
          </a:p>
          <a:p>
            <a:pPr marL="461963" marR="0" lvl="0" indent="341313" algn="l">
              <a:lnSpc>
                <a:spcPct val="107000"/>
              </a:lnSpc>
              <a:spcBef>
                <a:spcPts val="0"/>
              </a:spcBef>
              <a:spcAft>
                <a:spcPts val="0"/>
              </a:spcAft>
              <a:buFont typeface="+mj-lt"/>
              <a:buAutoNum type="arabicParenR"/>
            </a:pPr>
            <a:r>
              <a:rPr lang="en-US" sz="1800" b="1">
                <a:effectLst/>
                <a:highlight>
                  <a:srgbClr val="FFFF00"/>
                </a:highlight>
                <a:latin typeface="+mj-lt"/>
                <a:ea typeface="Consolas" panose="020B0609020204030204" pitchFamily="49" charset="0"/>
                <a:cs typeface="Consolas" panose="020B0609020204030204" pitchFamily="49" charset="0"/>
              </a:rPr>
              <a:t>Elections</a:t>
            </a:r>
          </a:p>
          <a:p>
            <a:pPr marL="461963" marR="0" lvl="0" indent="341313" algn="l">
              <a:lnSpc>
                <a:spcPct val="107000"/>
              </a:lnSpc>
              <a:spcBef>
                <a:spcPts val="0"/>
              </a:spcBef>
              <a:spcAft>
                <a:spcPts val="0"/>
              </a:spcAft>
              <a:buFont typeface="+mj-lt"/>
              <a:buAutoNum type="arabicParenR"/>
              <a:tabLst>
                <a:tab pos="228600" algn="l"/>
              </a:tabLst>
            </a:pPr>
            <a:r>
              <a:rPr lang="en-US" sz="1800" b="1">
                <a:effectLst/>
                <a:highlight>
                  <a:srgbClr val="FFFF00"/>
                </a:highlight>
                <a:latin typeface="+mj-lt"/>
                <a:ea typeface="Consolas" panose="020B0609020204030204" pitchFamily="49" charset="0"/>
                <a:cs typeface="Consolas" panose="020B0609020204030204" pitchFamily="49" charset="0"/>
              </a:rPr>
              <a:t>Christmas Party </a:t>
            </a:r>
          </a:p>
          <a:p>
            <a:pPr marL="461963" marR="0" lvl="0" indent="341313" algn="l">
              <a:lnSpc>
                <a:spcPct val="107000"/>
              </a:lnSpc>
              <a:spcBef>
                <a:spcPts val="0"/>
              </a:spcBef>
              <a:spcAft>
                <a:spcPts val="0"/>
              </a:spcAft>
              <a:buFont typeface="+mj-lt"/>
              <a:buAutoNum type="arabicParenR"/>
            </a:pPr>
            <a:r>
              <a:rPr lang="en-US" sz="1800" b="1">
                <a:effectLst/>
                <a:highlight>
                  <a:srgbClr val="FFFF00"/>
                </a:highlight>
                <a:latin typeface="+mj-lt"/>
                <a:ea typeface="Consolas" panose="020B0609020204030204" pitchFamily="49" charset="0"/>
                <a:cs typeface="Consolas" panose="020B0609020204030204" pitchFamily="49" charset="0"/>
              </a:rPr>
              <a:t>Lewis and Clark on the Trail June 3</a:t>
            </a:r>
            <a:r>
              <a:rPr lang="en-US" sz="1800" b="1" baseline="30000">
                <a:effectLst/>
                <a:highlight>
                  <a:srgbClr val="FFFF00"/>
                </a:highlight>
                <a:latin typeface="+mj-lt"/>
                <a:ea typeface="Consolas" panose="020B0609020204030204" pitchFamily="49" charset="0"/>
                <a:cs typeface="Consolas" panose="020B0609020204030204" pitchFamily="49" charset="0"/>
              </a:rPr>
              <a:t>rd</a:t>
            </a:r>
            <a:r>
              <a:rPr lang="en-US" sz="1800" b="1">
                <a:effectLst/>
                <a:highlight>
                  <a:srgbClr val="FFFF00"/>
                </a:highlight>
                <a:latin typeface="+mj-lt"/>
                <a:ea typeface="Consolas" panose="020B0609020204030204" pitchFamily="49" charset="0"/>
                <a:cs typeface="Consolas" panose="020B0609020204030204" pitchFamily="49" charset="0"/>
              </a:rPr>
              <a:t> –18</a:t>
            </a:r>
            <a:r>
              <a:rPr lang="en-US" sz="1800" b="1" baseline="30000">
                <a:effectLst/>
                <a:highlight>
                  <a:srgbClr val="FFFF00"/>
                </a:highlight>
                <a:latin typeface="+mj-lt"/>
                <a:ea typeface="Consolas" panose="020B0609020204030204" pitchFamily="49" charset="0"/>
                <a:cs typeface="Consolas" panose="020B0609020204030204" pitchFamily="49" charset="0"/>
              </a:rPr>
              <a:t>th </a:t>
            </a:r>
            <a:r>
              <a:rPr lang="en-US" sz="1800" b="1">
                <a:effectLst/>
                <a:highlight>
                  <a:srgbClr val="FFFF00"/>
                </a:highlight>
                <a:latin typeface="+mj-lt"/>
                <a:ea typeface="Consolas" panose="020B0609020204030204" pitchFamily="49" charset="0"/>
                <a:cs typeface="Consolas" panose="020B0609020204030204" pitchFamily="49" charset="0"/>
              </a:rPr>
              <a:t>23</a:t>
            </a:r>
          </a:p>
          <a:p>
            <a:pPr marL="461963" marR="0" lvl="0" indent="341313" algn="l">
              <a:lnSpc>
                <a:spcPct val="107000"/>
              </a:lnSpc>
              <a:spcBef>
                <a:spcPts val="0"/>
              </a:spcBef>
              <a:spcAft>
                <a:spcPts val="0"/>
              </a:spcAft>
              <a:buFont typeface="+mj-lt"/>
              <a:buAutoNum type="arabicParenR"/>
            </a:pPr>
            <a:r>
              <a:rPr lang="en-US" sz="1800" b="1">
                <a:effectLst/>
                <a:highlight>
                  <a:srgbClr val="FFFF00"/>
                </a:highlight>
                <a:latin typeface="+mj-lt"/>
                <a:ea typeface="Consolas" panose="020B0609020204030204" pitchFamily="49" charset="0"/>
                <a:cs typeface="Consolas" panose="020B0609020204030204" pitchFamily="49" charset="0"/>
              </a:rPr>
              <a:t>New Equipment</a:t>
            </a:r>
          </a:p>
          <a:p>
            <a:pPr marL="461963" marR="0" lvl="0" indent="341313" algn="l">
              <a:lnSpc>
                <a:spcPct val="107000"/>
              </a:lnSpc>
              <a:spcBef>
                <a:spcPts val="0"/>
              </a:spcBef>
              <a:spcAft>
                <a:spcPts val="0"/>
              </a:spcAft>
              <a:buFont typeface="+mj-lt"/>
              <a:buAutoNum type="arabicParenR"/>
            </a:pPr>
            <a:r>
              <a:rPr lang="en-US" sz="1800" b="1">
                <a:effectLst/>
                <a:highlight>
                  <a:srgbClr val="00FF00"/>
                </a:highlight>
                <a:latin typeface="+mj-lt"/>
                <a:ea typeface="Consolas" panose="020B0609020204030204" pitchFamily="49" charset="0"/>
                <a:cs typeface="Consolas" panose="020B0609020204030204" pitchFamily="49" charset="0"/>
              </a:rPr>
              <a:t>Tower Site Recognition / Appreciation</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50/50 </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Announcements</a:t>
            </a:r>
          </a:p>
          <a:p>
            <a:pPr marL="461963" marR="0" indent="341313" algn="l">
              <a:spcBef>
                <a:spcPts val="0"/>
              </a:spcBef>
              <a:spcAft>
                <a:spcPts val="0"/>
              </a:spcAft>
            </a:pPr>
            <a:endParaRPr lang="en-US" sz="1800" b="1">
              <a:effectLst/>
              <a:latin typeface="+mj-lt"/>
              <a:ea typeface="Consolas" panose="020B0609020204030204" pitchFamily="49" charset="0"/>
              <a:cs typeface="Consolas" panose="020B0609020204030204" pitchFamily="49" charset="0"/>
            </a:endParaRPr>
          </a:p>
          <a:p>
            <a:pPr marL="461963" marR="0" indent="341313" algn="l">
              <a:spcBef>
                <a:spcPts val="0"/>
              </a:spcBef>
              <a:spcAft>
                <a:spcPts val="0"/>
              </a:spcAft>
            </a:pPr>
            <a:r>
              <a:rPr lang="en-US" sz="1800" b="1">
                <a:effectLst/>
                <a:latin typeface="+mj-lt"/>
                <a:ea typeface="Calibri" panose="020F0502020204030204" pitchFamily="34" charset="0"/>
                <a:cs typeface="Times New Roman" panose="02020603050405020304" pitchFamily="18" charset="0"/>
              </a:rPr>
              <a:t>ADJOURN</a:t>
            </a:r>
          </a:p>
          <a:p>
            <a:pPr marL="342900" marR="0" lvl="0" indent="-342900" algn="l">
              <a:spcBef>
                <a:spcPts val="0"/>
              </a:spcBef>
              <a:spcAft>
                <a:spcPts val="0"/>
              </a:spcAft>
              <a:buFont typeface="+mj-lt"/>
              <a:buAutoNum type="arabicPeriod"/>
            </a:pPr>
            <a:endParaRPr lang="en-US" sz="1900" b="1">
              <a:solidFill>
                <a:srgbClr val="000000"/>
              </a:solidFill>
              <a:effectLst/>
              <a:latin typeface="+mj-lt"/>
              <a:ea typeface="Calibri" panose="020F0502020204030204" pitchFamily="34" charset="0"/>
              <a:cs typeface="Consolas" panose="020B0609020204030204" pitchFamily="49" charset="0"/>
            </a:endParaRPr>
          </a:p>
        </p:txBody>
      </p:sp>
      <p:pic>
        <p:nvPicPr>
          <p:cNvPr id="2050" name="Picture 43">
            <a:extLst>
              <a:ext uri="{FF2B5EF4-FFF2-40B4-BE49-F238E27FC236}">
                <a16:creationId xmlns:a16="http://schemas.microsoft.com/office/drawing/2014/main" id="{1DC8BB61-FA2E-46FB-8304-F6776510F3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635" y="132845"/>
            <a:ext cx="441551" cy="989072"/>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44" descr="Picture">
            <a:extLst>
              <a:ext uri="{FF2B5EF4-FFF2-40B4-BE49-F238E27FC236}">
                <a16:creationId xmlns:a16="http://schemas.microsoft.com/office/drawing/2014/main" id="{57DD2171-59CA-47B9-9381-D4EA27C9F0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884"/>
          <a:stretch>
            <a:fillRect/>
          </a:stretch>
        </p:blipFill>
        <p:spPr bwMode="auto">
          <a:xfrm>
            <a:off x="379279" y="63499"/>
            <a:ext cx="1161508" cy="10588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9E3262D-A80F-4122-A1AD-42FBA482326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5017530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677758-132A-43D1-96C9-0CFE96365A96}"/>
              </a:ext>
            </a:extLst>
          </p:cNvPr>
          <p:cNvSpPr>
            <a:spLocks noChangeArrowheads="1"/>
          </p:cNvSpPr>
          <p:nvPr/>
        </p:nvSpPr>
        <p:spPr bwMode="auto">
          <a:xfrm>
            <a:off x="918140" y="147191"/>
            <a:ext cx="1035572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1pPr>
            <a:lvl2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2pPr>
            <a:lvl3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3pPr>
            <a:lvl4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4pPr>
            <a:lvl5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5pPr>
            <a:lvl6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6pPr>
            <a:lvl7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7pPr>
            <a:lvl8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8pPr>
            <a:lvl9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US" altLang="en-US" sz="3200" b="1" i="0" u="sng"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rPr>
              <a:t>Central Dakota Amateur Radio Club</a:t>
            </a:r>
            <a:endParaRPr kumimoji="0" lang="en-US" altLang="en-US" sz="3200" b="0" i="0" u="none" strike="noStrike" cap="none" normalizeH="0" baseline="0">
              <a:ln>
                <a:noFill/>
              </a:ln>
              <a:solidFill>
                <a:schemeClr val="tx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US" altLang="en-US" sz="3200" b="0" i="0" u="none"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rPr>
              <a:t>PO Box 7162 Bismarck, North Dakota 58507-7162</a:t>
            </a:r>
            <a:endParaRPr kumimoji="0" lang="en-US" altLang="en-US" sz="3200" b="0" i="0" u="none" strike="noStrike" cap="none" normalizeH="0" baseline="0">
              <a:ln>
                <a:noFill/>
              </a:ln>
              <a:solidFill>
                <a:schemeClr val="tx1"/>
              </a:solidFill>
              <a:effectLst/>
              <a:latin typeface="+mj-lt"/>
            </a:endParaRPr>
          </a:p>
        </p:txBody>
      </p:sp>
      <p:sp>
        <p:nvSpPr>
          <p:cNvPr id="3" name="Subtitle 2">
            <a:extLst>
              <a:ext uri="{FF2B5EF4-FFF2-40B4-BE49-F238E27FC236}">
                <a16:creationId xmlns:a16="http://schemas.microsoft.com/office/drawing/2014/main" id="{E8F395B0-82F6-449B-BC23-A789D5897397}"/>
              </a:ext>
            </a:extLst>
          </p:cNvPr>
          <p:cNvSpPr>
            <a:spLocks noGrp="1"/>
          </p:cNvSpPr>
          <p:nvPr>
            <p:ph type="subTitle" idx="1"/>
          </p:nvPr>
        </p:nvSpPr>
        <p:spPr>
          <a:xfrm>
            <a:off x="1886771" y="1248513"/>
            <a:ext cx="9813075" cy="5486400"/>
          </a:xfrm>
        </p:spPr>
        <p:txBody>
          <a:bodyPr>
            <a:normAutofit fontScale="70000" lnSpcReduction="20000"/>
          </a:bodyPr>
          <a:lstStyle/>
          <a:p>
            <a:pPr marL="0" marR="0">
              <a:spcBef>
                <a:spcPts val="0"/>
              </a:spcBef>
              <a:spcAft>
                <a:spcPts val="0"/>
              </a:spcAft>
            </a:pPr>
            <a:r>
              <a:rPr lang="en-US" sz="3900" b="1">
                <a:solidFill>
                  <a:srgbClr val="444444"/>
                </a:solidFill>
                <a:effectLst/>
                <a:latin typeface="+mj-lt"/>
                <a:ea typeface="Calibri" panose="020F0502020204030204" pitchFamily="34" charset="0"/>
                <a:cs typeface="Times New Roman" panose="02020603050405020304" pitchFamily="18" charset="0"/>
              </a:rPr>
              <a:t>October 25th, 2022, MEETING AGENDA</a:t>
            </a:r>
            <a:endParaRPr lang="en-US" sz="3900" b="1">
              <a:effectLst/>
              <a:latin typeface="+mj-lt"/>
              <a:ea typeface="Calibri" panose="020F0502020204030204" pitchFamily="34" charset="0"/>
              <a:cs typeface="Times New Roman" panose="02020603050405020304" pitchFamily="18" charset="0"/>
            </a:endParaRPr>
          </a:p>
          <a:p>
            <a:pPr marL="803275" marR="0" indent="-346075" algn="l">
              <a:lnSpc>
                <a:spcPct val="120000"/>
              </a:lnSpc>
              <a:spcBef>
                <a:spcPts val="0"/>
              </a:spcBef>
              <a:spcAft>
                <a:spcPts val="0"/>
              </a:spcAft>
            </a:pPr>
            <a:r>
              <a:rPr lang="en-US" sz="1800" b="1">
                <a:solidFill>
                  <a:srgbClr val="1D2228"/>
                </a:solidFill>
                <a:effectLst/>
                <a:latin typeface="+mj-lt"/>
                <a:ea typeface="Times New Roman" panose="02020603050405020304" pitchFamily="18" charset="0"/>
                <a:cs typeface="Times New Roman" panose="02020603050405020304" pitchFamily="18" charset="0"/>
              </a:rPr>
              <a:t>A.	</a:t>
            </a:r>
            <a:r>
              <a:rPr lang="en-US" sz="1800" b="1">
                <a:solidFill>
                  <a:srgbClr val="1D2228"/>
                </a:solidFill>
                <a:effectLst/>
                <a:highlight>
                  <a:srgbClr val="FFFF00"/>
                </a:highlight>
                <a:latin typeface="+mj-lt"/>
                <a:ea typeface="Times New Roman" panose="02020603050405020304" pitchFamily="18" charset="0"/>
                <a:cs typeface="Times New Roman" panose="02020603050405020304" pitchFamily="18" charset="0"/>
              </a:rPr>
              <a:t>Approval of </a:t>
            </a:r>
            <a:r>
              <a:rPr lang="en-US" sz="1800" b="1">
                <a:solidFill>
                  <a:srgbClr val="1D2228"/>
                </a:solidFill>
                <a:highlight>
                  <a:srgbClr val="FFFF00"/>
                </a:highlight>
                <a:latin typeface="+mj-lt"/>
                <a:ea typeface="Times New Roman" panose="02020603050405020304" pitchFamily="18" charset="0"/>
                <a:cs typeface="Times New Roman" panose="02020603050405020304" pitchFamily="18" charset="0"/>
              </a:rPr>
              <a:t>September 2022 </a:t>
            </a:r>
            <a:r>
              <a:rPr lang="en-US" sz="1800" b="1">
                <a:solidFill>
                  <a:srgbClr val="1D2228"/>
                </a:solidFill>
                <a:effectLst/>
                <a:highlight>
                  <a:srgbClr val="FFFF00"/>
                </a:highlight>
                <a:latin typeface="+mj-lt"/>
                <a:ea typeface="Times New Roman" panose="02020603050405020304" pitchFamily="18" charset="0"/>
                <a:cs typeface="Times New Roman" panose="02020603050405020304" pitchFamily="18" charset="0"/>
              </a:rPr>
              <a:t>meeting minutes.</a:t>
            </a:r>
            <a:endParaRPr lang="en-US" sz="1800" b="1">
              <a:effectLst/>
              <a:highlight>
                <a:srgbClr val="FFFF00"/>
              </a:highlight>
              <a:latin typeface="+mj-lt"/>
              <a:ea typeface="Calibri" panose="020F0502020204030204" pitchFamily="34" charset="0"/>
              <a:cs typeface="Times New Roman" panose="02020603050405020304" pitchFamily="18" charset="0"/>
            </a:endParaRPr>
          </a:p>
          <a:p>
            <a:pPr marL="803275" marR="0" indent="-346075" algn="l">
              <a:lnSpc>
                <a:spcPct val="120000"/>
              </a:lnSpc>
              <a:spcBef>
                <a:spcPts val="0"/>
              </a:spcBef>
              <a:spcAft>
                <a:spcPts val="0"/>
              </a:spcAft>
            </a:pPr>
            <a:r>
              <a:rPr lang="en-US" sz="1800" b="1">
                <a:effectLst/>
                <a:latin typeface="+mj-lt"/>
                <a:ea typeface="Calibri" panose="020F0502020204030204" pitchFamily="34" charset="0"/>
                <a:cs typeface="Times New Roman" panose="02020603050405020304" pitchFamily="18" charset="0"/>
              </a:rPr>
              <a:t>B.	</a:t>
            </a:r>
            <a:r>
              <a:rPr lang="en-US" sz="1800" b="1">
                <a:effectLst/>
                <a:highlight>
                  <a:srgbClr val="FFFF00"/>
                </a:highlight>
                <a:latin typeface="+mj-lt"/>
                <a:ea typeface="Calibri" panose="020F0502020204030204" pitchFamily="34" charset="0"/>
                <a:cs typeface="Times New Roman" panose="02020603050405020304" pitchFamily="18" charset="0"/>
              </a:rPr>
              <a:t>Treasurer's Report</a:t>
            </a:r>
          </a:p>
          <a:p>
            <a:pPr marL="803275" marR="0" indent="-346075" algn="l">
              <a:lnSpc>
                <a:spcPct val="120000"/>
              </a:lnSpc>
              <a:spcBef>
                <a:spcPts val="0"/>
              </a:spcBef>
              <a:spcAft>
                <a:spcPts val="0"/>
              </a:spcAft>
              <a:buAutoNum type="alphaUcPeriod" startAt="3"/>
            </a:pPr>
            <a:r>
              <a:rPr lang="en-US" sz="1800" b="1">
                <a:effectLst/>
                <a:highlight>
                  <a:srgbClr val="FFFF00"/>
                </a:highlight>
                <a:latin typeface="+mj-lt"/>
                <a:ea typeface="Calibri" panose="020F0502020204030204" pitchFamily="34" charset="0"/>
                <a:cs typeface="Times New Roman" panose="02020603050405020304" pitchFamily="18" charset="0"/>
              </a:rPr>
              <a:t>Guests.</a:t>
            </a:r>
          </a:p>
          <a:p>
            <a:pPr marL="457200" marR="0" algn="l">
              <a:lnSpc>
                <a:spcPct val="120000"/>
              </a:lnSpc>
              <a:spcBef>
                <a:spcPts val="0"/>
              </a:spcBef>
              <a:spcAft>
                <a:spcPts val="0"/>
              </a:spcAft>
            </a:pPr>
            <a:endParaRPr lang="en-US" sz="1800" b="1">
              <a:effectLst/>
              <a:latin typeface="+mj-lt"/>
              <a:ea typeface="Calibri" panose="020F0502020204030204" pitchFamily="34" charset="0"/>
              <a:cs typeface="Times New Roman" panose="02020603050405020304" pitchFamily="18" charset="0"/>
            </a:endParaRPr>
          </a:p>
          <a:p>
            <a:pPr lvl="1" indent="-227013" algn="l">
              <a:lnSpc>
                <a:spcPct val="120000"/>
              </a:lnSpc>
              <a:spcBef>
                <a:spcPts val="0"/>
              </a:spcBef>
            </a:pPr>
            <a:r>
              <a:rPr lang="en-US" sz="1800" b="1">
                <a:effectLst/>
                <a:latin typeface="+mj-lt"/>
                <a:ea typeface="Calibri" panose="020F0502020204030204" pitchFamily="34" charset="0"/>
                <a:cs typeface="Times New Roman" panose="02020603050405020304" pitchFamily="18" charset="0"/>
              </a:rPr>
              <a:t> COMMITTEE REPORTS:</a:t>
            </a:r>
          </a:p>
          <a:p>
            <a:pPr marL="800100" lvl="1" indent="-342900" algn="l">
              <a:lnSpc>
                <a:spcPct val="120000"/>
              </a:lnSpc>
              <a:spcBef>
                <a:spcPts val="0"/>
              </a:spcBef>
              <a:buFont typeface="+mj-lt"/>
              <a:buAutoNum type="arabicPeriod"/>
            </a:pPr>
            <a:r>
              <a:rPr lang="en-US" sz="1800" b="1">
                <a:effectLst/>
                <a:highlight>
                  <a:srgbClr val="FFFF00"/>
                </a:highlight>
                <a:latin typeface="+mj-lt"/>
                <a:ea typeface="Calibri" panose="020F0502020204030204" pitchFamily="34" charset="0"/>
                <a:cs typeface="Times New Roman" panose="02020603050405020304" pitchFamily="18" charset="0"/>
              </a:rPr>
              <a:t>Technical.</a:t>
            </a:r>
          </a:p>
          <a:p>
            <a:pPr marL="800100" lvl="1" indent="-342900" algn="l">
              <a:lnSpc>
                <a:spcPct val="120000"/>
              </a:lnSpc>
              <a:spcBef>
                <a:spcPts val="0"/>
              </a:spcBef>
              <a:buFont typeface="+mj-lt"/>
              <a:buAutoNum type="arabicPeriod"/>
            </a:pPr>
            <a:r>
              <a:rPr lang="en-US" sz="1800" b="1">
                <a:effectLst/>
                <a:highlight>
                  <a:srgbClr val="FFFF00"/>
                </a:highlight>
                <a:latin typeface="+mj-lt"/>
                <a:ea typeface="Calibri" panose="020F0502020204030204" pitchFamily="34" charset="0"/>
                <a:cs typeface="Times New Roman" panose="02020603050405020304" pitchFamily="18" charset="0"/>
              </a:rPr>
              <a:t>Skywarn </a:t>
            </a:r>
          </a:p>
          <a:p>
            <a:pPr marL="800100" lvl="1" indent="-342900" algn="l">
              <a:lnSpc>
                <a:spcPct val="120000"/>
              </a:lnSpc>
              <a:spcBef>
                <a:spcPts val="0"/>
              </a:spcBef>
              <a:buFont typeface="+mj-lt"/>
              <a:buAutoNum type="arabicPeriod"/>
            </a:pPr>
            <a:r>
              <a:rPr lang="en-US" sz="1800" b="1">
                <a:effectLst/>
                <a:highlight>
                  <a:srgbClr val="FFFF00"/>
                </a:highlight>
                <a:latin typeface="+mj-lt"/>
                <a:ea typeface="Calibri" panose="020F0502020204030204" pitchFamily="34" charset="0"/>
                <a:cs typeface="Times New Roman" panose="02020603050405020304" pitchFamily="18" charset="0"/>
              </a:rPr>
              <a:t>VE Testing</a:t>
            </a:r>
          </a:p>
          <a:p>
            <a:pPr marL="800100" lvl="1" indent="-342900" algn="l">
              <a:lnSpc>
                <a:spcPct val="120000"/>
              </a:lnSpc>
              <a:spcBef>
                <a:spcPts val="0"/>
              </a:spcBef>
              <a:buFont typeface="+mj-lt"/>
              <a:buAutoNum type="arabicPeriod"/>
            </a:pPr>
            <a:r>
              <a:rPr lang="en-US" sz="1800" b="1">
                <a:effectLst/>
                <a:highlight>
                  <a:srgbClr val="FFFF00"/>
                </a:highlight>
                <a:latin typeface="+mj-lt"/>
                <a:ea typeface="Calibri" panose="020F0502020204030204" pitchFamily="34" charset="0"/>
                <a:cs typeface="Times New Roman" panose="02020603050405020304" pitchFamily="18" charset="0"/>
              </a:rPr>
              <a:t>Net Control report</a:t>
            </a:r>
          </a:p>
          <a:p>
            <a:pPr lvl="1" indent="457200" algn="l">
              <a:lnSpc>
                <a:spcPct val="120000"/>
              </a:lnSpc>
              <a:spcBef>
                <a:spcPts val="0"/>
              </a:spcBef>
            </a:pPr>
            <a:r>
              <a:rPr lang="en-US" sz="1800" b="1">
                <a:effectLst/>
                <a:latin typeface="+mj-lt"/>
                <a:ea typeface="Calibri" panose="020F0502020204030204" pitchFamily="34" charset="0"/>
                <a:cs typeface="Times New Roman" panose="02020603050405020304" pitchFamily="18" charset="0"/>
              </a:rPr>
              <a:t> </a:t>
            </a:r>
          </a:p>
          <a:p>
            <a:pPr marL="461963" marR="0" indent="-231775" algn="l">
              <a:spcBef>
                <a:spcPts val="0"/>
              </a:spcBef>
              <a:spcAft>
                <a:spcPts val="0"/>
              </a:spcAft>
            </a:pPr>
            <a:r>
              <a:rPr lang="en-US" sz="1800" b="1">
                <a:effectLst/>
                <a:latin typeface="+mj-lt"/>
                <a:ea typeface="Consolas" panose="020B0609020204030204" pitchFamily="49" charset="0"/>
                <a:cs typeface="Consolas" panose="020B0609020204030204" pitchFamily="49" charset="0"/>
              </a:rPr>
              <a:t>OLD BUSINESS: </a:t>
            </a:r>
          </a:p>
          <a:p>
            <a:pPr marL="461963" marR="0" lvl="0" indent="341313" algn="l">
              <a:lnSpc>
                <a:spcPct val="107000"/>
              </a:lnSpc>
              <a:spcBef>
                <a:spcPts val="0"/>
              </a:spcBef>
              <a:spcAft>
                <a:spcPts val="0"/>
              </a:spcAft>
              <a:buFont typeface="+mj-lt"/>
              <a:buAutoNum type="arabicParenR"/>
            </a:pPr>
            <a:r>
              <a:rPr lang="en-US" sz="1800" b="1">
                <a:effectLst/>
                <a:highlight>
                  <a:srgbClr val="FFFF00"/>
                </a:highlight>
                <a:latin typeface="+mj-lt"/>
                <a:ea typeface="Consolas" panose="020B0609020204030204" pitchFamily="49" charset="0"/>
                <a:cs typeface="Consolas" panose="020B0609020204030204" pitchFamily="49" charset="0"/>
              </a:rPr>
              <a:t>Projects at BSC planning </a:t>
            </a:r>
          </a:p>
          <a:p>
            <a:pPr marL="919163" lvl="2" indent="341313" algn="l">
              <a:lnSpc>
                <a:spcPct val="107000"/>
              </a:lnSpc>
              <a:spcBef>
                <a:spcPts val="0"/>
              </a:spcBef>
              <a:buFont typeface="+mj-lt"/>
              <a:buAutoNum type="alphaLcParenR"/>
            </a:pPr>
            <a:r>
              <a:rPr lang="en-US" sz="1600" b="1">
                <a:effectLst/>
                <a:highlight>
                  <a:srgbClr val="FFFF00"/>
                </a:highlight>
                <a:latin typeface="+mj-lt"/>
                <a:ea typeface="Consolas" panose="020B0609020204030204" pitchFamily="49" charset="0"/>
                <a:cs typeface="Consolas" panose="020B0609020204030204" pitchFamily="49" charset="0"/>
              </a:rPr>
              <a:t>Dipole antenna class October 29</a:t>
            </a:r>
            <a:r>
              <a:rPr lang="en-US" sz="1600" b="1" baseline="30000">
                <a:effectLst/>
                <a:highlight>
                  <a:srgbClr val="FFFF00"/>
                </a:highlight>
                <a:latin typeface="+mj-lt"/>
                <a:ea typeface="Consolas" panose="020B0609020204030204" pitchFamily="49" charset="0"/>
                <a:cs typeface="Consolas" panose="020B0609020204030204" pitchFamily="49" charset="0"/>
              </a:rPr>
              <a:t>th</a:t>
            </a:r>
            <a:endParaRPr lang="en-US" sz="1600" b="1">
              <a:effectLst/>
              <a:highlight>
                <a:srgbClr val="FFFF00"/>
              </a:highlight>
              <a:latin typeface="+mj-lt"/>
              <a:ea typeface="Consolas" panose="020B0609020204030204" pitchFamily="49" charset="0"/>
              <a:cs typeface="Consolas" panose="020B0609020204030204" pitchFamily="49" charset="0"/>
            </a:endParaRPr>
          </a:p>
          <a:p>
            <a:pPr marL="461963" marR="0" lvl="0" indent="341313" algn="l">
              <a:lnSpc>
                <a:spcPct val="107000"/>
              </a:lnSpc>
              <a:spcBef>
                <a:spcPts val="0"/>
              </a:spcBef>
              <a:spcAft>
                <a:spcPts val="0"/>
              </a:spcAft>
              <a:buFont typeface="+mj-lt"/>
              <a:buAutoNum type="arabicParenR"/>
            </a:pPr>
            <a:r>
              <a:rPr lang="en-US" sz="1800" b="1">
                <a:effectLst/>
                <a:highlight>
                  <a:srgbClr val="FFFF00"/>
                </a:highlight>
                <a:latin typeface="+mj-lt"/>
                <a:ea typeface="Consolas" panose="020B0609020204030204" pitchFamily="49" charset="0"/>
                <a:cs typeface="Consolas" panose="020B0609020204030204" pitchFamily="49" charset="0"/>
              </a:rPr>
              <a:t>Girl Scout Big Event Report</a:t>
            </a:r>
          </a:p>
          <a:p>
            <a:pPr marL="461963" marR="0" lvl="0" indent="341313" algn="l">
              <a:lnSpc>
                <a:spcPct val="107000"/>
              </a:lnSpc>
              <a:spcBef>
                <a:spcPts val="0"/>
              </a:spcBef>
              <a:spcAft>
                <a:spcPts val="0"/>
              </a:spcAft>
              <a:buFont typeface="+mj-lt"/>
              <a:buAutoNum type="arabicParenR"/>
            </a:pPr>
            <a:r>
              <a:rPr lang="en-US" sz="1800" b="1">
                <a:effectLst/>
                <a:highlight>
                  <a:srgbClr val="FFFF00"/>
                </a:highlight>
                <a:latin typeface="+mj-lt"/>
                <a:ea typeface="Consolas" panose="020B0609020204030204" pitchFamily="49" charset="0"/>
                <a:cs typeface="Consolas" panose="020B0609020204030204" pitchFamily="49" charset="0"/>
              </a:rPr>
              <a:t>Jamboree on the Air Report </a:t>
            </a:r>
          </a:p>
          <a:p>
            <a:pPr marL="461963" marR="0" lvl="0" indent="341313" algn="l">
              <a:lnSpc>
                <a:spcPct val="107000"/>
              </a:lnSpc>
              <a:spcBef>
                <a:spcPts val="0"/>
              </a:spcBef>
              <a:spcAft>
                <a:spcPts val="0"/>
              </a:spcAft>
              <a:buFont typeface="+mj-lt"/>
              <a:buAutoNum type="arabicParenR"/>
            </a:pPr>
            <a:r>
              <a:rPr lang="en-US" sz="1800" b="1">
                <a:effectLst/>
                <a:highlight>
                  <a:srgbClr val="FFFF00"/>
                </a:highlight>
                <a:latin typeface="+mj-lt"/>
                <a:ea typeface="Consolas" panose="020B0609020204030204" pitchFamily="49" charset="0"/>
                <a:cs typeface="Consolas" panose="020B0609020204030204" pitchFamily="49" charset="0"/>
              </a:rPr>
              <a:t>HAMFEST 2023 Planning </a:t>
            </a:r>
          </a:p>
          <a:p>
            <a:pPr marL="461963" marR="0" indent="341313" algn="l">
              <a:lnSpc>
                <a:spcPct val="107000"/>
              </a:lnSpc>
              <a:spcBef>
                <a:spcPts val="0"/>
              </a:spcBef>
              <a:spcAft>
                <a:spcPts val="0"/>
              </a:spcAft>
            </a:pPr>
            <a:r>
              <a:rPr lang="en-US" sz="1800" b="1">
                <a:effectLst/>
                <a:latin typeface="+mj-lt"/>
                <a:ea typeface="Consolas" panose="020B0609020204030204" pitchFamily="49" charset="0"/>
                <a:cs typeface="Consolas" panose="020B0609020204030204" pitchFamily="49" charset="0"/>
              </a:rPr>
              <a:t>  </a:t>
            </a:r>
          </a:p>
          <a:p>
            <a:pPr marL="461963" marR="307340" indent="-231775" algn="l">
              <a:spcBef>
                <a:spcPts val="5"/>
              </a:spcBef>
              <a:spcAft>
                <a:spcPts val="0"/>
              </a:spcAft>
            </a:pPr>
            <a:r>
              <a:rPr lang="en-US" sz="1800" b="1">
                <a:effectLst/>
                <a:latin typeface="+mj-lt"/>
                <a:ea typeface="Consolas" panose="020B0609020204030204" pitchFamily="49" charset="0"/>
                <a:cs typeface="Consolas" panose="020B0609020204030204" pitchFamily="49" charset="0"/>
              </a:rPr>
              <a:t>NEW BUSINESS: </a:t>
            </a:r>
          </a:p>
          <a:p>
            <a:pPr marL="461963" marR="0" lvl="0" indent="341313" algn="l">
              <a:spcBef>
                <a:spcPts val="5"/>
              </a:spcBef>
              <a:spcAft>
                <a:spcPts val="0"/>
              </a:spcAft>
              <a:buFont typeface="+mj-lt"/>
              <a:buAutoNum type="arabicParenR"/>
            </a:pPr>
            <a:r>
              <a:rPr lang="en-US" sz="1800" b="1">
                <a:solidFill>
                  <a:srgbClr val="1D2028"/>
                </a:solidFill>
                <a:effectLst/>
                <a:highlight>
                  <a:srgbClr val="FFFF00"/>
                </a:highlight>
                <a:latin typeface="+mj-lt"/>
                <a:ea typeface="Consolas" panose="020B0609020204030204" pitchFamily="49" charset="0"/>
                <a:cs typeface="Consolas" panose="020B0609020204030204" pitchFamily="49" charset="0"/>
              </a:rPr>
              <a:t>Missouri Slope Model Aero Club donation</a:t>
            </a:r>
            <a:r>
              <a:rPr lang="en-US" sz="1800" b="1">
                <a:solidFill>
                  <a:srgbClr val="1D2028"/>
                </a:solidFill>
                <a:effectLst/>
                <a:latin typeface="+mj-lt"/>
                <a:ea typeface="Consolas" panose="020B0609020204030204" pitchFamily="49" charset="0"/>
                <a:cs typeface="Consolas" panose="020B0609020204030204" pitchFamily="49" charset="0"/>
              </a:rPr>
              <a:t>.</a:t>
            </a:r>
            <a:endParaRPr lang="en-US" sz="1800" b="1">
              <a:effectLst/>
              <a:latin typeface="+mj-lt"/>
              <a:ea typeface="Consolas" panose="020B0609020204030204" pitchFamily="49" charset="0"/>
              <a:cs typeface="Consolas" panose="020B0609020204030204" pitchFamily="49" charset="0"/>
            </a:endParaRPr>
          </a:p>
          <a:p>
            <a:pPr marL="461963" marR="0" lvl="0" indent="341313" algn="l">
              <a:lnSpc>
                <a:spcPct val="107000"/>
              </a:lnSpc>
              <a:spcBef>
                <a:spcPts val="0"/>
              </a:spcBef>
              <a:spcAft>
                <a:spcPts val="0"/>
              </a:spcAft>
              <a:buFont typeface="+mj-lt"/>
              <a:buAutoNum type="arabicParenR"/>
            </a:pPr>
            <a:r>
              <a:rPr lang="en-US" sz="1800" b="1">
                <a:effectLst/>
                <a:highlight>
                  <a:srgbClr val="FFFF00"/>
                </a:highlight>
                <a:latin typeface="+mj-lt"/>
                <a:ea typeface="Consolas" panose="020B0609020204030204" pitchFamily="49" charset="0"/>
                <a:cs typeface="Consolas" panose="020B0609020204030204" pitchFamily="49" charset="0"/>
              </a:rPr>
              <a:t>Elections</a:t>
            </a:r>
          </a:p>
          <a:p>
            <a:pPr marL="461963" marR="0" lvl="0" indent="341313" algn="l">
              <a:lnSpc>
                <a:spcPct val="107000"/>
              </a:lnSpc>
              <a:spcBef>
                <a:spcPts val="0"/>
              </a:spcBef>
              <a:spcAft>
                <a:spcPts val="0"/>
              </a:spcAft>
              <a:buFont typeface="+mj-lt"/>
              <a:buAutoNum type="arabicParenR"/>
              <a:tabLst>
                <a:tab pos="228600" algn="l"/>
              </a:tabLst>
            </a:pPr>
            <a:r>
              <a:rPr lang="en-US" sz="1800" b="1">
                <a:effectLst/>
                <a:highlight>
                  <a:srgbClr val="FFFF00"/>
                </a:highlight>
                <a:latin typeface="+mj-lt"/>
                <a:ea typeface="Consolas" panose="020B0609020204030204" pitchFamily="49" charset="0"/>
                <a:cs typeface="Consolas" panose="020B0609020204030204" pitchFamily="49" charset="0"/>
              </a:rPr>
              <a:t>Christmas Party </a:t>
            </a:r>
          </a:p>
          <a:p>
            <a:pPr marL="461963" marR="0" lvl="0" indent="341313" algn="l">
              <a:lnSpc>
                <a:spcPct val="107000"/>
              </a:lnSpc>
              <a:spcBef>
                <a:spcPts val="0"/>
              </a:spcBef>
              <a:spcAft>
                <a:spcPts val="0"/>
              </a:spcAft>
              <a:buFont typeface="+mj-lt"/>
              <a:buAutoNum type="arabicParenR"/>
            </a:pPr>
            <a:r>
              <a:rPr lang="en-US" sz="1800" b="1">
                <a:effectLst/>
                <a:highlight>
                  <a:srgbClr val="FFFF00"/>
                </a:highlight>
                <a:latin typeface="+mj-lt"/>
                <a:ea typeface="Consolas" panose="020B0609020204030204" pitchFamily="49" charset="0"/>
                <a:cs typeface="Consolas" panose="020B0609020204030204" pitchFamily="49" charset="0"/>
              </a:rPr>
              <a:t>Lewis and Clark on the Trail June 3</a:t>
            </a:r>
            <a:r>
              <a:rPr lang="en-US" sz="1800" b="1" baseline="30000">
                <a:effectLst/>
                <a:highlight>
                  <a:srgbClr val="FFFF00"/>
                </a:highlight>
                <a:latin typeface="+mj-lt"/>
                <a:ea typeface="Consolas" panose="020B0609020204030204" pitchFamily="49" charset="0"/>
                <a:cs typeface="Consolas" panose="020B0609020204030204" pitchFamily="49" charset="0"/>
              </a:rPr>
              <a:t>rd</a:t>
            </a:r>
            <a:r>
              <a:rPr lang="en-US" sz="1800" b="1">
                <a:effectLst/>
                <a:highlight>
                  <a:srgbClr val="FFFF00"/>
                </a:highlight>
                <a:latin typeface="+mj-lt"/>
                <a:ea typeface="Consolas" panose="020B0609020204030204" pitchFamily="49" charset="0"/>
                <a:cs typeface="Consolas" panose="020B0609020204030204" pitchFamily="49" charset="0"/>
              </a:rPr>
              <a:t> –18</a:t>
            </a:r>
            <a:r>
              <a:rPr lang="en-US" sz="1800" b="1" baseline="30000">
                <a:effectLst/>
                <a:highlight>
                  <a:srgbClr val="FFFF00"/>
                </a:highlight>
                <a:latin typeface="+mj-lt"/>
                <a:ea typeface="Consolas" panose="020B0609020204030204" pitchFamily="49" charset="0"/>
                <a:cs typeface="Consolas" panose="020B0609020204030204" pitchFamily="49" charset="0"/>
              </a:rPr>
              <a:t>th </a:t>
            </a:r>
            <a:r>
              <a:rPr lang="en-US" sz="1800" b="1">
                <a:effectLst/>
                <a:highlight>
                  <a:srgbClr val="FFFF00"/>
                </a:highlight>
                <a:latin typeface="+mj-lt"/>
                <a:ea typeface="Consolas" panose="020B0609020204030204" pitchFamily="49" charset="0"/>
                <a:cs typeface="Consolas" panose="020B0609020204030204" pitchFamily="49" charset="0"/>
              </a:rPr>
              <a:t>23</a:t>
            </a:r>
          </a:p>
          <a:p>
            <a:pPr marL="461963" marR="0" lvl="0" indent="341313" algn="l">
              <a:lnSpc>
                <a:spcPct val="107000"/>
              </a:lnSpc>
              <a:spcBef>
                <a:spcPts val="0"/>
              </a:spcBef>
              <a:spcAft>
                <a:spcPts val="0"/>
              </a:spcAft>
              <a:buFont typeface="+mj-lt"/>
              <a:buAutoNum type="arabicParenR"/>
            </a:pPr>
            <a:r>
              <a:rPr lang="en-US" sz="1800" b="1">
                <a:effectLst/>
                <a:highlight>
                  <a:srgbClr val="FFFF00"/>
                </a:highlight>
                <a:latin typeface="+mj-lt"/>
                <a:ea typeface="Consolas" panose="020B0609020204030204" pitchFamily="49" charset="0"/>
                <a:cs typeface="Consolas" panose="020B0609020204030204" pitchFamily="49" charset="0"/>
              </a:rPr>
              <a:t>New Equipment</a:t>
            </a:r>
          </a:p>
          <a:p>
            <a:pPr marL="461963" marR="0" lvl="0" indent="341313" algn="l">
              <a:lnSpc>
                <a:spcPct val="107000"/>
              </a:lnSpc>
              <a:spcBef>
                <a:spcPts val="0"/>
              </a:spcBef>
              <a:spcAft>
                <a:spcPts val="0"/>
              </a:spcAft>
              <a:buFont typeface="+mj-lt"/>
              <a:buAutoNum type="arabicParenR"/>
            </a:pPr>
            <a:r>
              <a:rPr lang="en-US" sz="1800" b="1">
                <a:effectLst/>
                <a:highlight>
                  <a:srgbClr val="FFFF00"/>
                </a:highlight>
                <a:latin typeface="+mj-lt"/>
                <a:ea typeface="Consolas" panose="020B0609020204030204" pitchFamily="49" charset="0"/>
                <a:cs typeface="Consolas" panose="020B0609020204030204" pitchFamily="49" charset="0"/>
              </a:rPr>
              <a:t>Tower Site Recognition / Appreciation</a:t>
            </a:r>
          </a:p>
          <a:p>
            <a:pPr marL="461963" marR="0" lvl="0" indent="341313" algn="l">
              <a:lnSpc>
                <a:spcPct val="107000"/>
              </a:lnSpc>
              <a:spcBef>
                <a:spcPts val="0"/>
              </a:spcBef>
              <a:spcAft>
                <a:spcPts val="0"/>
              </a:spcAft>
              <a:buFont typeface="+mj-lt"/>
              <a:buAutoNum type="arabicParenR"/>
            </a:pPr>
            <a:r>
              <a:rPr lang="en-US" sz="1800" b="1">
                <a:effectLst/>
                <a:highlight>
                  <a:srgbClr val="00FF00"/>
                </a:highlight>
                <a:latin typeface="+mj-lt"/>
                <a:ea typeface="Consolas" panose="020B0609020204030204" pitchFamily="49" charset="0"/>
                <a:cs typeface="Consolas" panose="020B0609020204030204" pitchFamily="49" charset="0"/>
              </a:rPr>
              <a:t>50/50 </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Announcements</a:t>
            </a:r>
          </a:p>
          <a:p>
            <a:pPr marL="461963" marR="0" indent="341313" algn="l">
              <a:spcBef>
                <a:spcPts val="0"/>
              </a:spcBef>
              <a:spcAft>
                <a:spcPts val="0"/>
              </a:spcAft>
            </a:pPr>
            <a:endParaRPr lang="en-US" sz="1800" b="1">
              <a:effectLst/>
              <a:latin typeface="+mj-lt"/>
              <a:ea typeface="Consolas" panose="020B0609020204030204" pitchFamily="49" charset="0"/>
              <a:cs typeface="Consolas" panose="020B0609020204030204" pitchFamily="49" charset="0"/>
            </a:endParaRPr>
          </a:p>
          <a:p>
            <a:pPr marL="461963" marR="0" indent="341313" algn="l">
              <a:spcBef>
                <a:spcPts val="0"/>
              </a:spcBef>
              <a:spcAft>
                <a:spcPts val="0"/>
              </a:spcAft>
            </a:pPr>
            <a:r>
              <a:rPr lang="en-US" sz="1800" b="1">
                <a:effectLst/>
                <a:latin typeface="+mj-lt"/>
                <a:ea typeface="Calibri" panose="020F0502020204030204" pitchFamily="34" charset="0"/>
                <a:cs typeface="Times New Roman" panose="02020603050405020304" pitchFamily="18" charset="0"/>
              </a:rPr>
              <a:t>ADJOURN</a:t>
            </a:r>
          </a:p>
          <a:p>
            <a:pPr marL="342900" marR="0" lvl="0" indent="-342900" algn="l">
              <a:spcBef>
                <a:spcPts val="0"/>
              </a:spcBef>
              <a:spcAft>
                <a:spcPts val="0"/>
              </a:spcAft>
              <a:buFont typeface="+mj-lt"/>
              <a:buAutoNum type="arabicPeriod"/>
            </a:pPr>
            <a:endParaRPr lang="en-US" sz="1900" b="1">
              <a:solidFill>
                <a:srgbClr val="000000"/>
              </a:solidFill>
              <a:effectLst/>
              <a:latin typeface="+mj-lt"/>
              <a:ea typeface="Calibri" panose="020F0502020204030204" pitchFamily="34" charset="0"/>
              <a:cs typeface="Consolas" panose="020B0609020204030204" pitchFamily="49" charset="0"/>
            </a:endParaRPr>
          </a:p>
        </p:txBody>
      </p:sp>
      <p:pic>
        <p:nvPicPr>
          <p:cNvPr id="2050" name="Picture 43">
            <a:extLst>
              <a:ext uri="{FF2B5EF4-FFF2-40B4-BE49-F238E27FC236}">
                <a16:creationId xmlns:a16="http://schemas.microsoft.com/office/drawing/2014/main" id="{1DC8BB61-FA2E-46FB-8304-F6776510F3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635" y="132845"/>
            <a:ext cx="441551" cy="989072"/>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44" descr="Picture">
            <a:extLst>
              <a:ext uri="{FF2B5EF4-FFF2-40B4-BE49-F238E27FC236}">
                <a16:creationId xmlns:a16="http://schemas.microsoft.com/office/drawing/2014/main" id="{57DD2171-59CA-47B9-9381-D4EA27C9F0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884"/>
          <a:stretch>
            <a:fillRect/>
          </a:stretch>
        </p:blipFill>
        <p:spPr bwMode="auto">
          <a:xfrm>
            <a:off x="379279" y="63499"/>
            <a:ext cx="1161508" cy="10588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9E3262D-A80F-4122-A1AD-42FBA482326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9874227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677758-132A-43D1-96C9-0CFE96365A96}"/>
              </a:ext>
            </a:extLst>
          </p:cNvPr>
          <p:cNvSpPr>
            <a:spLocks noChangeArrowheads="1"/>
          </p:cNvSpPr>
          <p:nvPr/>
        </p:nvSpPr>
        <p:spPr bwMode="auto">
          <a:xfrm>
            <a:off x="918140" y="147191"/>
            <a:ext cx="1035572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1pPr>
            <a:lvl2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2pPr>
            <a:lvl3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3pPr>
            <a:lvl4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4pPr>
            <a:lvl5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5pPr>
            <a:lvl6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6pPr>
            <a:lvl7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7pPr>
            <a:lvl8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8pPr>
            <a:lvl9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US" altLang="en-US" sz="3200" b="1" i="0" u="sng"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rPr>
              <a:t>Central Dakota Amateur Radio Club</a:t>
            </a:r>
            <a:endParaRPr kumimoji="0" lang="en-US" altLang="en-US" sz="3200" b="0" i="0" u="none" strike="noStrike" cap="none" normalizeH="0" baseline="0">
              <a:ln>
                <a:noFill/>
              </a:ln>
              <a:solidFill>
                <a:schemeClr val="tx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US" altLang="en-US" sz="3200" b="0" i="0" u="none"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rPr>
              <a:t>PO Box 7162 Bismarck, North Dakota 58507-7162</a:t>
            </a:r>
            <a:endParaRPr kumimoji="0" lang="en-US" altLang="en-US" sz="3200" b="0" i="0" u="none" strike="noStrike" cap="none" normalizeH="0" baseline="0">
              <a:ln>
                <a:noFill/>
              </a:ln>
              <a:solidFill>
                <a:schemeClr val="tx1"/>
              </a:solidFill>
              <a:effectLst/>
              <a:latin typeface="+mj-lt"/>
            </a:endParaRPr>
          </a:p>
        </p:txBody>
      </p:sp>
      <p:sp>
        <p:nvSpPr>
          <p:cNvPr id="3" name="Subtitle 2">
            <a:extLst>
              <a:ext uri="{FF2B5EF4-FFF2-40B4-BE49-F238E27FC236}">
                <a16:creationId xmlns:a16="http://schemas.microsoft.com/office/drawing/2014/main" id="{E8F395B0-82F6-449B-BC23-A789D5897397}"/>
              </a:ext>
            </a:extLst>
          </p:cNvPr>
          <p:cNvSpPr>
            <a:spLocks noGrp="1"/>
          </p:cNvSpPr>
          <p:nvPr>
            <p:ph type="subTitle" idx="1"/>
          </p:nvPr>
        </p:nvSpPr>
        <p:spPr>
          <a:xfrm>
            <a:off x="1886771" y="1248513"/>
            <a:ext cx="9813075" cy="5486400"/>
          </a:xfrm>
        </p:spPr>
        <p:txBody>
          <a:bodyPr>
            <a:normAutofit fontScale="70000" lnSpcReduction="20000"/>
          </a:bodyPr>
          <a:lstStyle/>
          <a:p>
            <a:pPr marL="0" marR="0">
              <a:spcBef>
                <a:spcPts val="0"/>
              </a:spcBef>
              <a:spcAft>
                <a:spcPts val="0"/>
              </a:spcAft>
            </a:pPr>
            <a:r>
              <a:rPr lang="en-US" sz="3900" b="1">
                <a:solidFill>
                  <a:srgbClr val="444444"/>
                </a:solidFill>
                <a:effectLst/>
                <a:latin typeface="+mj-lt"/>
                <a:ea typeface="Calibri" panose="020F0502020204030204" pitchFamily="34" charset="0"/>
                <a:cs typeface="Times New Roman" panose="02020603050405020304" pitchFamily="18" charset="0"/>
              </a:rPr>
              <a:t>October 25th, 2022, MEETING AGENDA</a:t>
            </a:r>
            <a:endParaRPr lang="en-US" sz="3900" b="1">
              <a:effectLst/>
              <a:latin typeface="+mj-lt"/>
              <a:ea typeface="Calibri" panose="020F0502020204030204" pitchFamily="34" charset="0"/>
              <a:cs typeface="Times New Roman" panose="02020603050405020304" pitchFamily="18" charset="0"/>
            </a:endParaRPr>
          </a:p>
          <a:p>
            <a:pPr marL="803275" marR="0" indent="-346075" algn="l">
              <a:lnSpc>
                <a:spcPct val="120000"/>
              </a:lnSpc>
              <a:spcBef>
                <a:spcPts val="0"/>
              </a:spcBef>
              <a:spcAft>
                <a:spcPts val="0"/>
              </a:spcAft>
            </a:pPr>
            <a:r>
              <a:rPr lang="en-US" sz="1800" b="1">
                <a:solidFill>
                  <a:srgbClr val="1D2228"/>
                </a:solidFill>
                <a:effectLst/>
                <a:latin typeface="+mj-lt"/>
                <a:ea typeface="Times New Roman" panose="02020603050405020304" pitchFamily="18" charset="0"/>
                <a:cs typeface="Times New Roman" panose="02020603050405020304" pitchFamily="18" charset="0"/>
              </a:rPr>
              <a:t>A.	</a:t>
            </a:r>
            <a:r>
              <a:rPr lang="en-US" sz="1800" b="1">
                <a:solidFill>
                  <a:srgbClr val="1D2228"/>
                </a:solidFill>
                <a:effectLst/>
                <a:highlight>
                  <a:srgbClr val="FFFF00"/>
                </a:highlight>
                <a:latin typeface="+mj-lt"/>
                <a:ea typeface="Times New Roman" panose="02020603050405020304" pitchFamily="18" charset="0"/>
                <a:cs typeface="Times New Roman" panose="02020603050405020304" pitchFamily="18" charset="0"/>
              </a:rPr>
              <a:t>Approval of </a:t>
            </a:r>
            <a:r>
              <a:rPr lang="en-US" sz="1800" b="1">
                <a:solidFill>
                  <a:srgbClr val="1D2228"/>
                </a:solidFill>
                <a:highlight>
                  <a:srgbClr val="FFFF00"/>
                </a:highlight>
                <a:latin typeface="+mj-lt"/>
                <a:ea typeface="Times New Roman" panose="02020603050405020304" pitchFamily="18" charset="0"/>
                <a:cs typeface="Times New Roman" panose="02020603050405020304" pitchFamily="18" charset="0"/>
              </a:rPr>
              <a:t>September 2022 </a:t>
            </a:r>
            <a:r>
              <a:rPr lang="en-US" sz="1800" b="1">
                <a:solidFill>
                  <a:srgbClr val="1D2228"/>
                </a:solidFill>
                <a:effectLst/>
                <a:highlight>
                  <a:srgbClr val="FFFF00"/>
                </a:highlight>
                <a:latin typeface="+mj-lt"/>
                <a:ea typeface="Times New Roman" panose="02020603050405020304" pitchFamily="18" charset="0"/>
                <a:cs typeface="Times New Roman" panose="02020603050405020304" pitchFamily="18" charset="0"/>
              </a:rPr>
              <a:t>meeting minutes.</a:t>
            </a:r>
            <a:endParaRPr lang="en-US" sz="1800" b="1">
              <a:effectLst/>
              <a:highlight>
                <a:srgbClr val="FFFF00"/>
              </a:highlight>
              <a:latin typeface="+mj-lt"/>
              <a:ea typeface="Calibri" panose="020F0502020204030204" pitchFamily="34" charset="0"/>
              <a:cs typeface="Times New Roman" panose="02020603050405020304" pitchFamily="18" charset="0"/>
            </a:endParaRPr>
          </a:p>
          <a:p>
            <a:pPr marL="803275" marR="0" indent="-346075" algn="l">
              <a:lnSpc>
                <a:spcPct val="120000"/>
              </a:lnSpc>
              <a:spcBef>
                <a:spcPts val="0"/>
              </a:spcBef>
              <a:spcAft>
                <a:spcPts val="0"/>
              </a:spcAft>
            </a:pPr>
            <a:r>
              <a:rPr lang="en-US" sz="1800" b="1">
                <a:effectLst/>
                <a:latin typeface="+mj-lt"/>
                <a:ea typeface="Calibri" panose="020F0502020204030204" pitchFamily="34" charset="0"/>
                <a:cs typeface="Times New Roman" panose="02020603050405020304" pitchFamily="18" charset="0"/>
              </a:rPr>
              <a:t>B.	</a:t>
            </a:r>
            <a:r>
              <a:rPr lang="en-US" sz="1800" b="1">
                <a:effectLst/>
                <a:highlight>
                  <a:srgbClr val="FFFF00"/>
                </a:highlight>
                <a:latin typeface="+mj-lt"/>
                <a:ea typeface="Calibri" panose="020F0502020204030204" pitchFamily="34" charset="0"/>
                <a:cs typeface="Times New Roman" panose="02020603050405020304" pitchFamily="18" charset="0"/>
              </a:rPr>
              <a:t>Treasurer's Report</a:t>
            </a:r>
          </a:p>
          <a:p>
            <a:pPr marL="803275" marR="0" indent="-346075" algn="l">
              <a:lnSpc>
                <a:spcPct val="120000"/>
              </a:lnSpc>
              <a:spcBef>
                <a:spcPts val="0"/>
              </a:spcBef>
              <a:spcAft>
                <a:spcPts val="0"/>
              </a:spcAft>
              <a:buAutoNum type="alphaUcPeriod" startAt="3"/>
            </a:pPr>
            <a:r>
              <a:rPr lang="en-US" sz="1800" b="1">
                <a:effectLst/>
                <a:highlight>
                  <a:srgbClr val="FFFF00"/>
                </a:highlight>
                <a:latin typeface="+mj-lt"/>
                <a:ea typeface="Calibri" panose="020F0502020204030204" pitchFamily="34" charset="0"/>
                <a:cs typeface="Times New Roman" panose="02020603050405020304" pitchFamily="18" charset="0"/>
              </a:rPr>
              <a:t>Guests.</a:t>
            </a:r>
          </a:p>
          <a:p>
            <a:pPr marL="457200" marR="0" algn="l">
              <a:lnSpc>
                <a:spcPct val="120000"/>
              </a:lnSpc>
              <a:spcBef>
                <a:spcPts val="0"/>
              </a:spcBef>
              <a:spcAft>
                <a:spcPts val="0"/>
              </a:spcAft>
            </a:pPr>
            <a:endParaRPr lang="en-US" sz="1800" b="1">
              <a:effectLst/>
              <a:latin typeface="+mj-lt"/>
              <a:ea typeface="Calibri" panose="020F0502020204030204" pitchFamily="34" charset="0"/>
              <a:cs typeface="Times New Roman" panose="02020603050405020304" pitchFamily="18" charset="0"/>
            </a:endParaRPr>
          </a:p>
          <a:p>
            <a:pPr lvl="1" indent="-227013" algn="l">
              <a:lnSpc>
                <a:spcPct val="120000"/>
              </a:lnSpc>
              <a:spcBef>
                <a:spcPts val="0"/>
              </a:spcBef>
            </a:pPr>
            <a:r>
              <a:rPr lang="en-US" sz="1800" b="1">
                <a:effectLst/>
                <a:latin typeface="+mj-lt"/>
                <a:ea typeface="Calibri" panose="020F0502020204030204" pitchFamily="34" charset="0"/>
                <a:cs typeface="Times New Roman" panose="02020603050405020304" pitchFamily="18" charset="0"/>
              </a:rPr>
              <a:t> COMMITTEE REPORTS:</a:t>
            </a:r>
          </a:p>
          <a:p>
            <a:pPr marL="800100" lvl="1" indent="-342900" algn="l">
              <a:lnSpc>
                <a:spcPct val="120000"/>
              </a:lnSpc>
              <a:spcBef>
                <a:spcPts val="0"/>
              </a:spcBef>
              <a:buFont typeface="+mj-lt"/>
              <a:buAutoNum type="arabicPeriod"/>
            </a:pPr>
            <a:r>
              <a:rPr lang="en-US" sz="1800" b="1">
                <a:effectLst/>
                <a:highlight>
                  <a:srgbClr val="FFFF00"/>
                </a:highlight>
                <a:latin typeface="+mj-lt"/>
                <a:ea typeface="Calibri" panose="020F0502020204030204" pitchFamily="34" charset="0"/>
                <a:cs typeface="Times New Roman" panose="02020603050405020304" pitchFamily="18" charset="0"/>
              </a:rPr>
              <a:t>Technical.</a:t>
            </a:r>
          </a:p>
          <a:p>
            <a:pPr marL="800100" lvl="1" indent="-342900" algn="l">
              <a:lnSpc>
                <a:spcPct val="120000"/>
              </a:lnSpc>
              <a:spcBef>
                <a:spcPts val="0"/>
              </a:spcBef>
              <a:buFont typeface="+mj-lt"/>
              <a:buAutoNum type="arabicPeriod"/>
            </a:pPr>
            <a:r>
              <a:rPr lang="en-US" sz="1800" b="1">
                <a:effectLst/>
                <a:highlight>
                  <a:srgbClr val="FFFF00"/>
                </a:highlight>
                <a:latin typeface="+mj-lt"/>
                <a:ea typeface="Calibri" panose="020F0502020204030204" pitchFamily="34" charset="0"/>
                <a:cs typeface="Times New Roman" panose="02020603050405020304" pitchFamily="18" charset="0"/>
              </a:rPr>
              <a:t>Skywarn </a:t>
            </a:r>
          </a:p>
          <a:p>
            <a:pPr marL="800100" lvl="1" indent="-342900" algn="l">
              <a:lnSpc>
                <a:spcPct val="120000"/>
              </a:lnSpc>
              <a:spcBef>
                <a:spcPts val="0"/>
              </a:spcBef>
              <a:buFont typeface="+mj-lt"/>
              <a:buAutoNum type="arabicPeriod"/>
            </a:pPr>
            <a:r>
              <a:rPr lang="en-US" sz="1800" b="1">
                <a:effectLst/>
                <a:highlight>
                  <a:srgbClr val="FFFF00"/>
                </a:highlight>
                <a:latin typeface="+mj-lt"/>
                <a:ea typeface="Calibri" panose="020F0502020204030204" pitchFamily="34" charset="0"/>
                <a:cs typeface="Times New Roman" panose="02020603050405020304" pitchFamily="18" charset="0"/>
              </a:rPr>
              <a:t>VE Testing</a:t>
            </a:r>
          </a:p>
          <a:p>
            <a:pPr marL="800100" lvl="1" indent="-342900" algn="l">
              <a:lnSpc>
                <a:spcPct val="120000"/>
              </a:lnSpc>
              <a:spcBef>
                <a:spcPts val="0"/>
              </a:spcBef>
              <a:buFont typeface="+mj-lt"/>
              <a:buAutoNum type="arabicPeriod"/>
            </a:pPr>
            <a:r>
              <a:rPr lang="en-US" sz="1800" b="1">
                <a:effectLst/>
                <a:highlight>
                  <a:srgbClr val="FFFF00"/>
                </a:highlight>
                <a:latin typeface="+mj-lt"/>
                <a:ea typeface="Calibri" panose="020F0502020204030204" pitchFamily="34" charset="0"/>
                <a:cs typeface="Times New Roman" panose="02020603050405020304" pitchFamily="18" charset="0"/>
              </a:rPr>
              <a:t>Net Control report</a:t>
            </a:r>
          </a:p>
          <a:p>
            <a:pPr lvl="1" indent="457200" algn="l">
              <a:lnSpc>
                <a:spcPct val="120000"/>
              </a:lnSpc>
              <a:spcBef>
                <a:spcPts val="0"/>
              </a:spcBef>
            </a:pPr>
            <a:r>
              <a:rPr lang="en-US" sz="1800" b="1">
                <a:effectLst/>
                <a:latin typeface="+mj-lt"/>
                <a:ea typeface="Calibri" panose="020F0502020204030204" pitchFamily="34" charset="0"/>
                <a:cs typeface="Times New Roman" panose="02020603050405020304" pitchFamily="18" charset="0"/>
              </a:rPr>
              <a:t> </a:t>
            </a:r>
          </a:p>
          <a:p>
            <a:pPr marL="461963" marR="0" indent="-231775" algn="l">
              <a:spcBef>
                <a:spcPts val="0"/>
              </a:spcBef>
              <a:spcAft>
                <a:spcPts val="0"/>
              </a:spcAft>
            </a:pPr>
            <a:r>
              <a:rPr lang="en-US" sz="1800" b="1">
                <a:effectLst/>
                <a:latin typeface="+mj-lt"/>
                <a:ea typeface="Consolas" panose="020B0609020204030204" pitchFamily="49" charset="0"/>
                <a:cs typeface="Consolas" panose="020B0609020204030204" pitchFamily="49" charset="0"/>
              </a:rPr>
              <a:t>OLD BUSINESS: </a:t>
            </a:r>
          </a:p>
          <a:p>
            <a:pPr marL="461963" marR="0" lvl="0" indent="341313" algn="l">
              <a:lnSpc>
                <a:spcPct val="107000"/>
              </a:lnSpc>
              <a:spcBef>
                <a:spcPts val="0"/>
              </a:spcBef>
              <a:spcAft>
                <a:spcPts val="0"/>
              </a:spcAft>
              <a:buFont typeface="+mj-lt"/>
              <a:buAutoNum type="arabicParenR"/>
            </a:pPr>
            <a:r>
              <a:rPr lang="en-US" sz="1800" b="1">
                <a:effectLst/>
                <a:highlight>
                  <a:srgbClr val="FFFF00"/>
                </a:highlight>
                <a:latin typeface="+mj-lt"/>
                <a:ea typeface="Consolas" panose="020B0609020204030204" pitchFamily="49" charset="0"/>
                <a:cs typeface="Consolas" panose="020B0609020204030204" pitchFamily="49" charset="0"/>
              </a:rPr>
              <a:t>Projects at BSC planning </a:t>
            </a:r>
          </a:p>
          <a:p>
            <a:pPr marL="919163" lvl="2" indent="341313" algn="l">
              <a:lnSpc>
                <a:spcPct val="107000"/>
              </a:lnSpc>
              <a:spcBef>
                <a:spcPts val="0"/>
              </a:spcBef>
              <a:buFont typeface="+mj-lt"/>
              <a:buAutoNum type="alphaLcParenR"/>
            </a:pPr>
            <a:r>
              <a:rPr lang="en-US" sz="1600" b="1">
                <a:effectLst/>
                <a:highlight>
                  <a:srgbClr val="FFFF00"/>
                </a:highlight>
                <a:latin typeface="+mj-lt"/>
                <a:ea typeface="Consolas" panose="020B0609020204030204" pitchFamily="49" charset="0"/>
                <a:cs typeface="Consolas" panose="020B0609020204030204" pitchFamily="49" charset="0"/>
              </a:rPr>
              <a:t>Dipole antenna class October 29</a:t>
            </a:r>
            <a:r>
              <a:rPr lang="en-US" sz="1600" b="1" baseline="30000">
                <a:effectLst/>
                <a:highlight>
                  <a:srgbClr val="FFFF00"/>
                </a:highlight>
                <a:latin typeface="+mj-lt"/>
                <a:ea typeface="Consolas" panose="020B0609020204030204" pitchFamily="49" charset="0"/>
                <a:cs typeface="Consolas" panose="020B0609020204030204" pitchFamily="49" charset="0"/>
              </a:rPr>
              <a:t>th</a:t>
            </a:r>
            <a:endParaRPr lang="en-US" sz="1600" b="1">
              <a:effectLst/>
              <a:highlight>
                <a:srgbClr val="FFFF00"/>
              </a:highlight>
              <a:latin typeface="+mj-lt"/>
              <a:ea typeface="Consolas" panose="020B0609020204030204" pitchFamily="49" charset="0"/>
              <a:cs typeface="Consolas" panose="020B0609020204030204" pitchFamily="49" charset="0"/>
            </a:endParaRPr>
          </a:p>
          <a:p>
            <a:pPr marL="461963" marR="0" lvl="0" indent="341313" algn="l">
              <a:lnSpc>
                <a:spcPct val="107000"/>
              </a:lnSpc>
              <a:spcBef>
                <a:spcPts val="0"/>
              </a:spcBef>
              <a:spcAft>
                <a:spcPts val="0"/>
              </a:spcAft>
              <a:buFont typeface="+mj-lt"/>
              <a:buAutoNum type="arabicParenR"/>
            </a:pPr>
            <a:r>
              <a:rPr lang="en-US" sz="1800" b="1">
                <a:effectLst/>
                <a:highlight>
                  <a:srgbClr val="FFFF00"/>
                </a:highlight>
                <a:latin typeface="+mj-lt"/>
                <a:ea typeface="Consolas" panose="020B0609020204030204" pitchFamily="49" charset="0"/>
                <a:cs typeface="Consolas" panose="020B0609020204030204" pitchFamily="49" charset="0"/>
              </a:rPr>
              <a:t>Girl Scout Big Event Report</a:t>
            </a:r>
          </a:p>
          <a:p>
            <a:pPr marL="461963" marR="0" lvl="0" indent="341313" algn="l">
              <a:lnSpc>
                <a:spcPct val="107000"/>
              </a:lnSpc>
              <a:spcBef>
                <a:spcPts val="0"/>
              </a:spcBef>
              <a:spcAft>
                <a:spcPts val="0"/>
              </a:spcAft>
              <a:buFont typeface="+mj-lt"/>
              <a:buAutoNum type="arabicParenR"/>
            </a:pPr>
            <a:r>
              <a:rPr lang="en-US" sz="1800" b="1">
                <a:effectLst/>
                <a:highlight>
                  <a:srgbClr val="FFFF00"/>
                </a:highlight>
                <a:latin typeface="+mj-lt"/>
                <a:ea typeface="Consolas" panose="020B0609020204030204" pitchFamily="49" charset="0"/>
                <a:cs typeface="Consolas" panose="020B0609020204030204" pitchFamily="49" charset="0"/>
              </a:rPr>
              <a:t>Jamboree on the Air Report </a:t>
            </a:r>
          </a:p>
          <a:p>
            <a:pPr marL="461963" marR="0" lvl="0" indent="341313" algn="l">
              <a:lnSpc>
                <a:spcPct val="107000"/>
              </a:lnSpc>
              <a:spcBef>
                <a:spcPts val="0"/>
              </a:spcBef>
              <a:spcAft>
                <a:spcPts val="0"/>
              </a:spcAft>
              <a:buFont typeface="+mj-lt"/>
              <a:buAutoNum type="arabicParenR"/>
            </a:pPr>
            <a:r>
              <a:rPr lang="en-US" sz="1800" b="1">
                <a:effectLst/>
                <a:highlight>
                  <a:srgbClr val="FFFF00"/>
                </a:highlight>
                <a:latin typeface="+mj-lt"/>
                <a:ea typeface="Consolas" panose="020B0609020204030204" pitchFamily="49" charset="0"/>
                <a:cs typeface="Consolas" panose="020B0609020204030204" pitchFamily="49" charset="0"/>
              </a:rPr>
              <a:t>HAMFEST 2023 Planning </a:t>
            </a:r>
          </a:p>
          <a:p>
            <a:pPr marL="461963" marR="0" indent="341313" algn="l">
              <a:lnSpc>
                <a:spcPct val="107000"/>
              </a:lnSpc>
              <a:spcBef>
                <a:spcPts val="0"/>
              </a:spcBef>
              <a:spcAft>
                <a:spcPts val="0"/>
              </a:spcAft>
            </a:pPr>
            <a:r>
              <a:rPr lang="en-US" sz="1800" b="1">
                <a:effectLst/>
                <a:latin typeface="+mj-lt"/>
                <a:ea typeface="Consolas" panose="020B0609020204030204" pitchFamily="49" charset="0"/>
                <a:cs typeface="Consolas" panose="020B0609020204030204" pitchFamily="49" charset="0"/>
              </a:rPr>
              <a:t>  </a:t>
            </a:r>
          </a:p>
          <a:p>
            <a:pPr marL="461963" marR="307340" indent="-231775" algn="l">
              <a:spcBef>
                <a:spcPts val="5"/>
              </a:spcBef>
              <a:spcAft>
                <a:spcPts val="0"/>
              </a:spcAft>
            </a:pPr>
            <a:r>
              <a:rPr lang="en-US" sz="1800" b="1">
                <a:effectLst/>
                <a:latin typeface="+mj-lt"/>
                <a:ea typeface="Consolas" panose="020B0609020204030204" pitchFamily="49" charset="0"/>
                <a:cs typeface="Consolas" panose="020B0609020204030204" pitchFamily="49" charset="0"/>
              </a:rPr>
              <a:t>NEW BUSINESS: </a:t>
            </a:r>
          </a:p>
          <a:p>
            <a:pPr marL="461963" marR="0" lvl="0" indent="341313" algn="l">
              <a:spcBef>
                <a:spcPts val="5"/>
              </a:spcBef>
              <a:spcAft>
                <a:spcPts val="0"/>
              </a:spcAft>
              <a:buFont typeface="+mj-lt"/>
              <a:buAutoNum type="arabicParenR"/>
            </a:pPr>
            <a:r>
              <a:rPr lang="en-US" sz="1800" b="1">
                <a:solidFill>
                  <a:srgbClr val="1D2028"/>
                </a:solidFill>
                <a:effectLst/>
                <a:highlight>
                  <a:srgbClr val="FFFF00"/>
                </a:highlight>
                <a:latin typeface="+mj-lt"/>
                <a:ea typeface="Consolas" panose="020B0609020204030204" pitchFamily="49" charset="0"/>
                <a:cs typeface="Consolas" panose="020B0609020204030204" pitchFamily="49" charset="0"/>
              </a:rPr>
              <a:t>Missouri Slope Model Aero Club donation</a:t>
            </a:r>
            <a:r>
              <a:rPr lang="en-US" sz="1800" b="1">
                <a:solidFill>
                  <a:srgbClr val="1D2028"/>
                </a:solidFill>
                <a:effectLst/>
                <a:latin typeface="+mj-lt"/>
                <a:ea typeface="Consolas" panose="020B0609020204030204" pitchFamily="49" charset="0"/>
                <a:cs typeface="Consolas" panose="020B0609020204030204" pitchFamily="49" charset="0"/>
              </a:rPr>
              <a:t>.</a:t>
            </a:r>
            <a:endParaRPr lang="en-US" sz="1800" b="1">
              <a:effectLst/>
              <a:latin typeface="+mj-lt"/>
              <a:ea typeface="Consolas" panose="020B0609020204030204" pitchFamily="49" charset="0"/>
              <a:cs typeface="Consolas" panose="020B0609020204030204" pitchFamily="49" charset="0"/>
            </a:endParaRPr>
          </a:p>
          <a:p>
            <a:pPr marL="461963" marR="0" lvl="0" indent="341313" algn="l">
              <a:lnSpc>
                <a:spcPct val="107000"/>
              </a:lnSpc>
              <a:spcBef>
                <a:spcPts val="0"/>
              </a:spcBef>
              <a:spcAft>
                <a:spcPts val="0"/>
              </a:spcAft>
              <a:buFont typeface="+mj-lt"/>
              <a:buAutoNum type="arabicParenR"/>
            </a:pPr>
            <a:r>
              <a:rPr lang="en-US" sz="1800" b="1">
                <a:effectLst/>
                <a:highlight>
                  <a:srgbClr val="FFFF00"/>
                </a:highlight>
                <a:latin typeface="+mj-lt"/>
                <a:ea typeface="Consolas" panose="020B0609020204030204" pitchFamily="49" charset="0"/>
                <a:cs typeface="Consolas" panose="020B0609020204030204" pitchFamily="49" charset="0"/>
              </a:rPr>
              <a:t>Elections</a:t>
            </a:r>
          </a:p>
          <a:p>
            <a:pPr marL="461963" marR="0" lvl="0" indent="341313" algn="l">
              <a:lnSpc>
                <a:spcPct val="107000"/>
              </a:lnSpc>
              <a:spcBef>
                <a:spcPts val="0"/>
              </a:spcBef>
              <a:spcAft>
                <a:spcPts val="0"/>
              </a:spcAft>
              <a:buFont typeface="+mj-lt"/>
              <a:buAutoNum type="arabicParenR"/>
              <a:tabLst>
                <a:tab pos="228600" algn="l"/>
              </a:tabLst>
            </a:pPr>
            <a:r>
              <a:rPr lang="en-US" sz="1800" b="1">
                <a:effectLst/>
                <a:highlight>
                  <a:srgbClr val="FFFF00"/>
                </a:highlight>
                <a:latin typeface="+mj-lt"/>
                <a:ea typeface="Consolas" panose="020B0609020204030204" pitchFamily="49" charset="0"/>
                <a:cs typeface="Consolas" panose="020B0609020204030204" pitchFamily="49" charset="0"/>
              </a:rPr>
              <a:t>Christmas Party </a:t>
            </a:r>
          </a:p>
          <a:p>
            <a:pPr marL="461963" marR="0" lvl="0" indent="341313" algn="l">
              <a:lnSpc>
                <a:spcPct val="107000"/>
              </a:lnSpc>
              <a:spcBef>
                <a:spcPts val="0"/>
              </a:spcBef>
              <a:spcAft>
                <a:spcPts val="0"/>
              </a:spcAft>
              <a:buFont typeface="+mj-lt"/>
              <a:buAutoNum type="arabicParenR"/>
            </a:pPr>
            <a:r>
              <a:rPr lang="en-US" sz="1800" b="1">
                <a:effectLst/>
                <a:highlight>
                  <a:srgbClr val="FFFF00"/>
                </a:highlight>
                <a:latin typeface="+mj-lt"/>
                <a:ea typeface="Consolas" panose="020B0609020204030204" pitchFamily="49" charset="0"/>
                <a:cs typeface="Consolas" panose="020B0609020204030204" pitchFamily="49" charset="0"/>
              </a:rPr>
              <a:t>Lewis and Clark on the Trail June 3</a:t>
            </a:r>
            <a:r>
              <a:rPr lang="en-US" sz="1800" b="1" baseline="30000">
                <a:effectLst/>
                <a:highlight>
                  <a:srgbClr val="FFFF00"/>
                </a:highlight>
                <a:latin typeface="+mj-lt"/>
                <a:ea typeface="Consolas" panose="020B0609020204030204" pitchFamily="49" charset="0"/>
                <a:cs typeface="Consolas" panose="020B0609020204030204" pitchFamily="49" charset="0"/>
              </a:rPr>
              <a:t>rd</a:t>
            </a:r>
            <a:r>
              <a:rPr lang="en-US" sz="1800" b="1">
                <a:effectLst/>
                <a:highlight>
                  <a:srgbClr val="FFFF00"/>
                </a:highlight>
                <a:latin typeface="+mj-lt"/>
                <a:ea typeface="Consolas" panose="020B0609020204030204" pitchFamily="49" charset="0"/>
                <a:cs typeface="Consolas" panose="020B0609020204030204" pitchFamily="49" charset="0"/>
              </a:rPr>
              <a:t> –18</a:t>
            </a:r>
            <a:r>
              <a:rPr lang="en-US" sz="1800" b="1" baseline="30000">
                <a:effectLst/>
                <a:highlight>
                  <a:srgbClr val="FFFF00"/>
                </a:highlight>
                <a:latin typeface="+mj-lt"/>
                <a:ea typeface="Consolas" panose="020B0609020204030204" pitchFamily="49" charset="0"/>
                <a:cs typeface="Consolas" panose="020B0609020204030204" pitchFamily="49" charset="0"/>
              </a:rPr>
              <a:t>th </a:t>
            </a:r>
            <a:r>
              <a:rPr lang="en-US" sz="1800" b="1">
                <a:effectLst/>
                <a:highlight>
                  <a:srgbClr val="FFFF00"/>
                </a:highlight>
                <a:latin typeface="+mj-lt"/>
                <a:ea typeface="Consolas" panose="020B0609020204030204" pitchFamily="49" charset="0"/>
                <a:cs typeface="Consolas" panose="020B0609020204030204" pitchFamily="49" charset="0"/>
              </a:rPr>
              <a:t>23</a:t>
            </a:r>
          </a:p>
          <a:p>
            <a:pPr marL="461963" marR="0" lvl="0" indent="341313" algn="l">
              <a:lnSpc>
                <a:spcPct val="107000"/>
              </a:lnSpc>
              <a:spcBef>
                <a:spcPts val="0"/>
              </a:spcBef>
              <a:spcAft>
                <a:spcPts val="0"/>
              </a:spcAft>
              <a:buFont typeface="+mj-lt"/>
              <a:buAutoNum type="arabicParenR"/>
            </a:pPr>
            <a:r>
              <a:rPr lang="en-US" sz="1800" b="1">
                <a:effectLst/>
                <a:highlight>
                  <a:srgbClr val="FFFF00"/>
                </a:highlight>
                <a:latin typeface="+mj-lt"/>
                <a:ea typeface="Consolas" panose="020B0609020204030204" pitchFamily="49" charset="0"/>
                <a:cs typeface="Consolas" panose="020B0609020204030204" pitchFamily="49" charset="0"/>
              </a:rPr>
              <a:t>New Equipment</a:t>
            </a:r>
          </a:p>
          <a:p>
            <a:pPr marL="461963" marR="0" lvl="0" indent="341313" algn="l">
              <a:lnSpc>
                <a:spcPct val="107000"/>
              </a:lnSpc>
              <a:spcBef>
                <a:spcPts val="0"/>
              </a:spcBef>
              <a:spcAft>
                <a:spcPts val="0"/>
              </a:spcAft>
              <a:buFont typeface="+mj-lt"/>
              <a:buAutoNum type="arabicParenR"/>
            </a:pPr>
            <a:r>
              <a:rPr lang="en-US" sz="1800" b="1">
                <a:effectLst/>
                <a:highlight>
                  <a:srgbClr val="FFFF00"/>
                </a:highlight>
                <a:latin typeface="+mj-lt"/>
                <a:ea typeface="Consolas" panose="020B0609020204030204" pitchFamily="49" charset="0"/>
                <a:cs typeface="Consolas" panose="020B0609020204030204" pitchFamily="49" charset="0"/>
              </a:rPr>
              <a:t>Tower Site Recognition / Appreciation</a:t>
            </a:r>
          </a:p>
          <a:p>
            <a:pPr marL="461963" marR="0" lvl="0" indent="341313" algn="l">
              <a:lnSpc>
                <a:spcPct val="107000"/>
              </a:lnSpc>
              <a:spcBef>
                <a:spcPts val="0"/>
              </a:spcBef>
              <a:spcAft>
                <a:spcPts val="0"/>
              </a:spcAft>
              <a:buFont typeface="+mj-lt"/>
              <a:buAutoNum type="arabicParenR"/>
            </a:pPr>
            <a:r>
              <a:rPr lang="en-US" sz="1800" b="1">
                <a:effectLst/>
                <a:highlight>
                  <a:srgbClr val="FFFF00"/>
                </a:highlight>
                <a:latin typeface="+mj-lt"/>
                <a:ea typeface="Consolas" panose="020B0609020204030204" pitchFamily="49" charset="0"/>
                <a:cs typeface="Consolas" panose="020B0609020204030204" pitchFamily="49" charset="0"/>
              </a:rPr>
              <a:t>50/50 </a:t>
            </a:r>
          </a:p>
          <a:p>
            <a:pPr marL="461963" marR="0" lvl="0" indent="341313" algn="l">
              <a:lnSpc>
                <a:spcPct val="107000"/>
              </a:lnSpc>
              <a:spcBef>
                <a:spcPts val="0"/>
              </a:spcBef>
              <a:spcAft>
                <a:spcPts val="0"/>
              </a:spcAft>
              <a:buFont typeface="+mj-lt"/>
              <a:buAutoNum type="arabicParenR"/>
            </a:pPr>
            <a:r>
              <a:rPr lang="en-US" sz="1800" b="1">
                <a:effectLst/>
                <a:highlight>
                  <a:srgbClr val="00FF00"/>
                </a:highlight>
                <a:latin typeface="+mj-lt"/>
                <a:ea typeface="Consolas" panose="020B0609020204030204" pitchFamily="49" charset="0"/>
                <a:cs typeface="Consolas" panose="020B0609020204030204" pitchFamily="49" charset="0"/>
              </a:rPr>
              <a:t>Announcements</a:t>
            </a:r>
          </a:p>
          <a:p>
            <a:pPr marL="461963" marR="0" indent="341313" algn="l">
              <a:spcBef>
                <a:spcPts val="0"/>
              </a:spcBef>
              <a:spcAft>
                <a:spcPts val="0"/>
              </a:spcAft>
            </a:pPr>
            <a:endParaRPr lang="en-US" sz="1800" b="1">
              <a:effectLst/>
              <a:latin typeface="+mj-lt"/>
              <a:ea typeface="Consolas" panose="020B0609020204030204" pitchFamily="49" charset="0"/>
              <a:cs typeface="Consolas" panose="020B0609020204030204" pitchFamily="49" charset="0"/>
            </a:endParaRPr>
          </a:p>
          <a:p>
            <a:pPr marL="461963" marR="0" indent="341313" algn="l">
              <a:spcBef>
                <a:spcPts val="0"/>
              </a:spcBef>
              <a:spcAft>
                <a:spcPts val="0"/>
              </a:spcAft>
            </a:pPr>
            <a:r>
              <a:rPr lang="en-US" sz="1800" b="1">
                <a:effectLst/>
                <a:latin typeface="+mj-lt"/>
                <a:ea typeface="Calibri" panose="020F0502020204030204" pitchFamily="34" charset="0"/>
                <a:cs typeface="Times New Roman" panose="02020603050405020304" pitchFamily="18" charset="0"/>
              </a:rPr>
              <a:t>ADJOURN</a:t>
            </a:r>
          </a:p>
          <a:p>
            <a:pPr marL="342900" marR="0" lvl="0" indent="-342900" algn="l">
              <a:spcBef>
                <a:spcPts val="0"/>
              </a:spcBef>
              <a:spcAft>
                <a:spcPts val="0"/>
              </a:spcAft>
              <a:buFont typeface="+mj-lt"/>
              <a:buAutoNum type="arabicPeriod"/>
            </a:pPr>
            <a:endParaRPr lang="en-US" sz="1900" b="1">
              <a:solidFill>
                <a:srgbClr val="000000"/>
              </a:solidFill>
              <a:effectLst/>
              <a:latin typeface="+mj-lt"/>
              <a:ea typeface="Calibri" panose="020F0502020204030204" pitchFamily="34" charset="0"/>
              <a:cs typeface="Consolas" panose="020B0609020204030204" pitchFamily="49" charset="0"/>
            </a:endParaRPr>
          </a:p>
        </p:txBody>
      </p:sp>
      <p:pic>
        <p:nvPicPr>
          <p:cNvPr id="2050" name="Picture 43">
            <a:extLst>
              <a:ext uri="{FF2B5EF4-FFF2-40B4-BE49-F238E27FC236}">
                <a16:creationId xmlns:a16="http://schemas.microsoft.com/office/drawing/2014/main" id="{1DC8BB61-FA2E-46FB-8304-F6776510F3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635" y="132845"/>
            <a:ext cx="441551" cy="989072"/>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44" descr="Picture">
            <a:extLst>
              <a:ext uri="{FF2B5EF4-FFF2-40B4-BE49-F238E27FC236}">
                <a16:creationId xmlns:a16="http://schemas.microsoft.com/office/drawing/2014/main" id="{57DD2171-59CA-47B9-9381-D4EA27C9F0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884"/>
          <a:stretch>
            <a:fillRect/>
          </a:stretch>
        </p:blipFill>
        <p:spPr bwMode="auto">
          <a:xfrm>
            <a:off x="379279" y="63499"/>
            <a:ext cx="1161508" cy="10588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9E3262D-A80F-4122-A1AD-42FBA482326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9524521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677758-132A-43D1-96C9-0CFE96365A96}"/>
              </a:ext>
            </a:extLst>
          </p:cNvPr>
          <p:cNvSpPr>
            <a:spLocks noChangeArrowheads="1"/>
          </p:cNvSpPr>
          <p:nvPr/>
        </p:nvSpPr>
        <p:spPr bwMode="auto">
          <a:xfrm>
            <a:off x="918140" y="147191"/>
            <a:ext cx="1035572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1pPr>
            <a:lvl2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2pPr>
            <a:lvl3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3pPr>
            <a:lvl4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4pPr>
            <a:lvl5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5pPr>
            <a:lvl6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6pPr>
            <a:lvl7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7pPr>
            <a:lvl8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8pPr>
            <a:lvl9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US" altLang="en-US" sz="3200" b="1" i="0" u="sng"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rPr>
              <a:t>Central Dakota Amateur Radio Club</a:t>
            </a:r>
            <a:endParaRPr kumimoji="0" lang="en-US" altLang="en-US" sz="3200" b="0" i="0" u="none" strike="noStrike" cap="none" normalizeH="0" baseline="0">
              <a:ln>
                <a:noFill/>
              </a:ln>
              <a:solidFill>
                <a:schemeClr val="tx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US" altLang="en-US" sz="3200" b="0" i="0" u="none"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rPr>
              <a:t>PO Box 7162 Bismarck, North Dakota 58507-7162</a:t>
            </a:r>
            <a:endParaRPr kumimoji="0" lang="en-US" altLang="en-US" sz="3200" b="0" i="0" u="none" strike="noStrike" cap="none" normalizeH="0" baseline="0">
              <a:ln>
                <a:noFill/>
              </a:ln>
              <a:solidFill>
                <a:schemeClr val="tx1"/>
              </a:solidFill>
              <a:effectLst/>
              <a:latin typeface="+mj-lt"/>
            </a:endParaRPr>
          </a:p>
        </p:txBody>
      </p:sp>
      <p:sp>
        <p:nvSpPr>
          <p:cNvPr id="3" name="Subtitle 2">
            <a:extLst>
              <a:ext uri="{FF2B5EF4-FFF2-40B4-BE49-F238E27FC236}">
                <a16:creationId xmlns:a16="http://schemas.microsoft.com/office/drawing/2014/main" id="{E8F395B0-82F6-449B-BC23-A789D5897397}"/>
              </a:ext>
            </a:extLst>
          </p:cNvPr>
          <p:cNvSpPr>
            <a:spLocks noGrp="1"/>
          </p:cNvSpPr>
          <p:nvPr>
            <p:ph type="subTitle" idx="1"/>
          </p:nvPr>
        </p:nvSpPr>
        <p:spPr>
          <a:xfrm>
            <a:off x="1886771" y="1248513"/>
            <a:ext cx="9813075" cy="5486400"/>
          </a:xfrm>
        </p:spPr>
        <p:txBody>
          <a:bodyPr>
            <a:normAutofit fontScale="62500" lnSpcReduction="20000"/>
          </a:bodyPr>
          <a:lstStyle/>
          <a:p>
            <a:pPr marL="0" marR="0">
              <a:spcBef>
                <a:spcPts val="0"/>
              </a:spcBef>
              <a:spcAft>
                <a:spcPts val="0"/>
              </a:spcAft>
            </a:pPr>
            <a:r>
              <a:rPr lang="en-US" sz="3900" b="1" dirty="0">
                <a:solidFill>
                  <a:srgbClr val="444444"/>
                </a:solidFill>
                <a:effectLst/>
                <a:latin typeface="+mj-lt"/>
                <a:ea typeface="Calibri" panose="020F0502020204030204" pitchFamily="34" charset="0"/>
                <a:cs typeface="Times New Roman" panose="02020603050405020304" pitchFamily="18" charset="0"/>
              </a:rPr>
              <a:t>October 25th, 2022, MEETING AGENDA</a:t>
            </a:r>
            <a:endParaRPr lang="en-US" sz="3900" b="1" dirty="0">
              <a:effectLst/>
              <a:latin typeface="+mj-lt"/>
              <a:ea typeface="Calibri" panose="020F0502020204030204" pitchFamily="34" charset="0"/>
              <a:cs typeface="Times New Roman" panose="02020603050405020304" pitchFamily="18" charset="0"/>
            </a:endParaRPr>
          </a:p>
          <a:p>
            <a:pPr marL="803275" marR="0" indent="-346075" algn="l">
              <a:lnSpc>
                <a:spcPct val="120000"/>
              </a:lnSpc>
              <a:spcBef>
                <a:spcPts val="0"/>
              </a:spcBef>
              <a:spcAft>
                <a:spcPts val="0"/>
              </a:spcAft>
            </a:pPr>
            <a:r>
              <a:rPr lang="en-US" sz="1800" b="1" dirty="0">
                <a:solidFill>
                  <a:srgbClr val="1D2228"/>
                </a:solidFill>
                <a:effectLst/>
                <a:latin typeface="+mj-lt"/>
                <a:ea typeface="Times New Roman" panose="02020603050405020304" pitchFamily="18" charset="0"/>
                <a:cs typeface="Times New Roman" panose="02020603050405020304" pitchFamily="18" charset="0"/>
              </a:rPr>
              <a:t>A.	</a:t>
            </a:r>
            <a:r>
              <a:rPr lang="en-US" sz="1800" b="1" dirty="0">
                <a:solidFill>
                  <a:srgbClr val="1D2228"/>
                </a:solidFill>
                <a:effectLst/>
                <a:highlight>
                  <a:srgbClr val="FFFF00"/>
                </a:highlight>
                <a:latin typeface="+mj-lt"/>
                <a:ea typeface="Times New Roman" panose="02020603050405020304" pitchFamily="18" charset="0"/>
                <a:cs typeface="Times New Roman" panose="02020603050405020304" pitchFamily="18" charset="0"/>
              </a:rPr>
              <a:t>Approval of </a:t>
            </a:r>
            <a:r>
              <a:rPr lang="en-US" sz="1800" b="1" dirty="0">
                <a:solidFill>
                  <a:srgbClr val="1D2228"/>
                </a:solidFill>
                <a:highlight>
                  <a:srgbClr val="FFFF00"/>
                </a:highlight>
                <a:latin typeface="+mj-lt"/>
                <a:ea typeface="Times New Roman" panose="02020603050405020304" pitchFamily="18" charset="0"/>
                <a:cs typeface="Times New Roman" panose="02020603050405020304" pitchFamily="18" charset="0"/>
              </a:rPr>
              <a:t>September 2022 </a:t>
            </a:r>
            <a:r>
              <a:rPr lang="en-US" sz="1800" b="1" dirty="0">
                <a:solidFill>
                  <a:srgbClr val="1D2228"/>
                </a:solidFill>
                <a:effectLst/>
                <a:highlight>
                  <a:srgbClr val="FFFF00"/>
                </a:highlight>
                <a:latin typeface="+mj-lt"/>
                <a:ea typeface="Times New Roman" panose="02020603050405020304" pitchFamily="18" charset="0"/>
                <a:cs typeface="Times New Roman" panose="02020603050405020304" pitchFamily="18" charset="0"/>
              </a:rPr>
              <a:t>meeting minutes.</a:t>
            </a:r>
            <a:endParaRPr lang="en-US" sz="1800" b="1" dirty="0">
              <a:effectLst/>
              <a:highlight>
                <a:srgbClr val="FFFF00"/>
              </a:highlight>
              <a:latin typeface="+mj-lt"/>
              <a:ea typeface="Calibri" panose="020F0502020204030204" pitchFamily="34" charset="0"/>
              <a:cs typeface="Times New Roman" panose="02020603050405020304" pitchFamily="18" charset="0"/>
            </a:endParaRPr>
          </a:p>
          <a:p>
            <a:pPr marL="803275" marR="0" indent="-346075" algn="l">
              <a:lnSpc>
                <a:spcPct val="120000"/>
              </a:lnSpc>
              <a:spcBef>
                <a:spcPts val="0"/>
              </a:spcBef>
              <a:spcAft>
                <a:spcPts val="0"/>
              </a:spcAft>
            </a:pPr>
            <a:r>
              <a:rPr lang="en-US" sz="1800" b="1" dirty="0">
                <a:effectLst/>
                <a:latin typeface="+mj-lt"/>
                <a:ea typeface="Calibri" panose="020F0502020204030204" pitchFamily="34" charset="0"/>
                <a:cs typeface="Times New Roman" panose="02020603050405020304" pitchFamily="18" charset="0"/>
              </a:rPr>
              <a:t>B.	</a:t>
            </a:r>
            <a:r>
              <a:rPr lang="en-US" sz="1800" b="1" dirty="0">
                <a:effectLst/>
                <a:highlight>
                  <a:srgbClr val="FFFF00"/>
                </a:highlight>
                <a:latin typeface="+mj-lt"/>
                <a:ea typeface="Calibri" panose="020F0502020204030204" pitchFamily="34" charset="0"/>
                <a:cs typeface="Times New Roman" panose="02020603050405020304" pitchFamily="18" charset="0"/>
              </a:rPr>
              <a:t>Treasurer's Report</a:t>
            </a:r>
          </a:p>
          <a:p>
            <a:pPr marL="803275" marR="0" indent="-346075" algn="l">
              <a:lnSpc>
                <a:spcPct val="120000"/>
              </a:lnSpc>
              <a:spcBef>
                <a:spcPts val="0"/>
              </a:spcBef>
              <a:spcAft>
                <a:spcPts val="0"/>
              </a:spcAft>
              <a:buAutoNum type="alphaUcPeriod" startAt="3"/>
            </a:pPr>
            <a:r>
              <a:rPr lang="en-US" sz="1800" b="1" dirty="0">
                <a:effectLst/>
                <a:highlight>
                  <a:srgbClr val="FFFF00"/>
                </a:highlight>
                <a:latin typeface="+mj-lt"/>
                <a:ea typeface="Calibri" panose="020F0502020204030204" pitchFamily="34" charset="0"/>
                <a:cs typeface="Times New Roman" panose="02020603050405020304" pitchFamily="18" charset="0"/>
              </a:rPr>
              <a:t>Guests.</a:t>
            </a:r>
          </a:p>
          <a:p>
            <a:pPr marL="457200" marR="0" algn="l">
              <a:lnSpc>
                <a:spcPct val="120000"/>
              </a:lnSpc>
              <a:spcBef>
                <a:spcPts val="0"/>
              </a:spcBef>
              <a:spcAft>
                <a:spcPts val="0"/>
              </a:spcAft>
            </a:pPr>
            <a:endParaRPr lang="en-US" sz="1800" b="1" dirty="0">
              <a:effectLst/>
              <a:latin typeface="+mj-lt"/>
              <a:ea typeface="Calibri" panose="020F0502020204030204" pitchFamily="34" charset="0"/>
              <a:cs typeface="Times New Roman" panose="02020603050405020304" pitchFamily="18" charset="0"/>
            </a:endParaRPr>
          </a:p>
          <a:p>
            <a:pPr lvl="1" indent="-227013" algn="l">
              <a:lnSpc>
                <a:spcPct val="120000"/>
              </a:lnSpc>
              <a:spcBef>
                <a:spcPts val="0"/>
              </a:spcBef>
            </a:pPr>
            <a:r>
              <a:rPr lang="en-US" sz="1800" b="1" dirty="0">
                <a:effectLst/>
                <a:latin typeface="+mj-lt"/>
                <a:ea typeface="Calibri" panose="020F0502020204030204" pitchFamily="34" charset="0"/>
                <a:cs typeface="Times New Roman" panose="02020603050405020304" pitchFamily="18" charset="0"/>
              </a:rPr>
              <a:t> COMMITTEE REPORTS:</a:t>
            </a:r>
          </a:p>
          <a:p>
            <a:pPr marL="800100" lvl="1" indent="-342900" algn="l">
              <a:lnSpc>
                <a:spcPct val="120000"/>
              </a:lnSpc>
              <a:spcBef>
                <a:spcPts val="0"/>
              </a:spcBef>
              <a:buFont typeface="+mj-lt"/>
              <a:buAutoNum type="arabicPeriod"/>
            </a:pPr>
            <a:r>
              <a:rPr lang="en-US" sz="1800" b="1" dirty="0">
                <a:effectLst/>
                <a:highlight>
                  <a:srgbClr val="FFFF00"/>
                </a:highlight>
                <a:latin typeface="+mj-lt"/>
                <a:ea typeface="Calibri" panose="020F0502020204030204" pitchFamily="34" charset="0"/>
                <a:cs typeface="Times New Roman" panose="02020603050405020304" pitchFamily="18" charset="0"/>
              </a:rPr>
              <a:t>Technical.</a:t>
            </a:r>
          </a:p>
          <a:p>
            <a:pPr marL="800100" lvl="1" indent="-342900" algn="l">
              <a:lnSpc>
                <a:spcPct val="120000"/>
              </a:lnSpc>
              <a:spcBef>
                <a:spcPts val="0"/>
              </a:spcBef>
              <a:buFont typeface="+mj-lt"/>
              <a:buAutoNum type="arabicPeriod"/>
            </a:pPr>
            <a:r>
              <a:rPr lang="en-US" sz="1800" b="1" dirty="0">
                <a:effectLst/>
                <a:highlight>
                  <a:srgbClr val="FFFF00"/>
                </a:highlight>
                <a:latin typeface="+mj-lt"/>
                <a:ea typeface="Calibri" panose="020F0502020204030204" pitchFamily="34" charset="0"/>
                <a:cs typeface="Times New Roman" panose="02020603050405020304" pitchFamily="18" charset="0"/>
              </a:rPr>
              <a:t>Skywarn </a:t>
            </a:r>
          </a:p>
          <a:p>
            <a:pPr marL="800100" lvl="1" indent="-342900" algn="l">
              <a:lnSpc>
                <a:spcPct val="120000"/>
              </a:lnSpc>
              <a:spcBef>
                <a:spcPts val="0"/>
              </a:spcBef>
              <a:buFont typeface="+mj-lt"/>
              <a:buAutoNum type="arabicPeriod"/>
            </a:pPr>
            <a:r>
              <a:rPr lang="en-US" sz="1800" b="1" dirty="0">
                <a:effectLst/>
                <a:highlight>
                  <a:srgbClr val="FFFF00"/>
                </a:highlight>
                <a:latin typeface="+mj-lt"/>
                <a:ea typeface="Calibri" panose="020F0502020204030204" pitchFamily="34" charset="0"/>
                <a:cs typeface="Times New Roman" panose="02020603050405020304" pitchFamily="18" charset="0"/>
              </a:rPr>
              <a:t>VE Testing</a:t>
            </a:r>
          </a:p>
          <a:p>
            <a:pPr marL="800100" lvl="1" indent="-342900" algn="l">
              <a:lnSpc>
                <a:spcPct val="120000"/>
              </a:lnSpc>
              <a:spcBef>
                <a:spcPts val="0"/>
              </a:spcBef>
              <a:buFont typeface="+mj-lt"/>
              <a:buAutoNum type="arabicPeriod"/>
            </a:pPr>
            <a:r>
              <a:rPr lang="en-US" sz="1800" b="1" dirty="0">
                <a:effectLst/>
                <a:highlight>
                  <a:srgbClr val="FFFF00"/>
                </a:highlight>
                <a:latin typeface="+mj-lt"/>
                <a:ea typeface="Calibri" panose="020F0502020204030204" pitchFamily="34" charset="0"/>
                <a:cs typeface="Times New Roman" panose="02020603050405020304" pitchFamily="18" charset="0"/>
              </a:rPr>
              <a:t>Net Control report</a:t>
            </a:r>
          </a:p>
          <a:p>
            <a:pPr lvl="1" indent="457200" algn="l">
              <a:lnSpc>
                <a:spcPct val="120000"/>
              </a:lnSpc>
              <a:spcBef>
                <a:spcPts val="0"/>
              </a:spcBef>
            </a:pPr>
            <a:r>
              <a:rPr lang="en-US" sz="1800" b="1" dirty="0">
                <a:effectLst/>
                <a:latin typeface="+mj-lt"/>
                <a:ea typeface="Calibri" panose="020F0502020204030204" pitchFamily="34" charset="0"/>
                <a:cs typeface="Times New Roman" panose="02020603050405020304" pitchFamily="18" charset="0"/>
              </a:rPr>
              <a:t> </a:t>
            </a:r>
          </a:p>
          <a:p>
            <a:pPr marL="461963" marR="0" indent="-231775" algn="l">
              <a:spcBef>
                <a:spcPts val="0"/>
              </a:spcBef>
              <a:spcAft>
                <a:spcPts val="0"/>
              </a:spcAft>
            </a:pPr>
            <a:r>
              <a:rPr lang="en-US" sz="1800" b="1" dirty="0">
                <a:effectLst/>
                <a:latin typeface="+mj-lt"/>
                <a:ea typeface="Consolas" panose="020B0609020204030204" pitchFamily="49" charset="0"/>
                <a:cs typeface="Consolas" panose="020B0609020204030204" pitchFamily="49" charset="0"/>
              </a:rPr>
              <a:t>OLD BUSINESS: </a:t>
            </a:r>
          </a:p>
          <a:p>
            <a:pPr marL="461963" marR="0" lvl="0" indent="341313" algn="l">
              <a:lnSpc>
                <a:spcPct val="107000"/>
              </a:lnSpc>
              <a:spcBef>
                <a:spcPts val="0"/>
              </a:spcBef>
              <a:spcAft>
                <a:spcPts val="0"/>
              </a:spcAft>
              <a:buFont typeface="+mj-lt"/>
              <a:buAutoNum type="arabicParenR"/>
            </a:pPr>
            <a:r>
              <a:rPr lang="en-US" sz="1800" b="1" dirty="0">
                <a:effectLst/>
                <a:highlight>
                  <a:srgbClr val="FFFF00"/>
                </a:highlight>
                <a:latin typeface="+mj-lt"/>
                <a:ea typeface="Consolas" panose="020B0609020204030204" pitchFamily="49" charset="0"/>
                <a:cs typeface="Consolas" panose="020B0609020204030204" pitchFamily="49" charset="0"/>
              </a:rPr>
              <a:t>Projects at BSC planning </a:t>
            </a:r>
          </a:p>
          <a:p>
            <a:pPr marL="919163" lvl="2" indent="341313" algn="l">
              <a:lnSpc>
                <a:spcPct val="107000"/>
              </a:lnSpc>
              <a:spcBef>
                <a:spcPts val="0"/>
              </a:spcBef>
              <a:buFont typeface="+mj-lt"/>
              <a:buAutoNum type="alphaLcParenR"/>
            </a:pPr>
            <a:r>
              <a:rPr lang="en-US" sz="1600" b="1" dirty="0">
                <a:effectLst/>
                <a:highlight>
                  <a:srgbClr val="FFFF00"/>
                </a:highlight>
                <a:latin typeface="+mj-lt"/>
                <a:ea typeface="Consolas" panose="020B0609020204030204" pitchFamily="49" charset="0"/>
                <a:cs typeface="Consolas" panose="020B0609020204030204" pitchFamily="49" charset="0"/>
              </a:rPr>
              <a:t>Dipole antenna class October 29</a:t>
            </a:r>
            <a:r>
              <a:rPr lang="en-US" sz="1600" b="1" baseline="30000" dirty="0">
                <a:effectLst/>
                <a:highlight>
                  <a:srgbClr val="FFFF00"/>
                </a:highlight>
                <a:latin typeface="+mj-lt"/>
                <a:ea typeface="Consolas" panose="020B0609020204030204" pitchFamily="49" charset="0"/>
                <a:cs typeface="Consolas" panose="020B0609020204030204" pitchFamily="49" charset="0"/>
              </a:rPr>
              <a:t>th</a:t>
            </a:r>
            <a:endParaRPr lang="en-US" sz="1600" b="1" dirty="0">
              <a:effectLst/>
              <a:highlight>
                <a:srgbClr val="FFFF00"/>
              </a:highlight>
              <a:latin typeface="+mj-lt"/>
              <a:ea typeface="Consolas" panose="020B0609020204030204" pitchFamily="49" charset="0"/>
              <a:cs typeface="Consolas" panose="020B0609020204030204" pitchFamily="49" charset="0"/>
            </a:endParaRPr>
          </a:p>
          <a:p>
            <a:pPr marL="461963" marR="0" lvl="0" indent="341313" algn="l">
              <a:lnSpc>
                <a:spcPct val="107000"/>
              </a:lnSpc>
              <a:spcBef>
                <a:spcPts val="0"/>
              </a:spcBef>
              <a:spcAft>
                <a:spcPts val="0"/>
              </a:spcAft>
              <a:buFont typeface="+mj-lt"/>
              <a:buAutoNum type="arabicParenR"/>
            </a:pPr>
            <a:r>
              <a:rPr lang="en-US" sz="1800" b="1" dirty="0">
                <a:effectLst/>
                <a:highlight>
                  <a:srgbClr val="FFFF00"/>
                </a:highlight>
                <a:latin typeface="+mj-lt"/>
                <a:ea typeface="Consolas" panose="020B0609020204030204" pitchFamily="49" charset="0"/>
                <a:cs typeface="Consolas" panose="020B0609020204030204" pitchFamily="49" charset="0"/>
              </a:rPr>
              <a:t>Girl Scout Big Event Report</a:t>
            </a:r>
          </a:p>
          <a:p>
            <a:pPr marL="461963" marR="0" lvl="0" indent="341313" algn="l">
              <a:lnSpc>
                <a:spcPct val="107000"/>
              </a:lnSpc>
              <a:spcBef>
                <a:spcPts val="0"/>
              </a:spcBef>
              <a:spcAft>
                <a:spcPts val="0"/>
              </a:spcAft>
              <a:buFont typeface="+mj-lt"/>
              <a:buAutoNum type="arabicParenR"/>
            </a:pPr>
            <a:r>
              <a:rPr lang="en-US" sz="1800" b="1" dirty="0">
                <a:effectLst/>
                <a:highlight>
                  <a:srgbClr val="FFFF00"/>
                </a:highlight>
                <a:latin typeface="+mj-lt"/>
                <a:ea typeface="Consolas" panose="020B0609020204030204" pitchFamily="49" charset="0"/>
                <a:cs typeface="Consolas" panose="020B0609020204030204" pitchFamily="49" charset="0"/>
              </a:rPr>
              <a:t>Jamboree on the Air Report </a:t>
            </a:r>
          </a:p>
          <a:p>
            <a:pPr marL="461963" marR="0" lvl="0" indent="341313" algn="l">
              <a:lnSpc>
                <a:spcPct val="107000"/>
              </a:lnSpc>
              <a:spcBef>
                <a:spcPts val="0"/>
              </a:spcBef>
              <a:spcAft>
                <a:spcPts val="0"/>
              </a:spcAft>
              <a:buFont typeface="+mj-lt"/>
              <a:buAutoNum type="arabicParenR"/>
            </a:pPr>
            <a:r>
              <a:rPr lang="en-US" sz="1800" b="1" dirty="0">
                <a:effectLst/>
                <a:highlight>
                  <a:srgbClr val="FFFF00"/>
                </a:highlight>
                <a:latin typeface="+mj-lt"/>
                <a:ea typeface="Consolas" panose="020B0609020204030204" pitchFamily="49" charset="0"/>
                <a:cs typeface="Consolas" panose="020B0609020204030204" pitchFamily="49" charset="0"/>
              </a:rPr>
              <a:t>HAMFEST 2023 Planning </a:t>
            </a:r>
          </a:p>
          <a:p>
            <a:pPr marL="461963" marR="0" indent="341313" algn="l">
              <a:lnSpc>
                <a:spcPct val="107000"/>
              </a:lnSpc>
              <a:spcBef>
                <a:spcPts val="0"/>
              </a:spcBef>
              <a:spcAft>
                <a:spcPts val="0"/>
              </a:spcAft>
            </a:pPr>
            <a:r>
              <a:rPr lang="en-US" sz="1800" b="1" dirty="0">
                <a:effectLst/>
                <a:latin typeface="+mj-lt"/>
                <a:ea typeface="Consolas" panose="020B0609020204030204" pitchFamily="49" charset="0"/>
                <a:cs typeface="Consolas" panose="020B0609020204030204" pitchFamily="49" charset="0"/>
              </a:rPr>
              <a:t>  </a:t>
            </a:r>
          </a:p>
          <a:p>
            <a:pPr marL="461963" marR="307340" indent="-231775" algn="l">
              <a:spcBef>
                <a:spcPts val="5"/>
              </a:spcBef>
              <a:spcAft>
                <a:spcPts val="0"/>
              </a:spcAft>
            </a:pPr>
            <a:r>
              <a:rPr lang="en-US" sz="1800" b="1" dirty="0">
                <a:effectLst/>
                <a:latin typeface="+mj-lt"/>
                <a:ea typeface="Consolas" panose="020B0609020204030204" pitchFamily="49" charset="0"/>
                <a:cs typeface="Consolas" panose="020B0609020204030204" pitchFamily="49" charset="0"/>
              </a:rPr>
              <a:t>NEW BUSINESS: </a:t>
            </a:r>
          </a:p>
          <a:p>
            <a:pPr marL="461963" marR="0" lvl="0" indent="341313" algn="l">
              <a:spcBef>
                <a:spcPts val="5"/>
              </a:spcBef>
              <a:spcAft>
                <a:spcPts val="0"/>
              </a:spcAft>
              <a:buFont typeface="+mj-lt"/>
              <a:buAutoNum type="arabicParenR"/>
            </a:pPr>
            <a:r>
              <a:rPr lang="en-US" sz="1800" b="1" dirty="0">
                <a:solidFill>
                  <a:srgbClr val="1D2028"/>
                </a:solidFill>
                <a:effectLst/>
                <a:highlight>
                  <a:srgbClr val="FFFF00"/>
                </a:highlight>
                <a:latin typeface="+mj-lt"/>
                <a:ea typeface="Consolas" panose="020B0609020204030204" pitchFamily="49" charset="0"/>
                <a:cs typeface="Consolas" panose="020B0609020204030204" pitchFamily="49" charset="0"/>
              </a:rPr>
              <a:t>Missouri Slope Model Aero Club donation</a:t>
            </a:r>
            <a:r>
              <a:rPr lang="en-US" sz="1800" b="1" dirty="0">
                <a:solidFill>
                  <a:srgbClr val="1D2028"/>
                </a:solidFill>
                <a:effectLst/>
                <a:latin typeface="+mj-lt"/>
                <a:ea typeface="Consolas" panose="020B0609020204030204" pitchFamily="49" charset="0"/>
                <a:cs typeface="Consolas" panose="020B0609020204030204" pitchFamily="49" charset="0"/>
              </a:rPr>
              <a:t>.</a:t>
            </a:r>
            <a:endParaRPr lang="en-US" sz="1800" b="1" dirty="0">
              <a:effectLst/>
              <a:latin typeface="+mj-lt"/>
              <a:ea typeface="Consolas" panose="020B0609020204030204" pitchFamily="49" charset="0"/>
              <a:cs typeface="Consolas" panose="020B0609020204030204" pitchFamily="49" charset="0"/>
            </a:endParaRPr>
          </a:p>
          <a:p>
            <a:pPr marL="461963" marR="0" lvl="0" indent="341313" algn="l">
              <a:lnSpc>
                <a:spcPct val="107000"/>
              </a:lnSpc>
              <a:spcBef>
                <a:spcPts val="0"/>
              </a:spcBef>
              <a:spcAft>
                <a:spcPts val="0"/>
              </a:spcAft>
              <a:buFont typeface="+mj-lt"/>
              <a:buAutoNum type="arabicParenR"/>
            </a:pPr>
            <a:r>
              <a:rPr lang="en-US" sz="1800" b="1" dirty="0">
                <a:effectLst/>
                <a:highlight>
                  <a:srgbClr val="FFFF00"/>
                </a:highlight>
                <a:latin typeface="+mj-lt"/>
                <a:ea typeface="Consolas" panose="020B0609020204030204" pitchFamily="49" charset="0"/>
                <a:cs typeface="Consolas" panose="020B0609020204030204" pitchFamily="49" charset="0"/>
              </a:rPr>
              <a:t>Elections</a:t>
            </a:r>
          </a:p>
          <a:p>
            <a:pPr marL="461963" marR="0" lvl="0" indent="341313" algn="l">
              <a:lnSpc>
                <a:spcPct val="107000"/>
              </a:lnSpc>
              <a:spcBef>
                <a:spcPts val="0"/>
              </a:spcBef>
              <a:spcAft>
                <a:spcPts val="0"/>
              </a:spcAft>
              <a:buFont typeface="+mj-lt"/>
              <a:buAutoNum type="arabicParenR"/>
              <a:tabLst>
                <a:tab pos="228600" algn="l"/>
              </a:tabLst>
            </a:pPr>
            <a:r>
              <a:rPr lang="en-US" sz="1800" b="1" dirty="0">
                <a:effectLst/>
                <a:highlight>
                  <a:srgbClr val="FFFF00"/>
                </a:highlight>
                <a:latin typeface="+mj-lt"/>
                <a:ea typeface="Consolas" panose="020B0609020204030204" pitchFamily="49" charset="0"/>
                <a:cs typeface="Consolas" panose="020B0609020204030204" pitchFamily="49" charset="0"/>
              </a:rPr>
              <a:t>Christmas Party </a:t>
            </a:r>
          </a:p>
          <a:p>
            <a:pPr marL="461963" marR="0" lvl="0" indent="341313" algn="l">
              <a:lnSpc>
                <a:spcPct val="107000"/>
              </a:lnSpc>
              <a:spcBef>
                <a:spcPts val="0"/>
              </a:spcBef>
              <a:spcAft>
                <a:spcPts val="0"/>
              </a:spcAft>
              <a:buFont typeface="+mj-lt"/>
              <a:buAutoNum type="arabicParenR"/>
            </a:pPr>
            <a:r>
              <a:rPr lang="en-US" sz="1800" b="1" dirty="0">
                <a:effectLst/>
                <a:highlight>
                  <a:srgbClr val="FFFF00"/>
                </a:highlight>
                <a:latin typeface="+mj-lt"/>
                <a:ea typeface="Consolas" panose="020B0609020204030204" pitchFamily="49" charset="0"/>
                <a:cs typeface="Consolas" panose="020B0609020204030204" pitchFamily="49" charset="0"/>
              </a:rPr>
              <a:t>Lewis and Clark on the Trail June 3</a:t>
            </a:r>
            <a:r>
              <a:rPr lang="en-US" sz="1800" b="1" baseline="30000" dirty="0">
                <a:effectLst/>
                <a:highlight>
                  <a:srgbClr val="FFFF00"/>
                </a:highlight>
                <a:latin typeface="+mj-lt"/>
                <a:ea typeface="Consolas" panose="020B0609020204030204" pitchFamily="49" charset="0"/>
                <a:cs typeface="Consolas" panose="020B0609020204030204" pitchFamily="49" charset="0"/>
              </a:rPr>
              <a:t>rd</a:t>
            </a:r>
            <a:r>
              <a:rPr lang="en-US" sz="1800" b="1" dirty="0">
                <a:effectLst/>
                <a:highlight>
                  <a:srgbClr val="FFFF00"/>
                </a:highlight>
                <a:latin typeface="+mj-lt"/>
                <a:ea typeface="Consolas" panose="020B0609020204030204" pitchFamily="49" charset="0"/>
                <a:cs typeface="Consolas" panose="020B0609020204030204" pitchFamily="49" charset="0"/>
              </a:rPr>
              <a:t> –18</a:t>
            </a:r>
            <a:r>
              <a:rPr lang="en-US" sz="1800" b="1" baseline="30000" dirty="0">
                <a:effectLst/>
                <a:highlight>
                  <a:srgbClr val="FFFF00"/>
                </a:highlight>
                <a:latin typeface="+mj-lt"/>
                <a:ea typeface="Consolas" panose="020B0609020204030204" pitchFamily="49" charset="0"/>
                <a:cs typeface="Consolas" panose="020B0609020204030204" pitchFamily="49" charset="0"/>
              </a:rPr>
              <a:t>th </a:t>
            </a:r>
            <a:r>
              <a:rPr lang="en-US" sz="1800" b="1" dirty="0">
                <a:effectLst/>
                <a:highlight>
                  <a:srgbClr val="FFFF00"/>
                </a:highlight>
                <a:latin typeface="+mj-lt"/>
                <a:ea typeface="Consolas" panose="020B0609020204030204" pitchFamily="49" charset="0"/>
                <a:cs typeface="Consolas" panose="020B0609020204030204" pitchFamily="49" charset="0"/>
              </a:rPr>
              <a:t>23</a:t>
            </a:r>
          </a:p>
          <a:p>
            <a:pPr marL="461963" marR="0" lvl="0" indent="341313" algn="l">
              <a:lnSpc>
                <a:spcPct val="107000"/>
              </a:lnSpc>
              <a:spcBef>
                <a:spcPts val="0"/>
              </a:spcBef>
              <a:spcAft>
                <a:spcPts val="0"/>
              </a:spcAft>
              <a:buFont typeface="+mj-lt"/>
              <a:buAutoNum type="arabicParenR"/>
            </a:pPr>
            <a:r>
              <a:rPr lang="en-US" sz="1800" b="1" dirty="0">
                <a:effectLst/>
                <a:highlight>
                  <a:srgbClr val="FFFF00"/>
                </a:highlight>
                <a:latin typeface="+mj-lt"/>
                <a:ea typeface="Consolas" panose="020B0609020204030204" pitchFamily="49" charset="0"/>
                <a:cs typeface="Consolas" panose="020B0609020204030204" pitchFamily="49" charset="0"/>
              </a:rPr>
              <a:t>New Equipment</a:t>
            </a:r>
          </a:p>
          <a:p>
            <a:pPr marL="461963" marR="0" lvl="0" indent="341313" algn="l">
              <a:lnSpc>
                <a:spcPct val="107000"/>
              </a:lnSpc>
              <a:spcBef>
                <a:spcPts val="0"/>
              </a:spcBef>
              <a:spcAft>
                <a:spcPts val="0"/>
              </a:spcAft>
              <a:buFont typeface="+mj-lt"/>
              <a:buAutoNum type="arabicParenR"/>
            </a:pPr>
            <a:r>
              <a:rPr lang="en-US" sz="1800" b="1" dirty="0">
                <a:effectLst/>
                <a:highlight>
                  <a:srgbClr val="FFFF00"/>
                </a:highlight>
                <a:latin typeface="+mj-lt"/>
                <a:ea typeface="Consolas" panose="020B0609020204030204" pitchFamily="49" charset="0"/>
                <a:cs typeface="Consolas" panose="020B0609020204030204" pitchFamily="49" charset="0"/>
              </a:rPr>
              <a:t>Tower Site Recognition / Appreciation</a:t>
            </a:r>
          </a:p>
          <a:p>
            <a:pPr marL="461963" marR="0" lvl="0" indent="341313" algn="l">
              <a:lnSpc>
                <a:spcPct val="107000"/>
              </a:lnSpc>
              <a:spcBef>
                <a:spcPts val="0"/>
              </a:spcBef>
              <a:spcAft>
                <a:spcPts val="0"/>
              </a:spcAft>
              <a:buFont typeface="+mj-lt"/>
              <a:buAutoNum type="arabicParenR"/>
            </a:pPr>
            <a:r>
              <a:rPr lang="en-US" sz="1800" b="1" dirty="0">
                <a:highlight>
                  <a:srgbClr val="FFFF00"/>
                </a:highlight>
                <a:latin typeface="+mj-lt"/>
                <a:ea typeface="Consolas" panose="020B0609020204030204" pitchFamily="49" charset="0"/>
                <a:cs typeface="Consolas" panose="020B0609020204030204" pitchFamily="49" charset="0"/>
              </a:rPr>
              <a:t>Educational materials for youth organizations</a:t>
            </a:r>
          </a:p>
          <a:p>
            <a:pPr marL="461963" marR="0" lvl="0" indent="341313" algn="l">
              <a:lnSpc>
                <a:spcPct val="107000"/>
              </a:lnSpc>
              <a:spcBef>
                <a:spcPts val="0"/>
              </a:spcBef>
              <a:spcAft>
                <a:spcPts val="0"/>
              </a:spcAft>
              <a:buFont typeface="+mj-lt"/>
              <a:buAutoNum type="arabicParenR"/>
            </a:pPr>
            <a:r>
              <a:rPr lang="en-US" sz="1800" b="1" dirty="0">
                <a:effectLst/>
                <a:highlight>
                  <a:srgbClr val="FFFF00"/>
                </a:highlight>
                <a:latin typeface="+mj-lt"/>
                <a:ea typeface="Consolas" panose="020B0609020204030204" pitchFamily="49" charset="0"/>
                <a:cs typeface="Consolas" panose="020B0609020204030204" pitchFamily="49" charset="0"/>
              </a:rPr>
              <a:t>Update on the gateway </a:t>
            </a:r>
            <a:r>
              <a:rPr lang="en-US" sz="1800" b="1">
                <a:effectLst/>
                <a:highlight>
                  <a:srgbClr val="FFFF00"/>
                </a:highlight>
                <a:latin typeface="+mj-lt"/>
                <a:ea typeface="Consolas" panose="020B0609020204030204" pitchFamily="49" charset="0"/>
                <a:cs typeface="Consolas" panose="020B0609020204030204" pitchFamily="49" charset="0"/>
              </a:rPr>
              <a:t>to science</a:t>
            </a:r>
          </a:p>
          <a:p>
            <a:pPr marL="461963" marR="0" lvl="0" indent="341313" algn="l">
              <a:lnSpc>
                <a:spcPct val="107000"/>
              </a:lnSpc>
              <a:spcBef>
                <a:spcPts val="0"/>
              </a:spcBef>
              <a:spcAft>
                <a:spcPts val="0"/>
              </a:spcAft>
              <a:buFont typeface="+mj-lt"/>
              <a:buAutoNum type="arabicParenR"/>
            </a:pPr>
            <a:r>
              <a:rPr lang="en-US" sz="1800" b="1" dirty="0">
                <a:effectLst/>
                <a:highlight>
                  <a:srgbClr val="FFFF00"/>
                </a:highlight>
                <a:latin typeface="+mj-lt"/>
                <a:ea typeface="Consolas" panose="020B0609020204030204" pitchFamily="49" charset="0"/>
                <a:cs typeface="Consolas" panose="020B0609020204030204" pitchFamily="49" charset="0"/>
              </a:rPr>
              <a:t>50/50 </a:t>
            </a:r>
          </a:p>
          <a:p>
            <a:pPr marL="461963" marR="0" lvl="0" indent="341313" algn="l">
              <a:lnSpc>
                <a:spcPct val="107000"/>
              </a:lnSpc>
              <a:spcBef>
                <a:spcPts val="0"/>
              </a:spcBef>
              <a:spcAft>
                <a:spcPts val="0"/>
              </a:spcAft>
              <a:buFont typeface="+mj-lt"/>
              <a:buAutoNum type="arabicParenR"/>
            </a:pPr>
            <a:r>
              <a:rPr lang="en-US" sz="1800" b="1" dirty="0">
                <a:effectLst/>
                <a:highlight>
                  <a:srgbClr val="FFFF00"/>
                </a:highlight>
                <a:latin typeface="+mj-lt"/>
                <a:ea typeface="Consolas" panose="020B0609020204030204" pitchFamily="49" charset="0"/>
                <a:cs typeface="Consolas" panose="020B0609020204030204" pitchFamily="49" charset="0"/>
              </a:rPr>
              <a:t>Announcements</a:t>
            </a:r>
          </a:p>
          <a:p>
            <a:pPr marL="461963" marR="0" indent="341313" algn="l">
              <a:spcBef>
                <a:spcPts val="0"/>
              </a:spcBef>
              <a:spcAft>
                <a:spcPts val="0"/>
              </a:spcAft>
            </a:pPr>
            <a:endParaRPr lang="en-US" sz="1800" b="1" dirty="0">
              <a:effectLst/>
              <a:latin typeface="+mj-lt"/>
              <a:ea typeface="Consolas" panose="020B0609020204030204" pitchFamily="49" charset="0"/>
              <a:cs typeface="Consolas" panose="020B0609020204030204" pitchFamily="49" charset="0"/>
            </a:endParaRPr>
          </a:p>
          <a:p>
            <a:pPr marL="461963" marR="0" indent="341313" algn="l">
              <a:spcBef>
                <a:spcPts val="0"/>
              </a:spcBef>
              <a:spcAft>
                <a:spcPts val="0"/>
              </a:spcAft>
            </a:pPr>
            <a:r>
              <a:rPr lang="en-US" sz="1800" b="1" dirty="0">
                <a:effectLst/>
                <a:latin typeface="+mj-lt"/>
                <a:ea typeface="Calibri" panose="020F0502020204030204" pitchFamily="34" charset="0"/>
                <a:cs typeface="Times New Roman" panose="02020603050405020304" pitchFamily="18" charset="0"/>
              </a:rPr>
              <a:t>ADJOURN</a:t>
            </a:r>
          </a:p>
          <a:p>
            <a:pPr marL="342900" marR="0" lvl="0" indent="-342900" algn="l">
              <a:spcBef>
                <a:spcPts val="0"/>
              </a:spcBef>
              <a:spcAft>
                <a:spcPts val="0"/>
              </a:spcAft>
              <a:buFont typeface="+mj-lt"/>
              <a:buAutoNum type="arabicPeriod"/>
            </a:pPr>
            <a:endParaRPr lang="en-US" sz="1900" b="1" dirty="0">
              <a:solidFill>
                <a:srgbClr val="000000"/>
              </a:solidFill>
              <a:effectLst/>
              <a:latin typeface="+mj-lt"/>
              <a:ea typeface="Calibri" panose="020F0502020204030204" pitchFamily="34" charset="0"/>
              <a:cs typeface="Consolas" panose="020B0609020204030204" pitchFamily="49" charset="0"/>
            </a:endParaRPr>
          </a:p>
        </p:txBody>
      </p:sp>
      <p:pic>
        <p:nvPicPr>
          <p:cNvPr id="2050" name="Picture 43">
            <a:extLst>
              <a:ext uri="{FF2B5EF4-FFF2-40B4-BE49-F238E27FC236}">
                <a16:creationId xmlns:a16="http://schemas.microsoft.com/office/drawing/2014/main" id="{1DC8BB61-FA2E-46FB-8304-F6776510F3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635" y="132845"/>
            <a:ext cx="441551" cy="989072"/>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44" descr="Picture">
            <a:extLst>
              <a:ext uri="{FF2B5EF4-FFF2-40B4-BE49-F238E27FC236}">
                <a16:creationId xmlns:a16="http://schemas.microsoft.com/office/drawing/2014/main" id="{57DD2171-59CA-47B9-9381-D4EA27C9F0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884"/>
          <a:stretch>
            <a:fillRect/>
          </a:stretch>
        </p:blipFill>
        <p:spPr bwMode="auto">
          <a:xfrm>
            <a:off x="379279" y="63499"/>
            <a:ext cx="1161508" cy="10588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9E3262D-A80F-4122-A1AD-42FBA482326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3260331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D8779-98AE-4670-8274-23B41A7FE44B}"/>
              </a:ext>
            </a:extLst>
          </p:cNvPr>
          <p:cNvSpPr>
            <a:spLocks noGrp="1"/>
          </p:cNvSpPr>
          <p:nvPr>
            <p:ph type="title"/>
          </p:nvPr>
        </p:nvSpPr>
        <p:spPr>
          <a:xfrm>
            <a:off x="1796374" y="223736"/>
            <a:ext cx="6115050" cy="719847"/>
          </a:xfrm>
        </p:spPr>
        <p:txBody>
          <a:bodyPr>
            <a:normAutofit fontScale="90000"/>
          </a:bodyPr>
          <a:lstStyle/>
          <a:p>
            <a:r>
              <a:rPr lang="en-US" sz="5400" b="1"/>
              <a:t>Announcements</a:t>
            </a:r>
          </a:p>
        </p:txBody>
      </p:sp>
      <p:sp>
        <p:nvSpPr>
          <p:cNvPr id="3" name="Content Placeholder 2">
            <a:extLst>
              <a:ext uri="{FF2B5EF4-FFF2-40B4-BE49-F238E27FC236}">
                <a16:creationId xmlns:a16="http://schemas.microsoft.com/office/drawing/2014/main" id="{8ED12853-3505-4039-A28D-17922D2C8780}"/>
              </a:ext>
            </a:extLst>
          </p:cNvPr>
          <p:cNvSpPr>
            <a:spLocks noGrp="1"/>
          </p:cNvSpPr>
          <p:nvPr>
            <p:ph idx="1"/>
          </p:nvPr>
        </p:nvSpPr>
        <p:spPr>
          <a:xfrm>
            <a:off x="0" y="828328"/>
            <a:ext cx="10515600" cy="6535028"/>
          </a:xfrm>
        </p:spPr>
        <p:txBody>
          <a:bodyPr>
            <a:noAutofit/>
          </a:bodyPr>
          <a:lstStyle/>
          <a:p>
            <a:pPr>
              <a:lnSpc>
                <a:spcPct val="120000"/>
              </a:lnSpc>
              <a:spcBef>
                <a:spcPts val="0"/>
              </a:spcBef>
            </a:pPr>
            <a:endParaRPr lang="en-US" sz="1600" b="1" dirty="0"/>
          </a:p>
          <a:p>
            <a:pPr>
              <a:lnSpc>
                <a:spcPct val="100000"/>
              </a:lnSpc>
              <a:spcBef>
                <a:spcPts val="0"/>
              </a:spcBef>
            </a:pPr>
            <a:r>
              <a:rPr lang="en-US" sz="1600" b="1" i="0" dirty="0">
                <a:effectLst/>
              </a:rPr>
              <a:t>November 2022 Club Meeting and  License Testing </a:t>
            </a:r>
          </a:p>
          <a:p>
            <a:pPr lvl="1">
              <a:lnSpc>
                <a:spcPct val="100000"/>
              </a:lnSpc>
              <a:spcBef>
                <a:spcPts val="0"/>
              </a:spcBef>
            </a:pPr>
            <a:r>
              <a:rPr lang="en-US" sz="1600" b="1" dirty="0"/>
              <a:t>October 25th, 2022, </a:t>
            </a:r>
            <a:r>
              <a:rPr lang="en-US" sz="1600" b="1" i="0" dirty="0">
                <a:effectLst/>
              </a:rPr>
              <a:t>Testing 6:00pm,  Meeting 7:00pm</a:t>
            </a:r>
            <a:br>
              <a:rPr lang="en-US" sz="1600" b="1" dirty="0"/>
            </a:br>
            <a:r>
              <a:rPr lang="en-US" sz="1600" b="1" i="0" dirty="0">
                <a:effectLst/>
              </a:rPr>
              <a:t>Bismarck State College Career Academy, Rm 230</a:t>
            </a:r>
            <a:br>
              <a:rPr lang="en-US" sz="1600" b="1" i="0" dirty="0">
                <a:effectLst/>
              </a:rPr>
            </a:br>
            <a:r>
              <a:rPr lang="en-US" sz="1600" b="1" i="0" dirty="0">
                <a:effectLst/>
              </a:rPr>
              <a:t>1221 College Dr. Bismarck ND</a:t>
            </a:r>
          </a:p>
          <a:p>
            <a:pPr>
              <a:lnSpc>
                <a:spcPct val="100000"/>
              </a:lnSpc>
              <a:spcBef>
                <a:spcPts val="0"/>
              </a:spcBef>
            </a:pPr>
            <a:endParaRPr lang="en-US" sz="1600" b="1" dirty="0"/>
          </a:p>
          <a:p>
            <a:pPr>
              <a:lnSpc>
                <a:spcPct val="100000"/>
              </a:lnSpc>
              <a:spcBef>
                <a:spcPts val="0"/>
              </a:spcBef>
            </a:pPr>
            <a:r>
              <a:rPr lang="en-US" sz="1600" b="1" dirty="0"/>
              <a:t>CDARC Executive Committee meeting:</a:t>
            </a:r>
          </a:p>
          <a:p>
            <a:pPr lvl="1">
              <a:lnSpc>
                <a:spcPct val="100000"/>
              </a:lnSpc>
              <a:spcBef>
                <a:spcPts val="0"/>
              </a:spcBef>
            </a:pPr>
            <a:r>
              <a:rPr lang="en-US" sz="1600" b="1" dirty="0"/>
              <a:t>November 8th, 2022, 7:00 pm </a:t>
            </a:r>
          </a:p>
          <a:p>
            <a:pPr lvl="1">
              <a:lnSpc>
                <a:spcPct val="100000"/>
              </a:lnSpc>
              <a:spcBef>
                <a:spcPts val="0"/>
              </a:spcBef>
            </a:pPr>
            <a:r>
              <a:rPr lang="en-US" sz="1600" b="1" dirty="0"/>
              <a:t>Scheel’s cafeteria, Bismarck ND.</a:t>
            </a:r>
          </a:p>
          <a:p>
            <a:pPr lvl="1">
              <a:lnSpc>
                <a:spcPct val="100000"/>
              </a:lnSpc>
              <a:spcBef>
                <a:spcPts val="0"/>
              </a:spcBef>
            </a:pPr>
            <a:endParaRPr lang="en-US" sz="1600" b="1" dirty="0"/>
          </a:p>
          <a:p>
            <a:pPr>
              <a:lnSpc>
                <a:spcPct val="100000"/>
              </a:lnSpc>
              <a:spcBef>
                <a:spcPts val="0"/>
              </a:spcBef>
            </a:pPr>
            <a:r>
              <a:rPr lang="en-US" sz="2000" b="1" dirty="0"/>
              <a:t>November 2022 CDARC Monthly Meeting:</a:t>
            </a:r>
          </a:p>
          <a:p>
            <a:pPr lvl="1">
              <a:lnSpc>
                <a:spcPct val="100000"/>
              </a:lnSpc>
              <a:spcBef>
                <a:spcPts val="0"/>
              </a:spcBef>
            </a:pPr>
            <a:r>
              <a:rPr lang="en-US" sz="1600" b="1" dirty="0"/>
              <a:t>November 29th, 2022, </a:t>
            </a:r>
            <a:r>
              <a:rPr lang="en-US" sz="1600" b="1" i="0" dirty="0">
                <a:effectLst/>
              </a:rPr>
              <a:t>Testing 6:00pm,  Meeting 7:00pm</a:t>
            </a:r>
            <a:br>
              <a:rPr lang="en-US" sz="1600" b="1" dirty="0"/>
            </a:br>
            <a:r>
              <a:rPr lang="en-US" sz="1600" b="1" i="0" dirty="0">
                <a:effectLst/>
              </a:rPr>
              <a:t>Bismarck State College Career Academy, Rm 230</a:t>
            </a:r>
            <a:br>
              <a:rPr lang="en-US" sz="1600" b="1" i="0" dirty="0">
                <a:effectLst/>
              </a:rPr>
            </a:br>
            <a:r>
              <a:rPr lang="en-US" sz="1600" b="1" i="0" dirty="0">
                <a:effectLst/>
              </a:rPr>
              <a:t>1221 College Dr. Bismarck ND</a:t>
            </a:r>
          </a:p>
          <a:p>
            <a:pPr>
              <a:lnSpc>
                <a:spcPct val="100000"/>
              </a:lnSpc>
              <a:spcBef>
                <a:spcPts val="0"/>
              </a:spcBef>
            </a:pPr>
            <a:endParaRPr lang="en-US" sz="1600" b="1" dirty="0"/>
          </a:p>
          <a:p>
            <a:pPr>
              <a:lnSpc>
                <a:spcPct val="120000"/>
              </a:lnSpc>
              <a:spcBef>
                <a:spcPts val="0"/>
              </a:spcBef>
            </a:pPr>
            <a:endParaRPr lang="en-US" sz="1600" b="1" dirty="0"/>
          </a:p>
          <a:p>
            <a:pPr>
              <a:lnSpc>
                <a:spcPct val="120000"/>
              </a:lnSpc>
              <a:spcBef>
                <a:spcPts val="0"/>
              </a:spcBef>
            </a:pPr>
            <a:endParaRPr lang="en-US" sz="1600" b="1" dirty="0"/>
          </a:p>
          <a:p>
            <a:pPr>
              <a:lnSpc>
                <a:spcPct val="120000"/>
              </a:lnSpc>
              <a:spcBef>
                <a:spcPts val="0"/>
              </a:spcBef>
            </a:pPr>
            <a:endParaRPr lang="en-US" sz="1600" b="1" dirty="0"/>
          </a:p>
        </p:txBody>
      </p:sp>
      <p:sp>
        <p:nvSpPr>
          <p:cNvPr id="5" name="TextBox 4">
            <a:extLst>
              <a:ext uri="{FF2B5EF4-FFF2-40B4-BE49-F238E27FC236}">
                <a16:creationId xmlns:a16="http://schemas.microsoft.com/office/drawing/2014/main" id="{997BFB1D-7194-4454-96AD-78BD1312B2FE}"/>
              </a:ext>
            </a:extLst>
          </p:cNvPr>
          <p:cNvSpPr txBox="1"/>
          <p:nvPr/>
        </p:nvSpPr>
        <p:spPr>
          <a:xfrm>
            <a:off x="2974206" y="22851742"/>
            <a:ext cx="6160168" cy="6186309"/>
          </a:xfrm>
          <a:prstGeom prst="rect">
            <a:avLst/>
          </a:prstGeom>
          <a:noFill/>
        </p:spPr>
        <p:txBody>
          <a:bodyPr wrap="square">
            <a:spAutoFit/>
          </a:bodyPr>
          <a:lstStyle/>
          <a:p>
            <a:r>
              <a:rPr lang="en-US" sz="2800" b="1" u="sng" kern="1200">
                <a:solidFill>
                  <a:schemeClr val="tx1"/>
                </a:solidFill>
                <a:effectLst/>
                <a:latin typeface="+mn-lt"/>
                <a:ea typeface="+mn-ea"/>
                <a:cs typeface="+mn-cs"/>
              </a:rPr>
              <a:t>MEETING MINUTES FORM</a:t>
            </a:r>
            <a:endParaRPr lang="en-US" sz="2000" kern="1200">
              <a:solidFill>
                <a:schemeClr val="tx1"/>
              </a:solidFill>
              <a:effectLst/>
              <a:latin typeface="+mn-lt"/>
              <a:ea typeface="+mn-ea"/>
              <a:cs typeface="+mn-cs"/>
            </a:endParaRPr>
          </a:p>
          <a:p>
            <a:r>
              <a:rPr lang="en-US" sz="2800" b="1" kern="1200">
                <a:solidFill>
                  <a:schemeClr val="tx1"/>
                </a:solidFill>
                <a:effectLst/>
                <a:latin typeface="+mn-lt"/>
                <a:ea typeface="+mn-ea"/>
                <a:cs typeface="+mn-cs"/>
              </a:rPr>
              <a:t>MEETING CALLED TO ORDER AT</a:t>
            </a:r>
            <a:r>
              <a:rPr lang="en-US" sz="2800" b="1" u="sng" kern="1200">
                <a:solidFill>
                  <a:schemeClr val="tx1"/>
                </a:solidFill>
                <a:effectLst/>
                <a:latin typeface="+mn-lt"/>
                <a:ea typeface="+mn-ea"/>
                <a:cs typeface="+mn-cs"/>
              </a:rPr>
              <a:t> ______________</a:t>
            </a:r>
            <a:endParaRPr lang="en-US" sz="2000" kern="1200">
              <a:solidFill>
                <a:schemeClr val="tx1"/>
              </a:solidFill>
              <a:effectLst/>
              <a:latin typeface="+mn-lt"/>
              <a:ea typeface="+mn-ea"/>
              <a:cs typeface="+mn-cs"/>
            </a:endParaRPr>
          </a:p>
          <a:p>
            <a:pPr lvl="0"/>
            <a:r>
              <a:rPr lang="en-US" sz="2800" kern="1200">
                <a:solidFill>
                  <a:schemeClr val="tx1"/>
                </a:solidFill>
                <a:effectLst/>
                <a:latin typeface="+mn-lt"/>
                <a:ea typeface="+mn-ea"/>
                <a:cs typeface="+mn-cs"/>
              </a:rPr>
              <a:t>Approval of September 2022 meeting minutes.</a:t>
            </a:r>
            <a:endParaRPr lang="en-US" sz="2000" kern="1200">
              <a:solidFill>
                <a:schemeClr val="tx1"/>
              </a:solidFill>
              <a:effectLst/>
              <a:latin typeface="+mn-lt"/>
              <a:ea typeface="+mn-ea"/>
              <a:cs typeface="+mn-cs"/>
            </a:endParaRPr>
          </a:p>
          <a:p>
            <a:pPr lvl="0"/>
            <a:r>
              <a:rPr lang="en-US" sz="2800" kern="1200">
                <a:solidFill>
                  <a:schemeClr val="tx1"/>
                </a:solidFill>
                <a:effectLst/>
                <a:latin typeface="+mn-lt"/>
                <a:ea typeface="+mn-ea"/>
                <a:cs typeface="+mn-cs"/>
              </a:rPr>
              <a:t> </a:t>
            </a:r>
            <a:endParaRPr lang="en-US" sz="2000" kern="1200">
              <a:solidFill>
                <a:schemeClr val="tx1"/>
              </a:solidFill>
              <a:effectLst/>
              <a:latin typeface="+mn-lt"/>
              <a:ea typeface="+mn-ea"/>
              <a:cs typeface="+mn-cs"/>
            </a:endParaRPr>
          </a:p>
          <a:p>
            <a:pPr lvl="1"/>
            <a:r>
              <a:rPr lang="en-US" sz="2400" kern="1200">
                <a:solidFill>
                  <a:schemeClr val="tx1"/>
                </a:solidFill>
                <a:effectLst/>
                <a:latin typeface="+mn-lt"/>
                <a:ea typeface="+mn-ea"/>
                <a:cs typeface="+mn-cs"/>
              </a:rPr>
              <a:t>MOTION TO APPROVE _____________ SECONDED BY __________________</a:t>
            </a:r>
            <a:endParaRPr lang="en-US" sz="1800" kern="1200">
              <a:solidFill>
                <a:schemeClr val="tx1"/>
              </a:solidFill>
              <a:effectLst/>
              <a:latin typeface="+mn-lt"/>
              <a:ea typeface="+mn-ea"/>
              <a:cs typeface="+mn-cs"/>
            </a:endParaRPr>
          </a:p>
          <a:p>
            <a:pPr lvl="1"/>
            <a:r>
              <a:rPr lang="en-US" sz="2400" kern="1200">
                <a:solidFill>
                  <a:schemeClr val="tx1"/>
                </a:solidFill>
                <a:effectLst/>
                <a:latin typeface="+mn-lt"/>
                <a:ea typeface="+mn-ea"/>
                <a:cs typeface="+mn-cs"/>
              </a:rPr>
              <a:t>MOTION   PASS  FAIL (circle one)</a:t>
            </a:r>
            <a:endParaRPr lang="en-US" sz="1800" kern="1200">
              <a:solidFill>
                <a:schemeClr val="tx1"/>
              </a:solidFill>
              <a:effectLst/>
              <a:latin typeface="+mn-lt"/>
              <a:ea typeface="+mn-ea"/>
              <a:cs typeface="+mn-cs"/>
            </a:endParaRPr>
          </a:p>
          <a:p>
            <a:r>
              <a:rPr lang="en-US" sz="2800" kern="1200">
                <a:solidFill>
                  <a:schemeClr val="tx1"/>
                </a:solidFill>
                <a:effectLst/>
                <a:latin typeface="+mn-lt"/>
                <a:ea typeface="+mn-ea"/>
                <a:cs typeface="+mn-cs"/>
              </a:rPr>
              <a:t> </a:t>
            </a:r>
            <a:endParaRPr lang="en-US" sz="2000" kern="1200">
              <a:solidFill>
                <a:schemeClr val="tx1"/>
              </a:solidFill>
              <a:effectLst/>
              <a:latin typeface="+mn-lt"/>
              <a:ea typeface="+mn-ea"/>
              <a:cs typeface="+mn-cs"/>
            </a:endParaRPr>
          </a:p>
          <a:p>
            <a:pPr lvl="0"/>
            <a:r>
              <a:rPr lang="en-US" sz="2800" kern="1200">
                <a:solidFill>
                  <a:schemeClr val="tx1"/>
                </a:solidFill>
                <a:effectLst/>
                <a:latin typeface="+mn-lt"/>
                <a:ea typeface="+mn-ea"/>
                <a:cs typeface="+mn-cs"/>
              </a:rPr>
              <a:t>Treasurer’s Report</a:t>
            </a:r>
            <a:endParaRPr lang="en-US" sz="2000" kern="1200">
              <a:solidFill>
                <a:schemeClr val="tx1"/>
              </a:solidFill>
              <a:effectLst/>
              <a:latin typeface="+mn-lt"/>
              <a:ea typeface="+mn-ea"/>
              <a:cs typeface="+mn-cs"/>
            </a:endParaRPr>
          </a:p>
          <a:p>
            <a:pPr lvl="1"/>
            <a:r>
              <a:rPr lang="en-US" sz="2400" kern="1200">
                <a:solidFill>
                  <a:schemeClr val="tx1"/>
                </a:solidFill>
                <a:effectLst/>
                <a:latin typeface="+mn-lt"/>
                <a:ea typeface="+mn-ea"/>
                <a:cs typeface="+mn-cs"/>
              </a:rPr>
              <a:t>MOTION TO APPROVE _____________ SECONDED BY __________________</a:t>
            </a:r>
            <a:endParaRPr lang="en-US" sz="1800" kern="1200">
              <a:solidFill>
                <a:schemeClr val="tx1"/>
              </a:solidFill>
              <a:effectLst/>
              <a:latin typeface="+mn-lt"/>
              <a:ea typeface="+mn-ea"/>
              <a:cs typeface="+mn-cs"/>
            </a:endParaRPr>
          </a:p>
          <a:p>
            <a:pPr lvl="1"/>
            <a:r>
              <a:rPr lang="en-US" sz="2400" kern="1200">
                <a:solidFill>
                  <a:schemeClr val="tx1"/>
                </a:solidFill>
                <a:effectLst/>
                <a:latin typeface="+mn-lt"/>
                <a:ea typeface="+mn-ea"/>
                <a:cs typeface="+mn-cs"/>
              </a:rPr>
              <a:t>MOTION   PASS  FAIL (circle one)</a:t>
            </a:r>
            <a:endParaRPr lang="en-US" sz="1800" kern="1200">
              <a:solidFill>
                <a:schemeClr val="tx1"/>
              </a:solidFill>
              <a:effectLst/>
              <a:latin typeface="+mn-lt"/>
              <a:ea typeface="+mn-ea"/>
              <a:cs typeface="+mn-cs"/>
            </a:endParaRPr>
          </a:p>
          <a:p>
            <a:r>
              <a:rPr lang="en-US" sz="2800" kern="1200">
                <a:solidFill>
                  <a:schemeClr val="tx1"/>
                </a:solidFill>
                <a:effectLst/>
                <a:latin typeface="+mn-lt"/>
                <a:ea typeface="+mn-ea"/>
                <a:cs typeface="+mn-cs"/>
              </a:rPr>
              <a:t> </a:t>
            </a:r>
            <a:endParaRPr lang="en-US"/>
          </a:p>
        </p:txBody>
      </p:sp>
    </p:spTree>
    <p:extLst>
      <p:ext uri="{BB962C8B-B14F-4D97-AF65-F5344CB8AC3E}">
        <p14:creationId xmlns:p14="http://schemas.microsoft.com/office/powerpoint/2010/main" val="9940993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A3359-5912-406F-A8DD-480BCBFBAAF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7F147FB2-3007-409C-9C36-E58A3F13809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1285952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DDF36-0ED0-5715-629E-A6C0A163D74F}"/>
              </a:ext>
            </a:extLst>
          </p:cNvPr>
          <p:cNvSpPr>
            <a:spLocks noGrp="1"/>
          </p:cNvSpPr>
          <p:nvPr>
            <p:ph type="title"/>
          </p:nvPr>
        </p:nvSpPr>
        <p:spPr/>
        <p:txBody>
          <a:bodyPr/>
          <a:lstStyle/>
          <a:p>
            <a:r>
              <a:rPr lang="en-US"/>
              <a:t>Workshops for Fall</a:t>
            </a:r>
          </a:p>
        </p:txBody>
      </p:sp>
      <p:sp>
        <p:nvSpPr>
          <p:cNvPr id="3" name="Content Placeholder 2">
            <a:extLst>
              <a:ext uri="{FF2B5EF4-FFF2-40B4-BE49-F238E27FC236}">
                <a16:creationId xmlns:a16="http://schemas.microsoft.com/office/drawing/2014/main" id="{8DADEF29-DC80-5FAE-C070-F998383F3B69}"/>
              </a:ext>
            </a:extLst>
          </p:cNvPr>
          <p:cNvSpPr>
            <a:spLocks noGrp="1"/>
          </p:cNvSpPr>
          <p:nvPr>
            <p:ph idx="1"/>
          </p:nvPr>
        </p:nvSpPr>
        <p:spPr/>
        <p:txBody>
          <a:bodyPr/>
          <a:lstStyle/>
          <a:p>
            <a:r>
              <a:rPr lang="en-US"/>
              <a:t>Dipole antenna design and build.</a:t>
            </a:r>
          </a:p>
          <a:p>
            <a:pPr lvl="1"/>
            <a:r>
              <a:rPr lang="en-US"/>
              <a:t>You pick the band, help provided for build.</a:t>
            </a:r>
          </a:p>
          <a:p>
            <a:pPr lvl="1"/>
            <a:r>
              <a:rPr lang="en-US"/>
              <a:t>Fan Dipole possible?</a:t>
            </a:r>
          </a:p>
          <a:p>
            <a:r>
              <a:rPr lang="en-US"/>
              <a:t>Digital Mode Demonstration and Configurations</a:t>
            </a:r>
          </a:p>
          <a:p>
            <a:pPr lvl="1"/>
            <a:r>
              <a:rPr lang="en-US"/>
              <a:t>FT-8</a:t>
            </a:r>
          </a:p>
          <a:p>
            <a:pPr lvl="1"/>
            <a:r>
              <a:rPr lang="en-US"/>
              <a:t>WIRES-X</a:t>
            </a:r>
          </a:p>
          <a:p>
            <a:pPr lvl="1"/>
            <a:r>
              <a:rPr lang="en-US"/>
              <a:t>FUSSION</a:t>
            </a:r>
          </a:p>
          <a:p>
            <a:endParaRPr lang="en-US"/>
          </a:p>
        </p:txBody>
      </p:sp>
    </p:spTree>
    <p:extLst>
      <p:ext uri="{BB962C8B-B14F-4D97-AF65-F5344CB8AC3E}">
        <p14:creationId xmlns:p14="http://schemas.microsoft.com/office/powerpoint/2010/main" val="2756544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677758-132A-43D1-96C9-0CFE96365A96}"/>
              </a:ext>
            </a:extLst>
          </p:cNvPr>
          <p:cNvSpPr>
            <a:spLocks noChangeArrowheads="1"/>
          </p:cNvSpPr>
          <p:nvPr/>
        </p:nvSpPr>
        <p:spPr bwMode="auto">
          <a:xfrm>
            <a:off x="918140" y="147191"/>
            <a:ext cx="1035572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1pPr>
            <a:lvl2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2pPr>
            <a:lvl3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3pPr>
            <a:lvl4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4pPr>
            <a:lvl5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5pPr>
            <a:lvl6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6pPr>
            <a:lvl7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7pPr>
            <a:lvl8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8pPr>
            <a:lvl9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US" altLang="en-US" sz="3200" b="1" i="0" u="sng"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rPr>
              <a:t>Central Dakota Amateur Radio Club</a:t>
            </a:r>
            <a:endParaRPr kumimoji="0" lang="en-US" altLang="en-US" sz="3200" b="0" i="0" u="none" strike="noStrike" cap="none" normalizeH="0" baseline="0">
              <a:ln>
                <a:noFill/>
              </a:ln>
              <a:solidFill>
                <a:schemeClr val="tx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US" altLang="en-US" sz="3200" b="0" i="0" u="none"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rPr>
              <a:t>PO Box 7162 Bismarck, North Dakota 58507-7162</a:t>
            </a:r>
            <a:endParaRPr kumimoji="0" lang="en-US" altLang="en-US" sz="3200" b="0" i="0" u="none" strike="noStrike" cap="none" normalizeH="0" baseline="0">
              <a:ln>
                <a:noFill/>
              </a:ln>
              <a:solidFill>
                <a:schemeClr val="tx1"/>
              </a:solidFill>
              <a:effectLst/>
              <a:latin typeface="+mj-lt"/>
            </a:endParaRPr>
          </a:p>
        </p:txBody>
      </p:sp>
      <p:sp>
        <p:nvSpPr>
          <p:cNvPr id="3" name="Subtitle 2">
            <a:extLst>
              <a:ext uri="{FF2B5EF4-FFF2-40B4-BE49-F238E27FC236}">
                <a16:creationId xmlns:a16="http://schemas.microsoft.com/office/drawing/2014/main" id="{E8F395B0-82F6-449B-BC23-A789D5897397}"/>
              </a:ext>
            </a:extLst>
          </p:cNvPr>
          <p:cNvSpPr>
            <a:spLocks noGrp="1"/>
          </p:cNvSpPr>
          <p:nvPr>
            <p:ph type="subTitle" idx="1"/>
          </p:nvPr>
        </p:nvSpPr>
        <p:spPr>
          <a:xfrm>
            <a:off x="1886771" y="1248513"/>
            <a:ext cx="9813075" cy="5486400"/>
          </a:xfrm>
        </p:spPr>
        <p:txBody>
          <a:bodyPr>
            <a:normAutofit fontScale="70000" lnSpcReduction="20000"/>
          </a:bodyPr>
          <a:lstStyle/>
          <a:p>
            <a:pPr marL="0" marR="0">
              <a:spcBef>
                <a:spcPts val="0"/>
              </a:spcBef>
              <a:spcAft>
                <a:spcPts val="0"/>
              </a:spcAft>
            </a:pPr>
            <a:r>
              <a:rPr lang="en-US" sz="3900" b="1">
                <a:solidFill>
                  <a:srgbClr val="444444"/>
                </a:solidFill>
                <a:effectLst/>
                <a:latin typeface="+mj-lt"/>
                <a:ea typeface="Calibri" panose="020F0502020204030204" pitchFamily="34" charset="0"/>
                <a:cs typeface="Times New Roman" panose="02020603050405020304" pitchFamily="18" charset="0"/>
              </a:rPr>
              <a:t>October 25th, 2022, MEETING AGENDA</a:t>
            </a:r>
            <a:endParaRPr lang="en-US" sz="3900" b="1">
              <a:effectLst/>
              <a:latin typeface="+mj-lt"/>
              <a:ea typeface="Calibri" panose="020F0502020204030204" pitchFamily="34" charset="0"/>
              <a:cs typeface="Times New Roman" panose="02020603050405020304" pitchFamily="18" charset="0"/>
            </a:endParaRPr>
          </a:p>
          <a:p>
            <a:pPr marL="803275" marR="0" indent="-346075" algn="l">
              <a:lnSpc>
                <a:spcPct val="120000"/>
              </a:lnSpc>
              <a:spcBef>
                <a:spcPts val="0"/>
              </a:spcBef>
              <a:spcAft>
                <a:spcPts val="0"/>
              </a:spcAft>
            </a:pPr>
            <a:r>
              <a:rPr lang="en-US" sz="1800" b="1">
                <a:solidFill>
                  <a:srgbClr val="1D2228"/>
                </a:solidFill>
                <a:effectLst/>
                <a:latin typeface="+mj-lt"/>
                <a:ea typeface="Times New Roman" panose="02020603050405020304" pitchFamily="18" charset="0"/>
                <a:cs typeface="Times New Roman" panose="02020603050405020304" pitchFamily="18" charset="0"/>
              </a:rPr>
              <a:t>A.	</a:t>
            </a:r>
            <a:r>
              <a:rPr lang="en-US" sz="1800" b="1">
                <a:solidFill>
                  <a:srgbClr val="1D2228"/>
                </a:solidFill>
                <a:effectLst/>
                <a:highlight>
                  <a:srgbClr val="FFFF00"/>
                </a:highlight>
                <a:latin typeface="+mj-lt"/>
                <a:ea typeface="Times New Roman" panose="02020603050405020304" pitchFamily="18" charset="0"/>
                <a:cs typeface="Times New Roman" panose="02020603050405020304" pitchFamily="18" charset="0"/>
              </a:rPr>
              <a:t>Approval of </a:t>
            </a:r>
            <a:r>
              <a:rPr lang="en-US" sz="1800" b="1">
                <a:solidFill>
                  <a:srgbClr val="1D2228"/>
                </a:solidFill>
                <a:highlight>
                  <a:srgbClr val="FFFF00"/>
                </a:highlight>
                <a:latin typeface="+mj-lt"/>
                <a:ea typeface="Times New Roman" panose="02020603050405020304" pitchFamily="18" charset="0"/>
                <a:cs typeface="Times New Roman" panose="02020603050405020304" pitchFamily="18" charset="0"/>
              </a:rPr>
              <a:t>September 2022 </a:t>
            </a:r>
            <a:r>
              <a:rPr lang="en-US" sz="1800" b="1">
                <a:solidFill>
                  <a:srgbClr val="1D2228"/>
                </a:solidFill>
                <a:effectLst/>
                <a:highlight>
                  <a:srgbClr val="FFFF00"/>
                </a:highlight>
                <a:latin typeface="+mj-lt"/>
                <a:ea typeface="Times New Roman" panose="02020603050405020304" pitchFamily="18" charset="0"/>
                <a:cs typeface="Times New Roman" panose="02020603050405020304" pitchFamily="18" charset="0"/>
              </a:rPr>
              <a:t>meeting minutes.</a:t>
            </a:r>
            <a:endParaRPr lang="en-US" sz="1800" b="1">
              <a:effectLst/>
              <a:highlight>
                <a:srgbClr val="FFFF00"/>
              </a:highlight>
              <a:latin typeface="+mj-lt"/>
              <a:ea typeface="Calibri" panose="020F0502020204030204" pitchFamily="34" charset="0"/>
              <a:cs typeface="Times New Roman" panose="02020603050405020304" pitchFamily="18" charset="0"/>
            </a:endParaRPr>
          </a:p>
          <a:p>
            <a:pPr marL="803275" marR="0" indent="-346075" algn="l">
              <a:lnSpc>
                <a:spcPct val="120000"/>
              </a:lnSpc>
              <a:spcBef>
                <a:spcPts val="0"/>
              </a:spcBef>
              <a:spcAft>
                <a:spcPts val="0"/>
              </a:spcAft>
            </a:pPr>
            <a:r>
              <a:rPr lang="en-US" sz="1800" b="1">
                <a:effectLst/>
                <a:latin typeface="+mj-lt"/>
                <a:ea typeface="Calibri" panose="020F0502020204030204" pitchFamily="34" charset="0"/>
                <a:cs typeface="Times New Roman" panose="02020603050405020304" pitchFamily="18" charset="0"/>
              </a:rPr>
              <a:t>B.	</a:t>
            </a:r>
            <a:r>
              <a:rPr lang="en-US" sz="1800" b="1">
                <a:effectLst/>
                <a:highlight>
                  <a:srgbClr val="FFFF00"/>
                </a:highlight>
                <a:latin typeface="+mj-lt"/>
                <a:ea typeface="Calibri" panose="020F0502020204030204" pitchFamily="34" charset="0"/>
                <a:cs typeface="Times New Roman" panose="02020603050405020304" pitchFamily="18" charset="0"/>
              </a:rPr>
              <a:t>Treasurer's Report</a:t>
            </a:r>
          </a:p>
          <a:p>
            <a:pPr marL="803275" marR="0" indent="-346075" algn="l">
              <a:lnSpc>
                <a:spcPct val="120000"/>
              </a:lnSpc>
              <a:spcBef>
                <a:spcPts val="0"/>
              </a:spcBef>
              <a:spcAft>
                <a:spcPts val="0"/>
              </a:spcAft>
              <a:buAutoNum type="alphaUcPeriod" startAt="3"/>
            </a:pPr>
            <a:r>
              <a:rPr lang="en-US" sz="1800" b="1">
                <a:effectLst/>
                <a:highlight>
                  <a:srgbClr val="FFFF00"/>
                </a:highlight>
                <a:latin typeface="+mj-lt"/>
                <a:ea typeface="Calibri" panose="020F0502020204030204" pitchFamily="34" charset="0"/>
                <a:cs typeface="Times New Roman" panose="02020603050405020304" pitchFamily="18" charset="0"/>
              </a:rPr>
              <a:t>Guests.</a:t>
            </a:r>
          </a:p>
          <a:p>
            <a:pPr marL="457200" marR="0" algn="l">
              <a:lnSpc>
                <a:spcPct val="120000"/>
              </a:lnSpc>
              <a:spcBef>
                <a:spcPts val="0"/>
              </a:spcBef>
              <a:spcAft>
                <a:spcPts val="0"/>
              </a:spcAft>
            </a:pPr>
            <a:endParaRPr lang="en-US" sz="1800" b="1">
              <a:effectLst/>
              <a:latin typeface="+mj-lt"/>
              <a:ea typeface="Calibri" panose="020F0502020204030204" pitchFamily="34" charset="0"/>
              <a:cs typeface="Times New Roman" panose="02020603050405020304" pitchFamily="18" charset="0"/>
            </a:endParaRPr>
          </a:p>
          <a:p>
            <a:pPr lvl="1" indent="-227013" algn="l">
              <a:lnSpc>
                <a:spcPct val="120000"/>
              </a:lnSpc>
              <a:spcBef>
                <a:spcPts val="0"/>
              </a:spcBef>
            </a:pPr>
            <a:r>
              <a:rPr lang="en-US" sz="1800" b="1">
                <a:effectLst/>
                <a:latin typeface="+mj-lt"/>
                <a:ea typeface="Calibri" panose="020F0502020204030204" pitchFamily="34" charset="0"/>
                <a:cs typeface="Times New Roman" panose="02020603050405020304" pitchFamily="18" charset="0"/>
              </a:rPr>
              <a:t> COMMITTEE REPORTS:</a:t>
            </a:r>
          </a:p>
          <a:p>
            <a:pPr marL="800100" lvl="1" indent="-342900" algn="l">
              <a:lnSpc>
                <a:spcPct val="120000"/>
              </a:lnSpc>
              <a:spcBef>
                <a:spcPts val="0"/>
              </a:spcBef>
              <a:buFont typeface="+mj-lt"/>
              <a:buAutoNum type="arabicPeriod"/>
            </a:pPr>
            <a:r>
              <a:rPr lang="en-US" sz="1800" b="1">
                <a:effectLst/>
                <a:highlight>
                  <a:srgbClr val="00FF00"/>
                </a:highlight>
                <a:latin typeface="+mj-lt"/>
                <a:ea typeface="Calibri" panose="020F0502020204030204" pitchFamily="34" charset="0"/>
                <a:cs typeface="Times New Roman" panose="02020603050405020304" pitchFamily="18" charset="0"/>
              </a:rPr>
              <a:t>Technical.</a:t>
            </a:r>
          </a:p>
          <a:p>
            <a:pPr marL="800100" lvl="1" indent="-342900" algn="l">
              <a:lnSpc>
                <a:spcPct val="120000"/>
              </a:lnSpc>
              <a:spcBef>
                <a:spcPts val="0"/>
              </a:spcBef>
              <a:buFont typeface="+mj-lt"/>
              <a:buAutoNum type="arabicPeriod"/>
            </a:pPr>
            <a:r>
              <a:rPr lang="en-US" sz="1800" b="1">
                <a:effectLst/>
                <a:latin typeface="+mj-lt"/>
                <a:ea typeface="Calibri" panose="020F0502020204030204" pitchFamily="34" charset="0"/>
                <a:cs typeface="Times New Roman" panose="02020603050405020304" pitchFamily="18" charset="0"/>
              </a:rPr>
              <a:t>Skywarn </a:t>
            </a:r>
          </a:p>
          <a:p>
            <a:pPr marL="800100" lvl="1" indent="-342900" algn="l">
              <a:lnSpc>
                <a:spcPct val="120000"/>
              </a:lnSpc>
              <a:spcBef>
                <a:spcPts val="0"/>
              </a:spcBef>
              <a:buFont typeface="+mj-lt"/>
              <a:buAutoNum type="arabicPeriod"/>
            </a:pPr>
            <a:r>
              <a:rPr lang="en-US" sz="1800" b="1">
                <a:effectLst/>
                <a:latin typeface="+mj-lt"/>
                <a:ea typeface="Calibri" panose="020F0502020204030204" pitchFamily="34" charset="0"/>
                <a:cs typeface="Times New Roman" panose="02020603050405020304" pitchFamily="18" charset="0"/>
              </a:rPr>
              <a:t>VE Testing</a:t>
            </a:r>
          </a:p>
          <a:p>
            <a:pPr marL="800100" lvl="1" indent="-342900" algn="l">
              <a:lnSpc>
                <a:spcPct val="120000"/>
              </a:lnSpc>
              <a:spcBef>
                <a:spcPts val="0"/>
              </a:spcBef>
              <a:buFont typeface="+mj-lt"/>
              <a:buAutoNum type="arabicPeriod"/>
            </a:pPr>
            <a:r>
              <a:rPr lang="en-US" sz="1800" b="1">
                <a:effectLst/>
                <a:latin typeface="+mj-lt"/>
                <a:ea typeface="Calibri" panose="020F0502020204030204" pitchFamily="34" charset="0"/>
                <a:cs typeface="Times New Roman" panose="02020603050405020304" pitchFamily="18" charset="0"/>
              </a:rPr>
              <a:t>Net Control report</a:t>
            </a:r>
          </a:p>
          <a:p>
            <a:pPr lvl="1" indent="457200" algn="l">
              <a:lnSpc>
                <a:spcPct val="120000"/>
              </a:lnSpc>
              <a:spcBef>
                <a:spcPts val="0"/>
              </a:spcBef>
            </a:pPr>
            <a:r>
              <a:rPr lang="en-US" sz="1800" b="1">
                <a:effectLst/>
                <a:latin typeface="+mj-lt"/>
                <a:ea typeface="Calibri" panose="020F0502020204030204" pitchFamily="34" charset="0"/>
                <a:cs typeface="Times New Roman" panose="02020603050405020304" pitchFamily="18" charset="0"/>
              </a:rPr>
              <a:t> </a:t>
            </a:r>
          </a:p>
          <a:p>
            <a:pPr marL="461963" marR="0" indent="-231775" algn="l">
              <a:spcBef>
                <a:spcPts val="0"/>
              </a:spcBef>
              <a:spcAft>
                <a:spcPts val="0"/>
              </a:spcAft>
            </a:pPr>
            <a:r>
              <a:rPr lang="en-US" sz="1800" b="1">
                <a:effectLst/>
                <a:latin typeface="+mj-lt"/>
                <a:ea typeface="Consolas" panose="020B0609020204030204" pitchFamily="49" charset="0"/>
                <a:cs typeface="Consolas" panose="020B0609020204030204" pitchFamily="49" charset="0"/>
              </a:rPr>
              <a:t>OLD BUSINESS: </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Projects at BSC planning </a:t>
            </a:r>
          </a:p>
          <a:p>
            <a:pPr marL="919163" lvl="2" indent="341313" algn="l">
              <a:lnSpc>
                <a:spcPct val="107000"/>
              </a:lnSpc>
              <a:spcBef>
                <a:spcPts val="0"/>
              </a:spcBef>
              <a:buFont typeface="+mj-lt"/>
              <a:buAutoNum type="alphaLcParenR"/>
            </a:pPr>
            <a:r>
              <a:rPr lang="en-US" sz="1600" b="1">
                <a:effectLst/>
                <a:latin typeface="+mj-lt"/>
                <a:ea typeface="Consolas" panose="020B0609020204030204" pitchFamily="49" charset="0"/>
                <a:cs typeface="Consolas" panose="020B0609020204030204" pitchFamily="49" charset="0"/>
              </a:rPr>
              <a:t>Dipole antenna class October 29</a:t>
            </a:r>
            <a:r>
              <a:rPr lang="en-US" sz="1600" b="1" baseline="30000">
                <a:effectLst/>
                <a:latin typeface="+mj-lt"/>
                <a:ea typeface="Consolas" panose="020B0609020204030204" pitchFamily="49" charset="0"/>
                <a:cs typeface="Consolas" panose="020B0609020204030204" pitchFamily="49" charset="0"/>
              </a:rPr>
              <a:t>th</a:t>
            </a:r>
            <a:endParaRPr lang="en-US" sz="1600" b="1">
              <a:effectLst/>
              <a:latin typeface="+mj-lt"/>
              <a:ea typeface="Consolas" panose="020B0609020204030204" pitchFamily="49" charset="0"/>
              <a:cs typeface="Consolas" panose="020B0609020204030204" pitchFamily="49" charset="0"/>
            </a:endParaRP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Girl Scout Big Event Report</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Jamboree on the Air Report </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HAMFEST 2023 Planning </a:t>
            </a:r>
          </a:p>
          <a:p>
            <a:pPr marL="461963" marR="0" indent="341313" algn="l">
              <a:lnSpc>
                <a:spcPct val="107000"/>
              </a:lnSpc>
              <a:spcBef>
                <a:spcPts val="0"/>
              </a:spcBef>
              <a:spcAft>
                <a:spcPts val="0"/>
              </a:spcAft>
            </a:pPr>
            <a:r>
              <a:rPr lang="en-US" sz="1800" b="1">
                <a:effectLst/>
                <a:latin typeface="+mj-lt"/>
                <a:ea typeface="Consolas" panose="020B0609020204030204" pitchFamily="49" charset="0"/>
                <a:cs typeface="Consolas" panose="020B0609020204030204" pitchFamily="49" charset="0"/>
              </a:rPr>
              <a:t>  </a:t>
            </a:r>
          </a:p>
          <a:p>
            <a:pPr marL="461963" marR="307340" indent="-231775" algn="l">
              <a:spcBef>
                <a:spcPts val="5"/>
              </a:spcBef>
              <a:spcAft>
                <a:spcPts val="0"/>
              </a:spcAft>
            </a:pPr>
            <a:r>
              <a:rPr lang="en-US" sz="1800" b="1">
                <a:effectLst/>
                <a:latin typeface="+mj-lt"/>
                <a:ea typeface="Consolas" panose="020B0609020204030204" pitchFamily="49" charset="0"/>
                <a:cs typeface="Consolas" panose="020B0609020204030204" pitchFamily="49" charset="0"/>
              </a:rPr>
              <a:t>NEW BUSINESS: </a:t>
            </a:r>
          </a:p>
          <a:p>
            <a:pPr marL="461963" marR="0" lvl="0" indent="341313" algn="l">
              <a:spcBef>
                <a:spcPts val="5"/>
              </a:spcBef>
              <a:spcAft>
                <a:spcPts val="0"/>
              </a:spcAft>
              <a:buFont typeface="+mj-lt"/>
              <a:buAutoNum type="arabicParenR"/>
            </a:pPr>
            <a:r>
              <a:rPr lang="en-US" sz="1800" b="1">
                <a:solidFill>
                  <a:srgbClr val="1D2028"/>
                </a:solidFill>
                <a:effectLst/>
                <a:latin typeface="+mj-lt"/>
                <a:ea typeface="Consolas" panose="020B0609020204030204" pitchFamily="49" charset="0"/>
                <a:cs typeface="Consolas" panose="020B0609020204030204" pitchFamily="49" charset="0"/>
              </a:rPr>
              <a:t>Missouri Slope Model Aero Club donation.</a:t>
            </a:r>
            <a:endParaRPr lang="en-US" sz="1800" b="1">
              <a:effectLst/>
              <a:latin typeface="+mj-lt"/>
              <a:ea typeface="Consolas" panose="020B0609020204030204" pitchFamily="49" charset="0"/>
              <a:cs typeface="Consolas" panose="020B0609020204030204" pitchFamily="49" charset="0"/>
            </a:endParaRP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Elections</a:t>
            </a:r>
          </a:p>
          <a:p>
            <a:pPr marL="461963" marR="0" lvl="0" indent="341313" algn="l">
              <a:lnSpc>
                <a:spcPct val="107000"/>
              </a:lnSpc>
              <a:spcBef>
                <a:spcPts val="0"/>
              </a:spcBef>
              <a:spcAft>
                <a:spcPts val="0"/>
              </a:spcAft>
              <a:buFont typeface="+mj-lt"/>
              <a:buAutoNum type="arabicParenR"/>
              <a:tabLst>
                <a:tab pos="228600" algn="l"/>
              </a:tabLst>
            </a:pPr>
            <a:r>
              <a:rPr lang="en-US" sz="1800" b="1">
                <a:effectLst/>
                <a:latin typeface="+mj-lt"/>
                <a:ea typeface="Consolas" panose="020B0609020204030204" pitchFamily="49" charset="0"/>
                <a:cs typeface="Consolas" panose="020B0609020204030204" pitchFamily="49" charset="0"/>
              </a:rPr>
              <a:t>Christmas Party </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Lewis and Clark on the Trail June 3</a:t>
            </a:r>
            <a:r>
              <a:rPr lang="en-US" sz="1800" b="1" baseline="30000">
                <a:effectLst/>
                <a:latin typeface="+mj-lt"/>
                <a:ea typeface="Consolas" panose="020B0609020204030204" pitchFamily="49" charset="0"/>
                <a:cs typeface="Consolas" panose="020B0609020204030204" pitchFamily="49" charset="0"/>
              </a:rPr>
              <a:t>rd</a:t>
            </a:r>
            <a:r>
              <a:rPr lang="en-US" sz="1800" b="1">
                <a:effectLst/>
                <a:latin typeface="+mj-lt"/>
                <a:ea typeface="Consolas" panose="020B0609020204030204" pitchFamily="49" charset="0"/>
                <a:cs typeface="Consolas" panose="020B0609020204030204" pitchFamily="49" charset="0"/>
              </a:rPr>
              <a:t> –18</a:t>
            </a:r>
            <a:r>
              <a:rPr lang="en-US" sz="1800" b="1" baseline="30000">
                <a:effectLst/>
                <a:latin typeface="+mj-lt"/>
                <a:ea typeface="Consolas" panose="020B0609020204030204" pitchFamily="49" charset="0"/>
                <a:cs typeface="Consolas" panose="020B0609020204030204" pitchFamily="49" charset="0"/>
              </a:rPr>
              <a:t>th </a:t>
            </a:r>
            <a:r>
              <a:rPr lang="en-US" sz="1800" b="1">
                <a:effectLst/>
                <a:latin typeface="+mj-lt"/>
                <a:ea typeface="Consolas" panose="020B0609020204030204" pitchFamily="49" charset="0"/>
                <a:cs typeface="Consolas" panose="020B0609020204030204" pitchFamily="49" charset="0"/>
              </a:rPr>
              <a:t>23</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New Equipment</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Tower Site Recognition / Appreciation</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50/50 </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Announcements</a:t>
            </a:r>
          </a:p>
          <a:p>
            <a:pPr marL="461963" marR="0" indent="341313" algn="l">
              <a:spcBef>
                <a:spcPts val="0"/>
              </a:spcBef>
              <a:spcAft>
                <a:spcPts val="0"/>
              </a:spcAft>
            </a:pPr>
            <a:endParaRPr lang="en-US" sz="1800" b="1">
              <a:effectLst/>
              <a:latin typeface="+mj-lt"/>
              <a:ea typeface="Consolas" panose="020B0609020204030204" pitchFamily="49" charset="0"/>
              <a:cs typeface="Consolas" panose="020B0609020204030204" pitchFamily="49" charset="0"/>
            </a:endParaRPr>
          </a:p>
          <a:p>
            <a:pPr marL="461963" marR="0" indent="341313" algn="l">
              <a:spcBef>
                <a:spcPts val="0"/>
              </a:spcBef>
              <a:spcAft>
                <a:spcPts val="0"/>
              </a:spcAft>
            </a:pPr>
            <a:r>
              <a:rPr lang="en-US" sz="1800" b="1">
                <a:effectLst/>
                <a:latin typeface="+mj-lt"/>
                <a:ea typeface="Calibri" panose="020F0502020204030204" pitchFamily="34" charset="0"/>
                <a:cs typeface="Times New Roman" panose="02020603050405020304" pitchFamily="18" charset="0"/>
              </a:rPr>
              <a:t>ADJOURN</a:t>
            </a:r>
          </a:p>
          <a:p>
            <a:pPr marL="342900" marR="0" lvl="0" indent="-342900" algn="l">
              <a:spcBef>
                <a:spcPts val="0"/>
              </a:spcBef>
              <a:spcAft>
                <a:spcPts val="0"/>
              </a:spcAft>
              <a:buFont typeface="+mj-lt"/>
              <a:buAutoNum type="arabicPeriod"/>
            </a:pPr>
            <a:endParaRPr lang="en-US" sz="1900" b="1">
              <a:solidFill>
                <a:srgbClr val="000000"/>
              </a:solidFill>
              <a:effectLst/>
              <a:latin typeface="+mj-lt"/>
              <a:ea typeface="Calibri" panose="020F0502020204030204" pitchFamily="34" charset="0"/>
              <a:cs typeface="Consolas" panose="020B0609020204030204" pitchFamily="49" charset="0"/>
            </a:endParaRPr>
          </a:p>
        </p:txBody>
      </p:sp>
      <p:pic>
        <p:nvPicPr>
          <p:cNvPr id="2050" name="Picture 43">
            <a:extLst>
              <a:ext uri="{FF2B5EF4-FFF2-40B4-BE49-F238E27FC236}">
                <a16:creationId xmlns:a16="http://schemas.microsoft.com/office/drawing/2014/main" id="{1DC8BB61-FA2E-46FB-8304-F6776510F3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635" y="132845"/>
            <a:ext cx="441551" cy="989072"/>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44" descr="Picture">
            <a:extLst>
              <a:ext uri="{FF2B5EF4-FFF2-40B4-BE49-F238E27FC236}">
                <a16:creationId xmlns:a16="http://schemas.microsoft.com/office/drawing/2014/main" id="{57DD2171-59CA-47B9-9381-D4EA27C9F0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884"/>
          <a:stretch>
            <a:fillRect/>
          </a:stretch>
        </p:blipFill>
        <p:spPr bwMode="auto">
          <a:xfrm>
            <a:off x="379279" y="63499"/>
            <a:ext cx="1161508" cy="10588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9E3262D-A80F-4122-A1AD-42FBA482326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901652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20ECC-96F8-4AE9-89BE-F43AF5E182D3}"/>
              </a:ext>
            </a:extLst>
          </p:cNvPr>
          <p:cNvSpPr>
            <a:spLocks noGrp="1"/>
          </p:cNvSpPr>
          <p:nvPr>
            <p:ph type="title"/>
          </p:nvPr>
        </p:nvSpPr>
        <p:spPr/>
        <p:txBody>
          <a:bodyPr/>
          <a:lstStyle/>
          <a:p>
            <a:r>
              <a:rPr lang="en-US" dirty="0"/>
              <a:t>TECHNICAL COMMITTEE REPORT</a:t>
            </a:r>
          </a:p>
        </p:txBody>
      </p:sp>
      <p:sp>
        <p:nvSpPr>
          <p:cNvPr id="3" name="Content Placeholder 2">
            <a:extLst>
              <a:ext uri="{FF2B5EF4-FFF2-40B4-BE49-F238E27FC236}">
                <a16:creationId xmlns:a16="http://schemas.microsoft.com/office/drawing/2014/main" id="{A6A768B0-CE33-4866-8404-D77FDF06BF96}"/>
              </a:ext>
            </a:extLst>
          </p:cNvPr>
          <p:cNvSpPr>
            <a:spLocks noGrp="1"/>
          </p:cNvSpPr>
          <p:nvPr>
            <p:ph idx="1"/>
          </p:nvPr>
        </p:nvSpPr>
        <p:spPr/>
        <p:txBody>
          <a:bodyPr/>
          <a:lstStyle/>
          <a:p>
            <a:r>
              <a:rPr lang="en-US" dirty="0"/>
              <a:t>MARK / N0FAZ</a:t>
            </a:r>
          </a:p>
          <a:p>
            <a:r>
              <a:rPr lang="en-US" dirty="0"/>
              <a:t>RANDY / KC0CAU</a:t>
            </a:r>
          </a:p>
          <a:p>
            <a:r>
              <a:rPr lang="en-US" dirty="0"/>
              <a:t>PETE / KF0DL</a:t>
            </a:r>
          </a:p>
          <a:p>
            <a:endParaRPr lang="en-US" dirty="0"/>
          </a:p>
        </p:txBody>
      </p:sp>
    </p:spTree>
    <p:extLst>
      <p:ext uri="{BB962C8B-B14F-4D97-AF65-F5344CB8AC3E}">
        <p14:creationId xmlns:p14="http://schemas.microsoft.com/office/powerpoint/2010/main" val="1965535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524F2-C234-7794-0DAF-D34D9777A0BF}"/>
              </a:ext>
            </a:extLst>
          </p:cNvPr>
          <p:cNvSpPr>
            <a:spLocks noGrp="1"/>
          </p:cNvSpPr>
          <p:nvPr>
            <p:ph type="title"/>
          </p:nvPr>
        </p:nvSpPr>
        <p:spPr/>
        <p:txBody>
          <a:bodyPr/>
          <a:lstStyle/>
          <a:p>
            <a:r>
              <a:rPr lang="en-US"/>
              <a:t>Technical Report and Updates</a:t>
            </a:r>
          </a:p>
        </p:txBody>
      </p:sp>
      <p:sp>
        <p:nvSpPr>
          <p:cNvPr id="3" name="Content Placeholder 2">
            <a:extLst>
              <a:ext uri="{FF2B5EF4-FFF2-40B4-BE49-F238E27FC236}">
                <a16:creationId xmlns:a16="http://schemas.microsoft.com/office/drawing/2014/main" id="{F086AB41-3E68-466A-7C1E-0F8803DF2658}"/>
              </a:ext>
            </a:extLst>
          </p:cNvPr>
          <p:cNvSpPr>
            <a:spLocks noGrp="1"/>
          </p:cNvSpPr>
          <p:nvPr>
            <p:ph idx="1"/>
          </p:nvPr>
        </p:nvSpPr>
        <p:spPr/>
        <p:txBody>
          <a:bodyPr/>
          <a:lstStyle/>
          <a:p>
            <a:r>
              <a:rPr lang="en-US"/>
              <a:t>Hanover Repeater Duplexer Replacement</a:t>
            </a:r>
          </a:p>
          <a:p>
            <a:pPr lvl="1"/>
            <a:endParaRPr lang="en-US"/>
          </a:p>
        </p:txBody>
      </p:sp>
      <p:graphicFrame>
        <p:nvGraphicFramePr>
          <p:cNvPr id="4" name="Table 3">
            <a:extLst>
              <a:ext uri="{FF2B5EF4-FFF2-40B4-BE49-F238E27FC236}">
                <a16:creationId xmlns:a16="http://schemas.microsoft.com/office/drawing/2014/main" id="{53D50DDC-9C56-4787-97AE-7AA53E6AB812}"/>
              </a:ext>
            </a:extLst>
          </p:cNvPr>
          <p:cNvGraphicFramePr>
            <a:graphicFrameLocks noGrp="1"/>
          </p:cNvGraphicFramePr>
          <p:nvPr>
            <p:extLst>
              <p:ext uri="{D42A27DB-BD31-4B8C-83A1-F6EECF244321}">
                <p14:modId xmlns:p14="http://schemas.microsoft.com/office/powerpoint/2010/main" val="2939904663"/>
              </p:ext>
            </p:extLst>
          </p:nvPr>
        </p:nvGraphicFramePr>
        <p:xfrm>
          <a:off x="73890" y="2318062"/>
          <a:ext cx="11674764" cy="4539938"/>
        </p:xfrm>
        <a:graphic>
          <a:graphicData uri="http://schemas.openxmlformats.org/drawingml/2006/table">
            <a:tbl>
              <a:tblPr firstRow="1" firstCol="1" bandRow="1">
                <a:tableStyleId>{5C22544A-7EE6-4342-B048-85BDC9FD1C3A}</a:tableStyleId>
              </a:tblPr>
              <a:tblGrid>
                <a:gridCol w="2189019">
                  <a:extLst>
                    <a:ext uri="{9D8B030D-6E8A-4147-A177-3AD203B41FA5}">
                      <a16:colId xmlns:a16="http://schemas.microsoft.com/office/drawing/2014/main" val="842724633"/>
                    </a:ext>
                  </a:extLst>
                </a:gridCol>
                <a:gridCol w="1173018">
                  <a:extLst>
                    <a:ext uri="{9D8B030D-6E8A-4147-A177-3AD203B41FA5}">
                      <a16:colId xmlns:a16="http://schemas.microsoft.com/office/drawing/2014/main" val="2570609986"/>
                    </a:ext>
                  </a:extLst>
                </a:gridCol>
                <a:gridCol w="997527">
                  <a:extLst>
                    <a:ext uri="{9D8B030D-6E8A-4147-A177-3AD203B41FA5}">
                      <a16:colId xmlns:a16="http://schemas.microsoft.com/office/drawing/2014/main" val="1469386231"/>
                    </a:ext>
                  </a:extLst>
                </a:gridCol>
                <a:gridCol w="1320800">
                  <a:extLst>
                    <a:ext uri="{9D8B030D-6E8A-4147-A177-3AD203B41FA5}">
                      <a16:colId xmlns:a16="http://schemas.microsoft.com/office/drawing/2014/main" val="1941516491"/>
                    </a:ext>
                  </a:extLst>
                </a:gridCol>
                <a:gridCol w="1357745">
                  <a:extLst>
                    <a:ext uri="{9D8B030D-6E8A-4147-A177-3AD203B41FA5}">
                      <a16:colId xmlns:a16="http://schemas.microsoft.com/office/drawing/2014/main" val="3344478175"/>
                    </a:ext>
                  </a:extLst>
                </a:gridCol>
                <a:gridCol w="1533237">
                  <a:extLst>
                    <a:ext uri="{9D8B030D-6E8A-4147-A177-3AD203B41FA5}">
                      <a16:colId xmlns:a16="http://schemas.microsoft.com/office/drawing/2014/main" val="2596132591"/>
                    </a:ext>
                  </a:extLst>
                </a:gridCol>
                <a:gridCol w="1616363">
                  <a:extLst>
                    <a:ext uri="{9D8B030D-6E8A-4147-A177-3AD203B41FA5}">
                      <a16:colId xmlns:a16="http://schemas.microsoft.com/office/drawing/2014/main" val="3296965800"/>
                    </a:ext>
                  </a:extLst>
                </a:gridCol>
                <a:gridCol w="1487055">
                  <a:extLst>
                    <a:ext uri="{9D8B030D-6E8A-4147-A177-3AD203B41FA5}">
                      <a16:colId xmlns:a16="http://schemas.microsoft.com/office/drawing/2014/main" val="163976345"/>
                    </a:ext>
                  </a:extLst>
                </a:gridCol>
              </a:tblGrid>
              <a:tr h="763612">
                <a:tc>
                  <a:txBody>
                    <a:bodyPr/>
                    <a:lstStyle/>
                    <a:p>
                      <a:pPr marL="0" marR="0">
                        <a:spcBef>
                          <a:spcPts val="0"/>
                        </a:spcBef>
                        <a:spcAft>
                          <a:spcPts val="0"/>
                        </a:spcAft>
                      </a:pPr>
                      <a:r>
                        <a:rPr lang="en-US" sz="1800">
                          <a:effectLst/>
                        </a:rPr>
                        <a:t>Make &amp; Model</a:t>
                      </a:r>
                      <a:endParaRPr lang="en-US" sz="1800">
                        <a:effectLst/>
                        <a:latin typeface="Calibri" panose="020F0502020204030204" pitchFamily="34" charset="0"/>
                        <a:ea typeface="Calibri" panose="020F0502020204030204" pitchFamily="34" charset="0"/>
                      </a:endParaRPr>
                    </a:p>
                  </a:txBody>
                  <a:tcPr marL="50800" marR="50800" marT="50800" marB="50800"/>
                </a:tc>
                <a:tc>
                  <a:txBody>
                    <a:bodyPr/>
                    <a:lstStyle/>
                    <a:p>
                      <a:pPr marL="0" marR="0">
                        <a:spcBef>
                          <a:spcPts val="0"/>
                        </a:spcBef>
                        <a:spcAft>
                          <a:spcPts val="0"/>
                        </a:spcAft>
                      </a:pPr>
                      <a:r>
                        <a:rPr lang="en-US" sz="1800">
                          <a:effectLst/>
                        </a:rPr>
                        <a:t>Freq. Range</a:t>
                      </a:r>
                      <a:endParaRPr lang="en-US" sz="1800">
                        <a:effectLst/>
                        <a:latin typeface="Calibri" panose="020F0502020204030204" pitchFamily="34" charset="0"/>
                        <a:ea typeface="Calibri" panose="020F0502020204030204" pitchFamily="34" charset="0"/>
                      </a:endParaRPr>
                    </a:p>
                  </a:txBody>
                  <a:tcPr marL="50800" marR="50800" marT="50800" marB="50800"/>
                </a:tc>
                <a:tc>
                  <a:txBody>
                    <a:bodyPr/>
                    <a:lstStyle/>
                    <a:p>
                      <a:pPr marL="0" marR="0">
                        <a:spcBef>
                          <a:spcPts val="0"/>
                        </a:spcBef>
                        <a:spcAft>
                          <a:spcPts val="0"/>
                        </a:spcAft>
                      </a:pPr>
                      <a:r>
                        <a:rPr lang="en-US" sz="1800">
                          <a:effectLst/>
                        </a:rPr>
                        <a:t>Type</a:t>
                      </a:r>
                      <a:endParaRPr lang="en-US" sz="1800">
                        <a:effectLst/>
                        <a:latin typeface="Calibri" panose="020F0502020204030204" pitchFamily="34" charset="0"/>
                        <a:ea typeface="Calibri" panose="020F0502020204030204" pitchFamily="34" charset="0"/>
                      </a:endParaRPr>
                    </a:p>
                  </a:txBody>
                  <a:tcPr marL="50800" marR="50800" marT="50800" marB="50800"/>
                </a:tc>
                <a:tc>
                  <a:txBody>
                    <a:bodyPr/>
                    <a:lstStyle/>
                    <a:p>
                      <a:pPr marL="0" marR="0">
                        <a:spcBef>
                          <a:spcPts val="0"/>
                        </a:spcBef>
                        <a:spcAft>
                          <a:spcPts val="0"/>
                        </a:spcAft>
                      </a:pPr>
                      <a:r>
                        <a:rPr lang="en-US" sz="1800">
                          <a:effectLst/>
                        </a:rPr>
                        <a:t>Insertion Loss</a:t>
                      </a:r>
                      <a:endParaRPr lang="en-US" sz="1800">
                        <a:effectLst/>
                        <a:latin typeface="Calibri" panose="020F0502020204030204" pitchFamily="34" charset="0"/>
                        <a:ea typeface="Calibri" panose="020F0502020204030204" pitchFamily="34" charset="0"/>
                      </a:endParaRPr>
                    </a:p>
                  </a:txBody>
                  <a:tcPr marL="50800" marR="50800" marT="50800" marB="50800"/>
                </a:tc>
                <a:tc>
                  <a:txBody>
                    <a:bodyPr/>
                    <a:lstStyle/>
                    <a:p>
                      <a:pPr marL="0" marR="0">
                        <a:spcBef>
                          <a:spcPts val="0"/>
                        </a:spcBef>
                        <a:spcAft>
                          <a:spcPts val="0"/>
                        </a:spcAft>
                      </a:pPr>
                      <a:r>
                        <a:rPr lang="en-US" sz="1800">
                          <a:effectLst/>
                        </a:rPr>
                        <a:t>Min. Freq. Sep.</a:t>
                      </a:r>
                      <a:endParaRPr lang="en-US" sz="1800">
                        <a:effectLst/>
                        <a:latin typeface="Calibri" panose="020F0502020204030204" pitchFamily="34" charset="0"/>
                        <a:ea typeface="Calibri" panose="020F0502020204030204" pitchFamily="34" charset="0"/>
                      </a:endParaRPr>
                    </a:p>
                  </a:txBody>
                  <a:tcPr marL="50800" marR="50800" marT="50800" marB="50800"/>
                </a:tc>
                <a:tc>
                  <a:txBody>
                    <a:bodyPr/>
                    <a:lstStyle/>
                    <a:p>
                      <a:pPr marL="0" marR="0">
                        <a:spcBef>
                          <a:spcPts val="0"/>
                        </a:spcBef>
                        <a:spcAft>
                          <a:spcPts val="0"/>
                        </a:spcAft>
                      </a:pPr>
                      <a:r>
                        <a:rPr lang="en-US" sz="1800">
                          <a:effectLst/>
                        </a:rPr>
                        <a:t>Isolation</a:t>
                      </a:r>
                      <a:endParaRPr lang="en-US" sz="1800">
                        <a:effectLst/>
                        <a:latin typeface="Calibri" panose="020F0502020204030204" pitchFamily="34" charset="0"/>
                        <a:ea typeface="Calibri" panose="020F0502020204030204" pitchFamily="34" charset="0"/>
                      </a:endParaRPr>
                    </a:p>
                  </a:txBody>
                  <a:tcPr marL="50800" marR="50800" marT="50800" marB="50800"/>
                </a:tc>
                <a:tc>
                  <a:txBody>
                    <a:bodyPr/>
                    <a:lstStyle/>
                    <a:p>
                      <a:pPr marL="0" marR="0">
                        <a:spcBef>
                          <a:spcPts val="0"/>
                        </a:spcBef>
                        <a:spcAft>
                          <a:spcPts val="0"/>
                        </a:spcAft>
                      </a:pPr>
                      <a:r>
                        <a:rPr lang="en-US" sz="1800">
                          <a:effectLst/>
                        </a:rPr>
                        <a:t>Power Rating</a:t>
                      </a:r>
                      <a:endParaRPr lang="en-US" sz="1800">
                        <a:effectLst/>
                        <a:latin typeface="Calibri" panose="020F0502020204030204" pitchFamily="34" charset="0"/>
                        <a:ea typeface="Calibri" panose="020F0502020204030204" pitchFamily="34" charset="0"/>
                      </a:endParaRPr>
                    </a:p>
                  </a:txBody>
                  <a:tcPr marL="50800" marR="50800" marT="50800" marB="50800"/>
                </a:tc>
                <a:tc>
                  <a:txBody>
                    <a:bodyPr/>
                    <a:lstStyle/>
                    <a:p>
                      <a:pPr marL="0" marR="0">
                        <a:spcBef>
                          <a:spcPts val="0"/>
                        </a:spcBef>
                        <a:spcAft>
                          <a:spcPts val="0"/>
                        </a:spcAft>
                      </a:pPr>
                      <a:r>
                        <a:rPr lang="en-US" sz="1800">
                          <a:effectLst/>
                        </a:rPr>
                        <a:t>Price</a:t>
                      </a:r>
                      <a:endParaRPr lang="en-US" sz="1800">
                        <a:effectLst/>
                        <a:latin typeface="Calibri" panose="020F0502020204030204" pitchFamily="34" charset="0"/>
                        <a:ea typeface="Calibri" panose="020F0502020204030204" pitchFamily="34" charset="0"/>
                      </a:endParaRPr>
                    </a:p>
                  </a:txBody>
                  <a:tcPr marL="50800" marR="50800" marT="50800" marB="50800"/>
                </a:tc>
                <a:extLst>
                  <a:ext uri="{0D108BD9-81ED-4DB2-BD59-A6C34878D82A}">
                    <a16:rowId xmlns:a16="http://schemas.microsoft.com/office/drawing/2014/main" val="3647849143"/>
                  </a:ext>
                </a:extLst>
              </a:tr>
              <a:tr h="1032761">
                <a:tc>
                  <a:txBody>
                    <a:bodyPr/>
                    <a:lstStyle/>
                    <a:p>
                      <a:pPr marL="0" marR="0">
                        <a:spcBef>
                          <a:spcPts val="0"/>
                        </a:spcBef>
                        <a:spcAft>
                          <a:spcPts val="0"/>
                        </a:spcAft>
                      </a:pPr>
                      <a:r>
                        <a:rPr lang="en-US" sz="1800">
                          <a:effectLst/>
                        </a:rPr>
                        <a:t>Telewave - Duplexer TPRD-1554</a:t>
                      </a:r>
                      <a:endParaRPr lang="en-US" sz="1800">
                        <a:effectLst/>
                        <a:latin typeface="Calibri" panose="020F0502020204030204" pitchFamily="34" charset="0"/>
                        <a:ea typeface="Calibri" panose="020F0502020204030204" pitchFamily="34" charset="0"/>
                      </a:endParaRPr>
                    </a:p>
                  </a:txBody>
                  <a:tcPr marL="50800" marR="50800" marT="50800" marB="50800"/>
                </a:tc>
                <a:tc>
                  <a:txBody>
                    <a:bodyPr/>
                    <a:lstStyle/>
                    <a:p>
                      <a:pPr marL="0" marR="0">
                        <a:spcBef>
                          <a:spcPts val="0"/>
                        </a:spcBef>
                        <a:spcAft>
                          <a:spcPts val="0"/>
                        </a:spcAft>
                      </a:pPr>
                      <a:r>
                        <a:rPr lang="en-US" sz="1800">
                          <a:effectLst/>
                        </a:rPr>
                        <a:t>144-174 MHz </a:t>
                      </a:r>
                      <a:endParaRPr lang="en-US" sz="1800">
                        <a:effectLst/>
                        <a:latin typeface="Calibri" panose="020F0502020204030204" pitchFamily="34" charset="0"/>
                        <a:ea typeface="Calibri" panose="020F0502020204030204" pitchFamily="34" charset="0"/>
                      </a:endParaRPr>
                    </a:p>
                  </a:txBody>
                  <a:tcPr marL="50800" marR="50800" marT="50800" marB="50800"/>
                </a:tc>
                <a:tc>
                  <a:txBody>
                    <a:bodyPr/>
                    <a:lstStyle/>
                    <a:p>
                      <a:pPr marL="0" marR="0">
                        <a:spcBef>
                          <a:spcPts val="0"/>
                        </a:spcBef>
                        <a:spcAft>
                          <a:spcPts val="0"/>
                        </a:spcAft>
                      </a:pPr>
                      <a:r>
                        <a:rPr lang="en-US" sz="1800">
                          <a:effectLst/>
                        </a:rPr>
                        <a:t>Pass/ Reject</a:t>
                      </a:r>
                      <a:endParaRPr lang="en-US" sz="1800">
                        <a:effectLst/>
                        <a:latin typeface="Calibri" panose="020F0502020204030204" pitchFamily="34" charset="0"/>
                        <a:ea typeface="Calibri" panose="020F0502020204030204" pitchFamily="34" charset="0"/>
                      </a:endParaRPr>
                    </a:p>
                  </a:txBody>
                  <a:tcPr marL="50800" marR="50800" marT="50800" marB="50800"/>
                </a:tc>
                <a:tc>
                  <a:txBody>
                    <a:bodyPr/>
                    <a:lstStyle/>
                    <a:p>
                      <a:pPr marL="0" marR="0">
                        <a:spcBef>
                          <a:spcPts val="0"/>
                        </a:spcBef>
                        <a:spcAft>
                          <a:spcPts val="0"/>
                        </a:spcAft>
                      </a:pPr>
                      <a:r>
                        <a:rPr lang="en-US" sz="1800">
                          <a:effectLst/>
                        </a:rPr>
                        <a:t>1.5dB</a:t>
                      </a:r>
                      <a:endParaRPr lang="en-US" sz="1800">
                        <a:effectLst/>
                        <a:latin typeface="Calibri" panose="020F0502020204030204" pitchFamily="34" charset="0"/>
                        <a:ea typeface="Calibri" panose="020F0502020204030204" pitchFamily="34" charset="0"/>
                      </a:endParaRPr>
                    </a:p>
                  </a:txBody>
                  <a:tcPr marL="50800" marR="50800" marT="50800" marB="50800"/>
                </a:tc>
                <a:tc>
                  <a:txBody>
                    <a:bodyPr/>
                    <a:lstStyle/>
                    <a:p>
                      <a:pPr marL="0" marR="0">
                        <a:spcBef>
                          <a:spcPts val="0"/>
                        </a:spcBef>
                        <a:spcAft>
                          <a:spcPts val="0"/>
                        </a:spcAft>
                      </a:pPr>
                      <a:r>
                        <a:rPr lang="en-US" sz="1800">
                          <a:effectLst/>
                        </a:rPr>
                        <a:t>600KHz</a:t>
                      </a:r>
                      <a:endParaRPr lang="en-US" sz="1800">
                        <a:effectLst/>
                        <a:latin typeface="Calibri" panose="020F0502020204030204" pitchFamily="34" charset="0"/>
                        <a:ea typeface="Calibri" panose="020F0502020204030204" pitchFamily="34" charset="0"/>
                      </a:endParaRPr>
                    </a:p>
                  </a:txBody>
                  <a:tcPr marL="50800" marR="50800" marT="50800" marB="50800"/>
                </a:tc>
                <a:tc>
                  <a:txBody>
                    <a:bodyPr/>
                    <a:lstStyle/>
                    <a:p>
                      <a:pPr marL="0" marR="0">
                        <a:spcBef>
                          <a:spcPts val="0"/>
                        </a:spcBef>
                        <a:spcAft>
                          <a:spcPts val="0"/>
                        </a:spcAft>
                      </a:pPr>
                      <a:r>
                        <a:rPr lang="en-US" sz="1800">
                          <a:effectLst/>
                        </a:rPr>
                        <a:t>77dB</a:t>
                      </a:r>
                      <a:endParaRPr lang="en-US" sz="1800">
                        <a:effectLst/>
                        <a:latin typeface="Calibri" panose="020F0502020204030204" pitchFamily="34" charset="0"/>
                        <a:ea typeface="Calibri" panose="020F0502020204030204" pitchFamily="34" charset="0"/>
                      </a:endParaRPr>
                    </a:p>
                  </a:txBody>
                  <a:tcPr marL="50800" marR="50800" marT="50800" marB="50800"/>
                </a:tc>
                <a:tc>
                  <a:txBody>
                    <a:bodyPr/>
                    <a:lstStyle/>
                    <a:p>
                      <a:pPr marL="0" marR="0">
                        <a:spcBef>
                          <a:spcPts val="0"/>
                        </a:spcBef>
                        <a:spcAft>
                          <a:spcPts val="0"/>
                        </a:spcAft>
                      </a:pPr>
                      <a:r>
                        <a:rPr lang="en-US" sz="1800">
                          <a:effectLst/>
                        </a:rPr>
                        <a:t>350w</a:t>
                      </a:r>
                      <a:endParaRPr lang="en-US" sz="1800">
                        <a:effectLst/>
                        <a:latin typeface="Calibri" panose="020F0502020204030204" pitchFamily="34" charset="0"/>
                        <a:ea typeface="Calibri" panose="020F0502020204030204" pitchFamily="34" charset="0"/>
                      </a:endParaRPr>
                    </a:p>
                  </a:txBody>
                  <a:tcPr marL="50800" marR="50800" marT="50800" marB="50800"/>
                </a:tc>
                <a:tc>
                  <a:txBody>
                    <a:bodyPr/>
                    <a:lstStyle/>
                    <a:p>
                      <a:pPr marL="0" marR="0">
                        <a:spcBef>
                          <a:spcPts val="0"/>
                        </a:spcBef>
                        <a:spcAft>
                          <a:spcPts val="0"/>
                        </a:spcAft>
                      </a:pPr>
                      <a:r>
                        <a:rPr lang="en-US" sz="1800">
                          <a:effectLst/>
                        </a:rPr>
                        <a:t>2,689.00</a:t>
                      </a:r>
                      <a:endParaRPr lang="en-US" sz="1800">
                        <a:effectLst/>
                        <a:latin typeface="Calibri" panose="020F0502020204030204" pitchFamily="34" charset="0"/>
                        <a:ea typeface="Calibri" panose="020F0502020204030204" pitchFamily="34" charset="0"/>
                      </a:endParaRPr>
                    </a:p>
                  </a:txBody>
                  <a:tcPr marL="50800" marR="50800" marT="50800" marB="50800"/>
                </a:tc>
                <a:extLst>
                  <a:ext uri="{0D108BD9-81ED-4DB2-BD59-A6C34878D82A}">
                    <a16:rowId xmlns:a16="http://schemas.microsoft.com/office/drawing/2014/main" val="1038509276"/>
                  </a:ext>
                </a:extLst>
              </a:tr>
              <a:tr h="1062926">
                <a:tc>
                  <a:txBody>
                    <a:bodyPr/>
                    <a:lstStyle/>
                    <a:p>
                      <a:pPr marL="0" marR="0">
                        <a:spcBef>
                          <a:spcPts val="0"/>
                        </a:spcBef>
                        <a:spcAft>
                          <a:spcPts val="0"/>
                        </a:spcAft>
                      </a:pPr>
                      <a:r>
                        <a:rPr lang="en-US" sz="1800">
                          <a:effectLst/>
                        </a:rPr>
                        <a:t>Telewave Compact TPRD-1444C </a:t>
                      </a:r>
                      <a:endParaRPr lang="en-US" sz="1800">
                        <a:effectLst/>
                        <a:latin typeface="Calibri" panose="020F0502020204030204" pitchFamily="34" charset="0"/>
                        <a:ea typeface="Calibri" panose="020F0502020204030204" pitchFamily="34" charset="0"/>
                      </a:endParaRPr>
                    </a:p>
                  </a:txBody>
                  <a:tcPr marL="50800" marR="50800" marT="50800" marB="50800"/>
                </a:tc>
                <a:tc>
                  <a:txBody>
                    <a:bodyPr/>
                    <a:lstStyle/>
                    <a:p>
                      <a:pPr marL="0" marR="0">
                        <a:spcBef>
                          <a:spcPts val="0"/>
                        </a:spcBef>
                        <a:spcAft>
                          <a:spcPts val="0"/>
                        </a:spcAft>
                      </a:pPr>
                      <a:r>
                        <a:rPr lang="en-US" sz="1800">
                          <a:effectLst/>
                        </a:rPr>
                        <a:t>135-151 MHz</a:t>
                      </a:r>
                      <a:endParaRPr lang="en-US" sz="1800">
                        <a:effectLst/>
                        <a:latin typeface="Calibri" panose="020F0502020204030204" pitchFamily="34" charset="0"/>
                        <a:ea typeface="Calibri" panose="020F0502020204030204" pitchFamily="34" charset="0"/>
                      </a:endParaRPr>
                    </a:p>
                  </a:txBody>
                  <a:tcPr marL="50800" marR="50800" marT="50800" marB="50800"/>
                </a:tc>
                <a:tc>
                  <a:txBody>
                    <a:bodyPr/>
                    <a:lstStyle/>
                    <a:p>
                      <a:pPr marL="0" marR="0">
                        <a:spcBef>
                          <a:spcPts val="0"/>
                        </a:spcBef>
                        <a:spcAft>
                          <a:spcPts val="0"/>
                        </a:spcAft>
                      </a:pPr>
                      <a:r>
                        <a:rPr lang="en-US" sz="1800">
                          <a:effectLst/>
                        </a:rPr>
                        <a:t>Pass/ Reject</a:t>
                      </a:r>
                      <a:endParaRPr lang="en-US" sz="1800">
                        <a:effectLst/>
                        <a:latin typeface="Calibri" panose="020F0502020204030204" pitchFamily="34" charset="0"/>
                        <a:ea typeface="Calibri" panose="020F0502020204030204" pitchFamily="34" charset="0"/>
                      </a:endParaRPr>
                    </a:p>
                  </a:txBody>
                  <a:tcPr marL="50800" marR="50800" marT="50800" marB="50800"/>
                </a:tc>
                <a:tc>
                  <a:txBody>
                    <a:bodyPr/>
                    <a:lstStyle/>
                    <a:p>
                      <a:pPr marL="0" marR="0">
                        <a:spcBef>
                          <a:spcPts val="0"/>
                        </a:spcBef>
                        <a:spcAft>
                          <a:spcPts val="0"/>
                        </a:spcAft>
                      </a:pPr>
                      <a:r>
                        <a:rPr lang="en-US" sz="1800">
                          <a:effectLst/>
                        </a:rPr>
                        <a:t>1.5dB</a:t>
                      </a:r>
                      <a:endParaRPr lang="en-US" sz="1800">
                        <a:effectLst/>
                        <a:latin typeface="Calibri" panose="020F0502020204030204" pitchFamily="34" charset="0"/>
                        <a:ea typeface="Calibri" panose="020F0502020204030204" pitchFamily="34" charset="0"/>
                      </a:endParaRPr>
                    </a:p>
                  </a:txBody>
                  <a:tcPr marL="50800" marR="50800" marT="50800" marB="50800"/>
                </a:tc>
                <a:tc>
                  <a:txBody>
                    <a:bodyPr/>
                    <a:lstStyle/>
                    <a:p>
                      <a:pPr marL="0" marR="0">
                        <a:spcBef>
                          <a:spcPts val="0"/>
                        </a:spcBef>
                        <a:spcAft>
                          <a:spcPts val="0"/>
                        </a:spcAft>
                      </a:pPr>
                      <a:r>
                        <a:rPr lang="en-US" sz="1800">
                          <a:effectLst/>
                        </a:rPr>
                        <a:t>600KHz</a:t>
                      </a:r>
                      <a:endParaRPr lang="en-US" sz="1800">
                        <a:effectLst/>
                        <a:latin typeface="Calibri" panose="020F0502020204030204" pitchFamily="34" charset="0"/>
                        <a:ea typeface="Calibri" panose="020F0502020204030204" pitchFamily="34" charset="0"/>
                      </a:endParaRPr>
                    </a:p>
                  </a:txBody>
                  <a:tcPr marL="50800" marR="50800" marT="50800" marB="50800"/>
                </a:tc>
                <a:tc>
                  <a:txBody>
                    <a:bodyPr/>
                    <a:lstStyle/>
                    <a:p>
                      <a:pPr marL="0" marR="0">
                        <a:spcBef>
                          <a:spcPts val="0"/>
                        </a:spcBef>
                        <a:spcAft>
                          <a:spcPts val="0"/>
                        </a:spcAft>
                      </a:pPr>
                      <a:r>
                        <a:rPr lang="en-US" sz="1800">
                          <a:effectLst/>
                        </a:rPr>
                        <a:t>70dB</a:t>
                      </a:r>
                      <a:endParaRPr lang="en-US" sz="1800">
                        <a:effectLst/>
                        <a:latin typeface="Calibri" panose="020F0502020204030204" pitchFamily="34" charset="0"/>
                        <a:ea typeface="Calibri" panose="020F0502020204030204" pitchFamily="34" charset="0"/>
                      </a:endParaRPr>
                    </a:p>
                  </a:txBody>
                  <a:tcPr marL="50800" marR="50800" marT="50800" marB="50800"/>
                </a:tc>
                <a:tc>
                  <a:txBody>
                    <a:bodyPr/>
                    <a:lstStyle/>
                    <a:p>
                      <a:pPr marL="0" marR="0">
                        <a:spcBef>
                          <a:spcPts val="0"/>
                        </a:spcBef>
                        <a:spcAft>
                          <a:spcPts val="0"/>
                        </a:spcAft>
                      </a:pPr>
                      <a:r>
                        <a:rPr lang="en-US" sz="1800">
                          <a:effectLst/>
                        </a:rPr>
                        <a:t>350w</a:t>
                      </a:r>
                      <a:endParaRPr lang="en-US" sz="1800">
                        <a:effectLst/>
                        <a:latin typeface="Calibri" panose="020F0502020204030204" pitchFamily="34" charset="0"/>
                        <a:ea typeface="Calibri" panose="020F0502020204030204" pitchFamily="34" charset="0"/>
                      </a:endParaRPr>
                    </a:p>
                  </a:txBody>
                  <a:tcPr marL="50800" marR="50800" marT="50800" marB="50800"/>
                </a:tc>
                <a:tc>
                  <a:txBody>
                    <a:bodyPr/>
                    <a:lstStyle/>
                    <a:p>
                      <a:pPr marL="0" marR="0">
                        <a:spcBef>
                          <a:spcPts val="0"/>
                        </a:spcBef>
                        <a:spcAft>
                          <a:spcPts val="0"/>
                        </a:spcAft>
                      </a:pPr>
                      <a:r>
                        <a:rPr lang="en-US" sz="1800">
                          <a:effectLst/>
                        </a:rPr>
                        <a:t>2,607.42</a:t>
                      </a:r>
                      <a:endParaRPr lang="en-US" sz="1800">
                        <a:effectLst/>
                        <a:latin typeface="Calibri" panose="020F0502020204030204" pitchFamily="34" charset="0"/>
                        <a:ea typeface="Calibri" panose="020F0502020204030204" pitchFamily="34" charset="0"/>
                      </a:endParaRPr>
                    </a:p>
                  </a:txBody>
                  <a:tcPr marL="50800" marR="50800" marT="50800" marB="50800"/>
                </a:tc>
                <a:extLst>
                  <a:ext uri="{0D108BD9-81ED-4DB2-BD59-A6C34878D82A}">
                    <a16:rowId xmlns:a16="http://schemas.microsoft.com/office/drawing/2014/main" val="3538820471"/>
                  </a:ext>
                </a:extLst>
              </a:tr>
              <a:tr h="825237">
                <a:tc>
                  <a:txBody>
                    <a:bodyPr/>
                    <a:lstStyle/>
                    <a:p>
                      <a:pPr marL="0" marR="0">
                        <a:spcBef>
                          <a:spcPts val="0"/>
                        </a:spcBef>
                        <a:spcAft>
                          <a:spcPts val="0"/>
                        </a:spcAft>
                      </a:pPr>
                      <a:r>
                        <a:rPr lang="en-US" sz="1800">
                          <a:effectLst/>
                        </a:rPr>
                        <a:t>SINCLAIR's Q2220E</a:t>
                      </a:r>
                      <a:endParaRPr lang="en-US" sz="1800">
                        <a:effectLst/>
                        <a:latin typeface="Calibri" panose="020F0502020204030204" pitchFamily="34" charset="0"/>
                        <a:ea typeface="Calibri" panose="020F0502020204030204" pitchFamily="34" charset="0"/>
                      </a:endParaRPr>
                    </a:p>
                  </a:txBody>
                  <a:tcPr marL="50800" marR="50800" marT="50800" marB="50800"/>
                </a:tc>
                <a:tc>
                  <a:txBody>
                    <a:bodyPr/>
                    <a:lstStyle/>
                    <a:p>
                      <a:pPr marL="0" marR="0">
                        <a:spcBef>
                          <a:spcPts val="0"/>
                        </a:spcBef>
                        <a:spcAft>
                          <a:spcPts val="0"/>
                        </a:spcAft>
                      </a:pPr>
                      <a:r>
                        <a:rPr lang="en-US" sz="1800">
                          <a:effectLst/>
                        </a:rPr>
                        <a:t>132 – 174 MHz </a:t>
                      </a:r>
                      <a:endParaRPr lang="en-US" sz="1800">
                        <a:effectLst/>
                        <a:latin typeface="Calibri" panose="020F0502020204030204" pitchFamily="34" charset="0"/>
                        <a:ea typeface="Calibri" panose="020F0502020204030204" pitchFamily="34" charset="0"/>
                      </a:endParaRPr>
                    </a:p>
                  </a:txBody>
                  <a:tcPr marL="50800" marR="50800" marT="50800" marB="50800"/>
                </a:tc>
                <a:tc>
                  <a:txBody>
                    <a:bodyPr/>
                    <a:lstStyle/>
                    <a:p>
                      <a:pPr marL="0" marR="0">
                        <a:spcBef>
                          <a:spcPts val="0"/>
                        </a:spcBef>
                        <a:spcAft>
                          <a:spcPts val="0"/>
                        </a:spcAft>
                      </a:pPr>
                      <a:r>
                        <a:rPr lang="en-US" sz="1800">
                          <a:effectLst/>
                        </a:rPr>
                        <a:t>Pass/ Reject</a:t>
                      </a:r>
                      <a:endParaRPr lang="en-US" sz="1800">
                        <a:effectLst/>
                        <a:latin typeface="Calibri" panose="020F0502020204030204" pitchFamily="34" charset="0"/>
                        <a:ea typeface="Calibri" panose="020F0502020204030204" pitchFamily="34" charset="0"/>
                      </a:endParaRPr>
                    </a:p>
                  </a:txBody>
                  <a:tcPr marL="50800" marR="50800" marT="50800" marB="50800"/>
                </a:tc>
                <a:tc>
                  <a:txBody>
                    <a:bodyPr/>
                    <a:lstStyle/>
                    <a:p>
                      <a:pPr marL="0" marR="0">
                        <a:spcBef>
                          <a:spcPts val="0"/>
                        </a:spcBef>
                        <a:spcAft>
                          <a:spcPts val="0"/>
                        </a:spcAft>
                      </a:pPr>
                      <a:r>
                        <a:rPr lang="en-US" sz="1800">
                          <a:effectLst/>
                        </a:rPr>
                        <a:t>1.5dB</a:t>
                      </a:r>
                      <a:endParaRPr lang="en-US" sz="1800">
                        <a:effectLst/>
                        <a:latin typeface="Calibri" panose="020F0502020204030204" pitchFamily="34" charset="0"/>
                        <a:ea typeface="Calibri" panose="020F0502020204030204" pitchFamily="34" charset="0"/>
                      </a:endParaRPr>
                    </a:p>
                  </a:txBody>
                  <a:tcPr marL="50800" marR="50800" marT="50800" marB="50800"/>
                </a:tc>
                <a:tc>
                  <a:txBody>
                    <a:bodyPr/>
                    <a:lstStyle/>
                    <a:p>
                      <a:pPr marL="0" marR="0">
                        <a:spcBef>
                          <a:spcPts val="0"/>
                        </a:spcBef>
                        <a:spcAft>
                          <a:spcPts val="0"/>
                        </a:spcAft>
                      </a:pPr>
                      <a:r>
                        <a:rPr lang="en-US" sz="1800">
                          <a:effectLst/>
                        </a:rPr>
                        <a:t>500KHz</a:t>
                      </a:r>
                      <a:endParaRPr lang="en-US" sz="1800">
                        <a:effectLst/>
                        <a:latin typeface="Calibri" panose="020F0502020204030204" pitchFamily="34" charset="0"/>
                        <a:ea typeface="Calibri" panose="020F0502020204030204" pitchFamily="34" charset="0"/>
                      </a:endParaRPr>
                    </a:p>
                  </a:txBody>
                  <a:tcPr marL="50800" marR="50800" marT="50800" marB="50800"/>
                </a:tc>
                <a:tc>
                  <a:txBody>
                    <a:bodyPr/>
                    <a:lstStyle/>
                    <a:p>
                      <a:pPr marL="0" marR="0">
                        <a:spcBef>
                          <a:spcPts val="0"/>
                        </a:spcBef>
                        <a:spcAft>
                          <a:spcPts val="0"/>
                        </a:spcAft>
                      </a:pPr>
                      <a:r>
                        <a:rPr lang="en-US" sz="1800">
                          <a:effectLst/>
                        </a:rPr>
                        <a:t>70dB</a:t>
                      </a:r>
                      <a:endParaRPr lang="en-US" sz="1800">
                        <a:effectLst/>
                        <a:latin typeface="Calibri" panose="020F0502020204030204" pitchFamily="34" charset="0"/>
                        <a:ea typeface="Calibri" panose="020F0502020204030204" pitchFamily="34" charset="0"/>
                      </a:endParaRPr>
                    </a:p>
                  </a:txBody>
                  <a:tcPr marL="50800" marR="50800" marT="50800" marB="50800"/>
                </a:tc>
                <a:tc>
                  <a:txBody>
                    <a:bodyPr/>
                    <a:lstStyle/>
                    <a:p>
                      <a:pPr marL="0" marR="0">
                        <a:spcBef>
                          <a:spcPts val="0"/>
                        </a:spcBef>
                        <a:spcAft>
                          <a:spcPts val="0"/>
                        </a:spcAft>
                      </a:pPr>
                      <a:r>
                        <a:rPr lang="en-US" sz="1800">
                          <a:effectLst/>
                        </a:rPr>
                        <a:t>350w</a:t>
                      </a:r>
                      <a:endParaRPr lang="en-US" sz="1800">
                        <a:effectLst/>
                        <a:latin typeface="Calibri" panose="020F0502020204030204" pitchFamily="34" charset="0"/>
                        <a:ea typeface="Calibri" panose="020F0502020204030204" pitchFamily="34" charset="0"/>
                      </a:endParaRPr>
                    </a:p>
                  </a:txBody>
                  <a:tcPr marL="50800" marR="50800" marT="50800" marB="50800"/>
                </a:tc>
                <a:tc>
                  <a:txBody>
                    <a:bodyPr/>
                    <a:lstStyle/>
                    <a:p>
                      <a:pPr marL="0" marR="0">
                        <a:spcBef>
                          <a:spcPts val="0"/>
                        </a:spcBef>
                        <a:spcAft>
                          <a:spcPts val="0"/>
                        </a:spcAft>
                      </a:pPr>
                      <a:r>
                        <a:rPr lang="en-US" sz="1800">
                          <a:effectLst/>
                        </a:rPr>
                        <a:t>2,165.00</a:t>
                      </a:r>
                      <a:endParaRPr lang="en-US" sz="1800">
                        <a:effectLst/>
                        <a:latin typeface="Calibri" panose="020F0502020204030204" pitchFamily="34" charset="0"/>
                        <a:ea typeface="Calibri" panose="020F0502020204030204" pitchFamily="34" charset="0"/>
                      </a:endParaRPr>
                    </a:p>
                  </a:txBody>
                  <a:tcPr marL="50800" marR="50800" marT="50800" marB="50800"/>
                </a:tc>
                <a:extLst>
                  <a:ext uri="{0D108BD9-81ED-4DB2-BD59-A6C34878D82A}">
                    <a16:rowId xmlns:a16="http://schemas.microsoft.com/office/drawing/2014/main" val="3060883685"/>
                  </a:ext>
                </a:extLst>
              </a:tr>
              <a:tr h="855402">
                <a:tc>
                  <a:txBody>
                    <a:bodyPr/>
                    <a:lstStyle/>
                    <a:p>
                      <a:pPr marL="0" marR="0">
                        <a:spcBef>
                          <a:spcPts val="0"/>
                        </a:spcBef>
                        <a:spcAft>
                          <a:spcPts val="0"/>
                        </a:spcAft>
                      </a:pPr>
                      <a:r>
                        <a:rPr lang="en-US" sz="1800">
                          <a:effectLst/>
                        </a:rPr>
                        <a:t>COMPROD 66-13-74</a:t>
                      </a:r>
                      <a:endParaRPr lang="en-US" sz="1800">
                        <a:effectLst/>
                        <a:latin typeface="Calibri" panose="020F0502020204030204" pitchFamily="34" charset="0"/>
                        <a:ea typeface="Calibri" panose="020F0502020204030204" pitchFamily="34" charset="0"/>
                      </a:endParaRPr>
                    </a:p>
                  </a:txBody>
                  <a:tcPr marL="50800" marR="50800" marT="50800" marB="50800"/>
                </a:tc>
                <a:tc>
                  <a:txBody>
                    <a:bodyPr/>
                    <a:lstStyle/>
                    <a:p>
                      <a:pPr marL="0" marR="0">
                        <a:spcBef>
                          <a:spcPts val="0"/>
                        </a:spcBef>
                        <a:spcAft>
                          <a:spcPts val="0"/>
                        </a:spcAft>
                      </a:pPr>
                      <a:r>
                        <a:rPr lang="en-US" sz="1800">
                          <a:effectLst/>
                        </a:rPr>
                        <a:t>138 – 174 MHz</a:t>
                      </a:r>
                      <a:endParaRPr lang="en-US" sz="1800">
                        <a:effectLst/>
                        <a:latin typeface="Calibri" panose="020F0502020204030204" pitchFamily="34" charset="0"/>
                        <a:ea typeface="Calibri" panose="020F0502020204030204" pitchFamily="34" charset="0"/>
                      </a:endParaRPr>
                    </a:p>
                  </a:txBody>
                  <a:tcPr marL="50800" marR="50800" marT="50800" marB="50800"/>
                </a:tc>
                <a:tc>
                  <a:txBody>
                    <a:bodyPr/>
                    <a:lstStyle/>
                    <a:p>
                      <a:pPr marL="0" marR="0">
                        <a:spcBef>
                          <a:spcPts val="0"/>
                        </a:spcBef>
                        <a:spcAft>
                          <a:spcPts val="0"/>
                        </a:spcAft>
                      </a:pPr>
                      <a:r>
                        <a:rPr lang="en-US" sz="1800">
                          <a:effectLst/>
                        </a:rPr>
                        <a:t>Pass/ Reject</a:t>
                      </a:r>
                      <a:endParaRPr lang="en-US" sz="1800">
                        <a:effectLst/>
                        <a:latin typeface="Calibri" panose="020F0502020204030204" pitchFamily="34" charset="0"/>
                        <a:ea typeface="Calibri" panose="020F0502020204030204" pitchFamily="34" charset="0"/>
                      </a:endParaRPr>
                    </a:p>
                  </a:txBody>
                  <a:tcPr marL="50800" marR="50800" marT="50800" marB="50800"/>
                </a:tc>
                <a:tc>
                  <a:txBody>
                    <a:bodyPr/>
                    <a:lstStyle/>
                    <a:p>
                      <a:pPr marL="0" marR="0">
                        <a:spcBef>
                          <a:spcPts val="0"/>
                        </a:spcBef>
                        <a:spcAft>
                          <a:spcPts val="0"/>
                        </a:spcAft>
                      </a:pPr>
                      <a:r>
                        <a:rPr lang="en-US" sz="1800">
                          <a:effectLst/>
                        </a:rPr>
                        <a:t>1.5dB</a:t>
                      </a:r>
                      <a:endParaRPr lang="en-US" sz="1800">
                        <a:effectLst/>
                        <a:latin typeface="Calibri" panose="020F0502020204030204" pitchFamily="34" charset="0"/>
                        <a:ea typeface="Calibri" panose="020F0502020204030204" pitchFamily="34" charset="0"/>
                      </a:endParaRPr>
                    </a:p>
                  </a:txBody>
                  <a:tcPr marL="50800" marR="50800" marT="50800" marB="50800"/>
                </a:tc>
                <a:tc>
                  <a:txBody>
                    <a:bodyPr/>
                    <a:lstStyle/>
                    <a:p>
                      <a:pPr marL="0" marR="0">
                        <a:spcBef>
                          <a:spcPts val="0"/>
                        </a:spcBef>
                        <a:spcAft>
                          <a:spcPts val="0"/>
                        </a:spcAft>
                      </a:pPr>
                      <a:r>
                        <a:rPr lang="en-US" sz="1800">
                          <a:effectLst/>
                        </a:rPr>
                        <a:t>500HKz</a:t>
                      </a:r>
                      <a:endParaRPr lang="en-US" sz="1800">
                        <a:effectLst/>
                        <a:latin typeface="Calibri" panose="020F0502020204030204" pitchFamily="34" charset="0"/>
                        <a:ea typeface="Calibri" panose="020F0502020204030204" pitchFamily="34" charset="0"/>
                      </a:endParaRPr>
                    </a:p>
                  </a:txBody>
                  <a:tcPr marL="50800" marR="50800" marT="50800" marB="50800"/>
                </a:tc>
                <a:tc>
                  <a:txBody>
                    <a:bodyPr/>
                    <a:lstStyle/>
                    <a:p>
                      <a:pPr marL="0" marR="0">
                        <a:spcBef>
                          <a:spcPts val="0"/>
                        </a:spcBef>
                        <a:spcAft>
                          <a:spcPts val="0"/>
                        </a:spcAft>
                      </a:pPr>
                      <a:r>
                        <a:rPr lang="en-US" sz="1800">
                          <a:effectLst/>
                        </a:rPr>
                        <a:t>85dB</a:t>
                      </a:r>
                      <a:endParaRPr lang="en-US" sz="1800">
                        <a:effectLst/>
                        <a:latin typeface="Calibri" panose="020F0502020204030204" pitchFamily="34" charset="0"/>
                        <a:ea typeface="Calibri" panose="020F0502020204030204" pitchFamily="34" charset="0"/>
                      </a:endParaRPr>
                    </a:p>
                  </a:txBody>
                  <a:tcPr marL="50800" marR="50800" marT="50800" marB="50800"/>
                </a:tc>
                <a:tc>
                  <a:txBody>
                    <a:bodyPr/>
                    <a:lstStyle/>
                    <a:p>
                      <a:pPr marL="0" marR="0">
                        <a:spcBef>
                          <a:spcPts val="0"/>
                        </a:spcBef>
                        <a:spcAft>
                          <a:spcPts val="0"/>
                        </a:spcAft>
                      </a:pPr>
                      <a:r>
                        <a:rPr lang="en-US" sz="1800">
                          <a:effectLst/>
                        </a:rPr>
                        <a:t>400w</a:t>
                      </a:r>
                      <a:endParaRPr lang="en-US" sz="1800">
                        <a:effectLst/>
                        <a:latin typeface="Calibri" panose="020F0502020204030204" pitchFamily="34" charset="0"/>
                        <a:ea typeface="Calibri" panose="020F0502020204030204" pitchFamily="34" charset="0"/>
                      </a:endParaRPr>
                    </a:p>
                  </a:txBody>
                  <a:tcPr marL="50800" marR="50800" marT="50800" marB="50800"/>
                </a:tc>
                <a:tc>
                  <a:txBody>
                    <a:bodyPr/>
                    <a:lstStyle/>
                    <a:p>
                      <a:pPr marL="0" marR="0">
                        <a:spcBef>
                          <a:spcPts val="0"/>
                        </a:spcBef>
                        <a:spcAft>
                          <a:spcPts val="0"/>
                        </a:spcAft>
                      </a:pPr>
                      <a:r>
                        <a:rPr lang="en-US" sz="1800">
                          <a:effectLst/>
                        </a:rPr>
                        <a:t>2,301.00</a:t>
                      </a:r>
                      <a:endParaRPr lang="en-US" sz="1800">
                        <a:effectLst/>
                        <a:latin typeface="Calibri" panose="020F0502020204030204" pitchFamily="34" charset="0"/>
                        <a:ea typeface="Calibri" panose="020F0502020204030204" pitchFamily="34" charset="0"/>
                      </a:endParaRPr>
                    </a:p>
                  </a:txBody>
                  <a:tcPr marL="50800" marR="50800" marT="50800" marB="50800"/>
                </a:tc>
                <a:extLst>
                  <a:ext uri="{0D108BD9-81ED-4DB2-BD59-A6C34878D82A}">
                    <a16:rowId xmlns:a16="http://schemas.microsoft.com/office/drawing/2014/main" val="3685724755"/>
                  </a:ext>
                </a:extLst>
              </a:tr>
            </a:tbl>
          </a:graphicData>
        </a:graphic>
      </p:graphicFrame>
    </p:spTree>
    <p:extLst>
      <p:ext uri="{BB962C8B-B14F-4D97-AF65-F5344CB8AC3E}">
        <p14:creationId xmlns:p14="http://schemas.microsoft.com/office/powerpoint/2010/main" val="2490662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677758-132A-43D1-96C9-0CFE96365A96}"/>
              </a:ext>
            </a:extLst>
          </p:cNvPr>
          <p:cNvSpPr>
            <a:spLocks noChangeArrowheads="1"/>
          </p:cNvSpPr>
          <p:nvPr/>
        </p:nvSpPr>
        <p:spPr bwMode="auto">
          <a:xfrm>
            <a:off x="918140" y="147191"/>
            <a:ext cx="1035572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1pPr>
            <a:lvl2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2pPr>
            <a:lvl3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3pPr>
            <a:lvl4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4pPr>
            <a:lvl5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5pPr>
            <a:lvl6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6pPr>
            <a:lvl7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7pPr>
            <a:lvl8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8pPr>
            <a:lvl9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US" altLang="en-US" sz="3200" b="1" i="0" u="sng"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rPr>
              <a:t>Central Dakota Amateur Radio Club</a:t>
            </a:r>
            <a:endParaRPr kumimoji="0" lang="en-US" altLang="en-US" sz="3200" b="0" i="0" u="none" strike="noStrike" cap="none" normalizeH="0" baseline="0">
              <a:ln>
                <a:noFill/>
              </a:ln>
              <a:solidFill>
                <a:schemeClr val="tx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US" altLang="en-US" sz="3200" b="0" i="0" u="none"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rPr>
              <a:t>PO Box 7162 Bismarck, North Dakota 58507-7162</a:t>
            </a:r>
            <a:endParaRPr kumimoji="0" lang="en-US" altLang="en-US" sz="3200" b="0" i="0" u="none" strike="noStrike" cap="none" normalizeH="0" baseline="0">
              <a:ln>
                <a:noFill/>
              </a:ln>
              <a:solidFill>
                <a:schemeClr val="tx1"/>
              </a:solidFill>
              <a:effectLst/>
              <a:latin typeface="+mj-lt"/>
            </a:endParaRPr>
          </a:p>
        </p:txBody>
      </p:sp>
      <p:sp>
        <p:nvSpPr>
          <p:cNvPr id="3" name="Subtitle 2">
            <a:extLst>
              <a:ext uri="{FF2B5EF4-FFF2-40B4-BE49-F238E27FC236}">
                <a16:creationId xmlns:a16="http://schemas.microsoft.com/office/drawing/2014/main" id="{E8F395B0-82F6-449B-BC23-A789D5897397}"/>
              </a:ext>
            </a:extLst>
          </p:cNvPr>
          <p:cNvSpPr>
            <a:spLocks noGrp="1"/>
          </p:cNvSpPr>
          <p:nvPr>
            <p:ph type="subTitle" idx="1"/>
          </p:nvPr>
        </p:nvSpPr>
        <p:spPr>
          <a:xfrm>
            <a:off x="1886771" y="1248513"/>
            <a:ext cx="9813075" cy="5486400"/>
          </a:xfrm>
        </p:spPr>
        <p:txBody>
          <a:bodyPr>
            <a:normAutofit fontScale="70000" lnSpcReduction="20000"/>
          </a:bodyPr>
          <a:lstStyle/>
          <a:p>
            <a:pPr marL="0" marR="0">
              <a:spcBef>
                <a:spcPts val="0"/>
              </a:spcBef>
              <a:spcAft>
                <a:spcPts val="0"/>
              </a:spcAft>
            </a:pPr>
            <a:r>
              <a:rPr lang="en-US" sz="3900" b="1">
                <a:solidFill>
                  <a:srgbClr val="444444"/>
                </a:solidFill>
                <a:effectLst/>
                <a:latin typeface="+mj-lt"/>
                <a:ea typeface="Calibri" panose="020F0502020204030204" pitchFamily="34" charset="0"/>
                <a:cs typeface="Times New Roman" panose="02020603050405020304" pitchFamily="18" charset="0"/>
              </a:rPr>
              <a:t>October 25th, 2022, MEETING AGENDA</a:t>
            </a:r>
            <a:endParaRPr lang="en-US" sz="3900" b="1">
              <a:effectLst/>
              <a:latin typeface="+mj-lt"/>
              <a:ea typeface="Calibri" panose="020F0502020204030204" pitchFamily="34" charset="0"/>
              <a:cs typeface="Times New Roman" panose="02020603050405020304" pitchFamily="18" charset="0"/>
            </a:endParaRPr>
          </a:p>
          <a:p>
            <a:pPr marL="803275" marR="0" indent="-346075" algn="l">
              <a:lnSpc>
                <a:spcPct val="120000"/>
              </a:lnSpc>
              <a:spcBef>
                <a:spcPts val="0"/>
              </a:spcBef>
              <a:spcAft>
                <a:spcPts val="0"/>
              </a:spcAft>
            </a:pPr>
            <a:r>
              <a:rPr lang="en-US" sz="1800" b="1">
                <a:solidFill>
                  <a:srgbClr val="1D2228"/>
                </a:solidFill>
                <a:effectLst/>
                <a:latin typeface="+mj-lt"/>
                <a:ea typeface="Times New Roman" panose="02020603050405020304" pitchFamily="18" charset="0"/>
                <a:cs typeface="Times New Roman" panose="02020603050405020304" pitchFamily="18" charset="0"/>
              </a:rPr>
              <a:t>A.	</a:t>
            </a:r>
            <a:r>
              <a:rPr lang="en-US" sz="1800" b="1">
                <a:solidFill>
                  <a:srgbClr val="1D2228"/>
                </a:solidFill>
                <a:effectLst/>
                <a:highlight>
                  <a:srgbClr val="FFFF00"/>
                </a:highlight>
                <a:latin typeface="+mj-lt"/>
                <a:ea typeface="Times New Roman" panose="02020603050405020304" pitchFamily="18" charset="0"/>
                <a:cs typeface="Times New Roman" panose="02020603050405020304" pitchFamily="18" charset="0"/>
              </a:rPr>
              <a:t>Approval of </a:t>
            </a:r>
            <a:r>
              <a:rPr lang="en-US" sz="1800" b="1">
                <a:solidFill>
                  <a:srgbClr val="1D2228"/>
                </a:solidFill>
                <a:highlight>
                  <a:srgbClr val="FFFF00"/>
                </a:highlight>
                <a:latin typeface="+mj-lt"/>
                <a:ea typeface="Times New Roman" panose="02020603050405020304" pitchFamily="18" charset="0"/>
                <a:cs typeface="Times New Roman" panose="02020603050405020304" pitchFamily="18" charset="0"/>
              </a:rPr>
              <a:t>September 2022 </a:t>
            </a:r>
            <a:r>
              <a:rPr lang="en-US" sz="1800" b="1">
                <a:solidFill>
                  <a:srgbClr val="1D2228"/>
                </a:solidFill>
                <a:effectLst/>
                <a:highlight>
                  <a:srgbClr val="FFFF00"/>
                </a:highlight>
                <a:latin typeface="+mj-lt"/>
                <a:ea typeface="Times New Roman" panose="02020603050405020304" pitchFamily="18" charset="0"/>
                <a:cs typeface="Times New Roman" panose="02020603050405020304" pitchFamily="18" charset="0"/>
              </a:rPr>
              <a:t>meeting minutes.</a:t>
            </a:r>
            <a:endParaRPr lang="en-US" sz="1800" b="1">
              <a:effectLst/>
              <a:highlight>
                <a:srgbClr val="FFFF00"/>
              </a:highlight>
              <a:latin typeface="+mj-lt"/>
              <a:ea typeface="Calibri" panose="020F0502020204030204" pitchFamily="34" charset="0"/>
              <a:cs typeface="Times New Roman" panose="02020603050405020304" pitchFamily="18" charset="0"/>
            </a:endParaRPr>
          </a:p>
          <a:p>
            <a:pPr marL="803275" marR="0" indent="-346075" algn="l">
              <a:lnSpc>
                <a:spcPct val="120000"/>
              </a:lnSpc>
              <a:spcBef>
                <a:spcPts val="0"/>
              </a:spcBef>
              <a:spcAft>
                <a:spcPts val="0"/>
              </a:spcAft>
            </a:pPr>
            <a:r>
              <a:rPr lang="en-US" sz="1800" b="1">
                <a:effectLst/>
                <a:latin typeface="+mj-lt"/>
                <a:ea typeface="Calibri" panose="020F0502020204030204" pitchFamily="34" charset="0"/>
                <a:cs typeface="Times New Roman" panose="02020603050405020304" pitchFamily="18" charset="0"/>
              </a:rPr>
              <a:t>B.	</a:t>
            </a:r>
            <a:r>
              <a:rPr lang="en-US" sz="1800" b="1">
                <a:effectLst/>
                <a:highlight>
                  <a:srgbClr val="FFFF00"/>
                </a:highlight>
                <a:latin typeface="+mj-lt"/>
                <a:ea typeface="Calibri" panose="020F0502020204030204" pitchFamily="34" charset="0"/>
                <a:cs typeface="Times New Roman" panose="02020603050405020304" pitchFamily="18" charset="0"/>
              </a:rPr>
              <a:t>Treasurer's Report</a:t>
            </a:r>
          </a:p>
          <a:p>
            <a:pPr marL="803275" marR="0" indent="-346075" algn="l">
              <a:lnSpc>
                <a:spcPct val="120000"/>
              </a:lnSpc>
              <a:spcBef>
                <a:spcPts val="0"/>
              </a:spcBef>
              <a:spcAft>
                <a:spcPts val="0"/>
              </a:spcAft>
              <a:buAutoNum type="alphaUcPeriod" startAt="3"/>
            </a:pPr>
            <a:r>
              <a:rPr lang="en-US" sz="1800" b="1">
                <a:effectLst/>
                <a:highlight>
                  <a:srgbClr val="FFFF00"/>
                </a:highlight>
                <a:latin typeface="+mj-lt"/>
                <a:ea typeface="Calibri" panose="020F0502020204030204" pitchFamily="34" charset="0"/>
                <a:cs typeface="Times New Roman" panose="02020603050405020304" pitchFamily="18" charset="0"/>
              </a:rPr>
              <a:t>Guests</a:t>
            </a:r>
            <a:r>
              <a:rPr lang="en-US" sz="1800" b="1">
                <a:effectLst/>
                <a:latin typeface="+mj-lt"/>
                <a:ea typeface="Calibri" panose="020F0502020204030204" pitchFamily="34" charset="0"/>
                <a:cs typeface="Times New Roman" panose="02020603050405020304" pitchFamily="18" charset="0"/>
              </a:rPr>
              <a:t>.</a:t>
            </a:r>
          </a:p>
          <a:p>
            <a:pPr marL="457200" marR="0" algn="l">
              <a:lnSpc>
                <a:spcPct val="120000"/>
              </a:lnSpc>
              <a:spcBef>
                <a:spcPts val="0"/>
              </a:spcBef>
              <a:spcAft>
                <a:spcPts val="0"/>
              </a:spcAft>
            </a:pPr>
            <a:endParaRPr lang="en-US" sz="1800" b="1">
              <a:effectLst/>
              <a:latin typeface="+mj-lt"/>
              <a:ea typeface="Calibri" panose="020F0502020204030204" pitchFamily="34" charset="0"/>
              <a:cs typeface="Times New Roman" panose="02020603050405020304" pitchFamily="18" charset="0"/>
            </a:endParaRPr>
          </a:p>
          <a:p>
            <a:pPr lvl="1" indent="-227013" algn="l">
              <a:lnSpc>
                <a:spcPct val="120000"/>
              </a:lnSpc>
              <a:spcBef>
                <a:spcPts val="0"/>
              </a:spcBef>
            </a:pPr>
            <a:r>
              <a:rPr lang="en-US" sz="1800" b="1">
                <a:effectLst/>
                <a:latin typeface="+mj-lt"/>
                <a:ea typeface="Calibri" panose="020F0502020204030204" pitchFamily="34" charset="0"/>
                <a:cs typeface="Times New Roman" panose="02020603050405020304" pitchFamily="18" charset="0"/>
              </a:rPr>
              <a:t> COMMITTEE REPORTS:</a:t>
            </a:r>
          </a:p>
          <a:p>
            <a:pPr marL="800100" lvl="1" indent="-342900" algn="l">
              <a:lnSpc>
                <a:spcPct val="120000"/>
              </a:lnSpc>
              <a:spcBef>
                <a:spcPts val="0"/>
              </a:spcBef>
              <a:buFont typeface="+mj-lt"/>
              <a:buAutoNum type="arabicPeriod"/>
            </a:pPr>
            <a:r>
              <a:rPr lang="en-US" sz="1800" b="1">
                <a:effectLst/>
                <a:highlight>
                  <a:srgbClr val="FFFF00"/>
                </a:highlight>
                <a:latin typeface="+mj-lt"/>
                <a:ea typeface="Calibri" panose="020F0502020204030204" pitchFamily="34" charset="0"/>
                <a:cs typeface="Times New Roman" panose="02020603050405020304" pitchFamily="18" charset="0"/>
              </a:rPr>
              <a:t>Technical.</a:t>
            </a:r>
          </a:p>
          <a:p>
            <a:pPr marL="800100" lvl="1" indent="-342900" algn="l">
              <a:lnSpc>
                <a:spcPct val="120000"/>
              </a:lnSpc>
              <a:spcBef>
                <a:spcPts val="0"/>
              </a:spcBef>
              <a:buFont typeface="+mj-lt"/>
              <a:buAutoNum type="arabicPeriod"/>
            </a:pPr>
            <a:r>
              <a:rPr lang="en-US" sz="1800" b="1">
                <a:effectLst/>
                <a:highlight>
                  <a:srgbClr val="00FF00"/>
                </a:highlight>
                <a:latin typeface="+mj-lt"/>
                <a:ea typeface="Calibri" panose="020F0502020204030204" pitchFamily="34" charset="0"/>
                <a:cs typeface="Times New Roman" panose="02020603050405020304" pitchFamily="18" charset="0"/>
              </a:rPr>
              <a:t>Skywarn </a:t>
            </a:r>
          </a:p>
          <a:p>
            <a:pPr marL="800100" lvl="1" indent="-342900" algn="l">
              <a:lnSpc>
                <a:spcPct val="120000"/>
              </a:lnSpc>
              <a:spcBef>
                <a:spcPts val="0"/>
              </a:spcBef>
              <a:buFont typeface="+mj-lt"/>
              <a:buAutoNum type="arabicPeriod"/>
            </a:pPr>
            <a:r>
              <a:rPr lang="en-US" sz="1800" b="1">
                <a:effectLst/>
                <a:latin typeface="+mj-lt"/>
                <a:ea typeface="Calibri" panose="020F0502020204030204" pitchFamily="34" charset="0"/>
                <a:cs typeface="Times New Roman" panose="02020603050405020304" pitchFamily="18" charset="0"/>
              </a:rPr>
              <a:t>VE Testing</a:t>
            </a:r>
          </a:p>
          <a:p>
            <a:pPr marL="800100" lvl="1" indent="-342900" algn="l">
              <a:lnSpc>
                <a:spcPct val="120000"/>
              </a:lnSpc>
              <a:spcBef>
                <a:spcPts val="0"/>
              </a:spcBef>
              <a:buFont typeface="+mj-lt"/>
              <a:buAutoNum type="arabicPeriod"/>
            </a:pPr>
            <a:r>
              <a:rPr lang="en-US" sz="1800" b="1">
                <a:effectLst/>
                <a:latin typeface="+mj-lt"/>
                <a:ea typeface="Calibri" panose="020F0502020204030204" pitchFamily="34" charset="0"/>
                <a:cs typeface="Times New Roman" panose="02020603050405020304" pitchFamily="18" charset="0"/>
              </a:rPr>
              <a:t>Net Control report</a:t>
            </a:r>
          </a:p>
          <a:p>
            <a:pPr lvl="1" indent="457200" algn="l">
              <a:lnSpc>
                <a:spcPct val="120000"/>
              </a:lnSpc>
              <a:spcBef>
                <a:spcPts val="0"/>
              </a:spcBef>
            </a:pPr>
            <a:r>
              <a:rPr lang="en-US" sz="1800" b="1">
                <a:effectLst/>
                <a:latin typeface="+mj-lt"/>
                <a:ea typeface="Calibri" panose="020F0502020204030204" pitchFamily="34" charset="0"/>
                <a:cs typeface="Times New Roman" panose="02020603050405020304" pitchFamily="18" charset="0"/>
              </a:rPr>
              <a:t> </a:t>
            </a:r>
          </a:p>
          <a:p>
            <a:pPr marL="461963" marR="0" indent="-231775" algn="l">
              <a:spcBef>
                <a:spcPts val="0"/>
              </a:spcBef>
              <a:spcAft>
                <a:spcPts val="0"/>
              </a:spcAft>
            </a:pPr>
            <a:r>
              <a:rPr lang="en-US" sz="1800" b="1">
                <a:effectLst/>
                <a:latin typeface="+mj-lt"/>
                <a:ea typeface="Consolas" panose="020B0609020204030204" pitchFamily="49" charset="0"/>
                <a:cs typeface="Consolas" panose="020B0609020204030204" pitchFamily="49" charset="0"/>
              </a:rPr>
              <a:t>OLD BUSINESS: </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Projects at BSC planning </a:t>
            </a:r>
          </a:p>
          <a:p>
            <a:pPr marL="919163" lvl="2" indent="341313" algn="l">
              <a:lnSpc>
                <a:spcPct val="107000"/>
              </a:lnSpc>
              <a:spcBef>
                <a:spcPts val="0"/>
              </a:spcBef>
              <a:buFont typeface="+mj-lt"/>
              <a:buAutoNum type="alphaLcParenR"/>
            </a:pPr>
            <a:r>
              <a:rPr lang="en-US" sz="1600" b="1">
                <a:effectLst/>
                <a:latin typeface="+mj-lt"/>
                <a:ea typeface="Consolas" panose="020B0609020204030204" pitchFamily="49" charset="0"/>
                <a:cs typeface="Consolas" panose="020B0609020204030204" pitchFamily="49" charset="0"/>
              </a:rPr>
              <a:t>Dipole antenna class October 29</a:t>
            </a:r>
            <a:r>
              <a:rPr lang="en-US" sz="1600" b="1" baseline="30000">
                <a:effectLst/>
                <a:latin typeface="+mj-lt"/>
                <a:ea typeface="Consolas" panose="020B0609020204030204" pitchFamily="49" charset="0"/>
                <a:cs typeface="Consolas" panose="020B0609020204030204" pitchFamily="49" charset="0"/>
              </a:rPr>
              <a:t>th</a:t>
            </a:r>
            <a:endParaRPr lang="en-US" sz="1600" b="1">
              <a:effectLst/>
              <a:latin typeface="+mj-lt"/>
              <a:ea typeface="Consolas" panose="020B0609020204030204" pitchFamily="49" charset="0"/>
              <a:cs typeface="Consolas" panose="020B0609020204030204" pitchFamily="49" charset="0"/>
            </a:endParaRP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Girl Scout Big Event Report</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Jamboree on the Air Report </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HAMFEST 2023 Planning </a:t>
            </a:r>
          </a:p>
          <a:p>
            <a:pPr marL="461963" marR="0" indent="341313" algn="l">
              <a:lnSpc>
                <a:spcPct val="107000"/>
              </a:lnSpc>
              <a:spcBef>
                <a:spcPts val="0"/>
              </a:spcBef>
              <a:spcAft>
                <a:spcPts val="0"/>
              </a:spcAft>
            </a:pPr>
            <a:r>
              <a:rPr lang="en-US" sz="1800" b="1">
                <a:effectLst/>
                <a:latin typeface="+mj-lt"/>
                <a:ea typeface="Consolas" panose="020B0609020204030204" pitchFamily="49" charset="0"/>
                <a:cs typeface="Consolas" panose="020B0609020204030204" pitchFamily="49" charset="0"/>
              </a:rPr>
              <a:t>  </a:t>
            </a:r>
          </a:p>
          <a:p>
            <a:pPr marL="461963" marR="307340" indent="-231775" algn="l">
              <a:spcBef>
                <a:spcPts val="5"/>
              </a:spcBef>
              <a:spcAft>
                <a:spcPts val="0"/>
              </a:spcAft>
            </a:pPr>
            <a:r>
              <a:rPr lang="en-US" sz="1800" b="1">
                <a:effectLst/>
                <a:latin typeface="+mj-lt"/>
                <a:ea typeface="Consolas" panose="020B0609020204030204" pitchFamily="49" charset="0"/>
                <a:cs typeface="Consolas" panose="020B0609020204030204" pitchFamily="49" charset="0"/>
              </a:rPr>
              <a:t>NEW BUSINESS: </a:t>
            </a:r>
          </a:p>
          <a:p>
            <a:pPr marL="461963" marR="0" lvl="0" indent="341313" algn="l">
              <a:spcBef>
                <a:spcPts val="5"/>
              </a:spcBef>
              <a:spcAft>
                <a:spcPts val="0"/>
              </a:spcAft>
              <a:buFont typeface="+mj-lt"/>
              <a:buAutoNum type="arabicParenR"/>
            </a:pPr>
            <a:r>
              <a:rPr lang="en-US" sz="1800" b="1">
                <a:solidFill>
                  <a:srgbClr val="1D2028"/>
                </a:solidFill>
                <a:effectLst/>
                <a:latin typeface="+mj-lt"/>
                <a:ea typeface="Consolas" panose="020B0609020204030204" pitchFamily="49" charset="0"/>
                <a:cs typeface="Consolas" panose="020B0609020204030204" pitchFamily="49" charset="0"/>
              </a:rPr>
              <a:t>Missouri Slope Model Aero Club donation.</a:t>
            </a:r>
            <a:endParaRPr lang="en-US" sz="1800" b="1">
              <a:effectLst/>
              <a:latin typeface="+mj-lt"/>
              <a:ea typeface="Consolas" panose="020B0609020204030204" pitchFamily="49" charset="0"/>
              <a:cs typeface="Consolas" panose="020B0609020204030204" pitchFamily="49" charset="0"/>
            </a:endParaRP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Elections</a:t>
            </a:r>
          </a:p>
          <a:p>
            <a:pPr marL="461963" marR="0" lvl="0" indent="341313" algn="l">
              <a:lnSpc>
                <a:spcPct val="107000"/>
              </a:lnSpc>
              <a:spcBef>
                <a:spcPts val="0"/>
              </a:spcBef>
              <a:spcAft>
                <a:spcPts val="0"/>
              </a:spcAft>
              <a:buFont typeface="+mj-lt"/>
              <a:buAutoNum type="arabicParenR"/>
              <a:tabLst>
                <a:tab pos="228600" algn="l"/>
              </a:tabLst>
            </a:pPr>
            <a:r>
              <a:rPr lang="en-US" sz="1800" b="1">
                <a:effectLst/>
                <a:latin typeface="+mj-lt"/>
                <a:ea typeface="Consolas" panose="020B0609020204030204" pitchFamily="49" charset="0"/>
                <a:cs typeface="Consolas" panose="020B0609020204030204" pitchFamily="49" charset="0"/>
              </a:rPr>
              <a:t>Christmas Party </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Lewis and Clark on the Trail June 3</a:t>
            </a:r>
            <a:r>
              <a:rPr lang="en-US" sz="1800" b="1" baseline="30000">
                <a:effectLst/>
                <a:latin typeface="+mj-lt"/>
                <a:ea typeface="Consolas" panose="020B0609020204030204" pitchFamily="49" charset="0"/>
                <a:cs typeface="Consolas" panose="020B0609020204030204" pitchFamily="49" charset="0"/>
              </a:rPr>
              <a:t>rd</a:t>
            </a:r>
            <a:r>
              <a:rPr lang="en-US" sz="1800" b="1">
                <a:effectLst/>
                <a:latin typeface="+mj-lt"/>
                <a:ea typeface="Consolas" panose="020B0609020204030204" pitchFamily="49" charset="0"/>
                <a:cs typeface="Consolas" panose="020B0609020204030204" pitchFamily="49" charset="0"/>
              </a:rPr>
              <a:t> –18</a:t>
            </a:r>
            <a:r>
              <a:rPr lang="en-US" sz="1800" b="1" baseline="30000">
                <a:effectLst/>
                <a:latin typeface="+mj-lt"/>
                <a:ea typeface="Consolas" panose="020B0609020204030204" pitchFamily="49" charset="0"/>
                <a:cs typeface="Consolas" panose="020B0609020204030204" pitchFamily="49" charset="0"/>
              </a:rPr>
              <a:t>th </a:t>
            </a:r>
            <a:r>
              <a:rPr lang="en-US" sz="1800" b="1">
                <a:effectLst/>
                <a:latin typeface="+mj-lt"/>
                <a:ea typeface="Consolas" panose="020B0609020204030204" pitchFamily="49" charset="0"/>
                <a:cs typeface="Consolas" panose="020B0609020204030204" pitchFamily="49" charset="0"/>
              </a:rPr>
              <a:t>23</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New Equipment</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Tower Site Recognition / Appreciation</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50/50 </a:t>
            </a:r>
          </a:p>
          <a:p>
            <a:pPr marL="461963" marR="0" lvl="0" indent="341313" algn="l">
              <a:lnSpc>
                <a:spcPct val="107000"/>
              </a:lnSpc>
              <a:spcBef>
                <a:spcPts val="0"/>
              </a:spcBef>
              <a:spcAft>
                <a:spcPts val="0"/>
              </a:spcAft>
              <a:buFont typeface="+mj-lt"/>
              <a:buAutoNum type="arabicParenR"/>
            </a:pPr>
            <a:r>
              <a:rPr lang="en-US" sz="1800" b="1">
                <a:effectLst/>
                <a:latin typeface="+mj-lt"/>
                <a:ea typeface="Consolas" panose="020B0609020204030204" pitchFamily="49" charset="0"/>
                <a:cs typeface="Consolas" panose="020B0609020204030204" pitchFamily="49" charset="0"/>
              </a:rPr>
              <a:t>Announcements</a:t>
            </a:r>
          </a:p>
          <a:p>
            <a:pPr marL="461963" marR="0" indent="341313" algn="l">
              <a:spcBef>
                <a:spcPts val="0"/>
              </a:spcBef>
              <a:spcAft>
                <a:spcPts val="0"/>
              </a:spcAft>
            </a:pPr>
            <a:endParaRPr lang="en-US" sz="1800" b="1">
              <a:effectLst/>
              <a:latin typeface="+mj-lt"/>
              <a:ea typeface="Consolas" panose="020B0609020204030204" pitchFamily="49" charset="0"/>
              <a:cs typeface="Consolas" panose="020B0609020204030204" pitchFamily="49" charset="0"/>
            </a:endParaRPr>
          </a:p>
          <a:p>
            <a:pPr marL="461963" marR="0" indent="341313" algn="l">
              <a:spcBef>
                <a:spcPts val="0"/>
              </a:spcBef>
              <a:spcAft>
                <a:spcPts val="0"/>
              </a:spcAft>
            </a:pPr>
            <a:r>
              <a:rPr lang="en-US" sz="1800" b="1">
                <a:effectLst/>
                <a:latin typeface="+mj-lt"/>
                <a:ea typeface="Calibri" panose="020F0502020204030204" pitchFamily="34" charset="0"/>
                <a:cs typeface="Times New Roman" panose="02020603050405020304" pitchFamily="18" charset="0"/>
              </a:rPr>
              <a:t>ADJOURN</a:t>
            </a:r>
          </a:p>
          <a:p>
            <a:pPr marL="342900" marR="0" lvl="0" indent="-342900" algn="l">
              <a:spcBef>
                <a:spcPts val="0"/>
              </a:spcBef>
              <a:spcAft>
                <a:spcPts val="0"/>
              </a:spcAft>
              <a:buFont typeface="+mj-lt"/>
              <a:buAutoNum type="arabicPeriod"/>
            </a:pPr>
            <a:endParaRPr lang="en-US" sz="1900" b="1">
              <a:solidFill>
                <a:srgbClr val="000000"/>
              </a:solidFill>
              <a:effectLst/>
              <a:latin typeface="+mj-lt"/>
              <a:ea typeface="Calibri" panose="020F0502020204030204" pitchFamily="34" charset="0"/>
              <a:cs typeface="Consolas" panose="020B0609020204030204" pitchFamily="49" charset="0"/>
            </a:endParaRPr>
          </a:p>
        </p:txBody>
      </p:sp>
      <p:pic>
        <p:nvPicPr>
          <p:cNvPr id="2050" name="Picture 43">
            <a:extLst>
              <a:ext uri="{FF2B5EF4-FFF2-40B4-BE49-F238E27FC236}">
                <a16:creationId xmlns:a16="http://schemas.microsoft.com/office/drawing/2014/main" id="{1DC8BB61-FA2E-46FB-8304-F6776510F3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635" y="132845"/>
            <a:ext cx="441551" cy="989072"/>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44" descr="Picture">
            <a:extLst>
              <a:ext uri="{FF2B5EF4-FFF2-40B4-BE49-F238E27FC236}">
                <a16:creationId xmlns:a16="http://schemas.microsoft.com/office/drawing/2014/main" id="{57DD2171-59CA-47B9-9381-D4EA27C9F0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884"/>
          <a:stretch>
            <a:fillRect/>
          </a:stretch>
        </p:blipFill>
        <p:spPr bwMode="auto">
          <a:xfrm>
            <a:off x="379279" y="63499"/>
            <a:ext cx="1161508" cy="10588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9E3262D-A80F-4122-A1AD-42FBA482326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591950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B6852-4B83-4A72-B29B-9246D011DB76}"/>
              </a:ext>
            </a:extLst>
          </p:cNvPr>
          <p:cNvSpPr>
            <a:spLocks noGrp="1"/>
          </p:cNvSpPr>
          <p:nvPr>
            <p:ph type="title"/>
          </p:nvPr>
        </p:nvSpPr>
        <p:spPr/>
        <p:txBody>
          <a:bodyPr/>
          <a:lstStyle/>
          <a:p>
            <a:r>
              <a:rPr lang="en-US" dirty="0"/>
              <a:t>SKYWARN REPORT</a:t>
            </a:r>
          </a:p>
        </p:txBody>
      </p:sp>
      <p:sp>
        <p:nvSpPr>
          <p:cNvPr id="3" name="Content Placeholder 2">
            <a:extLst>
              <a:ext uri="{FF2B5EF4-FFF2-40B4-BE49-F238E27FC236}">
                <a16:creationId xmlns:a16="http://schemas.microsoft.com/office/drawing/2014/main" id="{C2EC066B-5E96-4938-9BF3-44254FF85230}"/>
              </a:ext>
            </a:extLst>
          </p:cNvPr>
          <p:cNvSpPr>
            <a:spLocks noGrp="1"/>
          </p:cNvSpPr>
          <p:nvPr>
            <p:ph idx="1"/>
          </p:nvPr>
        </p:nvSpPr>
        <p:spPr/>
        <p:txBody>
          <a:bodyPr/>
          <a:lstStyle/>
          <a:p>
            <a:r>
              <a:rPr lang="en-US" dirty="0"/>
              <a:t>NO REPORT</a:t>
            </a:r>
          </a:p>
        </p:txBody>
      </p:sp>
    </p:spTree>
    <p:extLst>
      <p:ext uri="{BB962C8B-B14F-4D97-AF65-F5344CB8AC3E}">
        <p14:creationId xmlns:p14="http://schemas.microsoft.com/office/powerpoint/2010/main" val="33882322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onsolas"/>
        <a:ea typeface=""/>
        <a:cs typeface=""/>
      </a:majorFont>
      <a:minorFont>
        <a:latin typeface="Consola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ppVersion xmlns="bce1c3a0-814f-4777-b189-233ccca4166b" xsi:nil="true"/>
    <Has_Teacher_Only_SectionGroup xmlns="bce1c3a0-814f-4777-b189-233ccca4166b" xsi:nil="true"/>
    <NotebookType xmlns="bce1c3a0-814f-4777-b189-233ccca4166b" xsi:nil="true"/>
    <Is_Collaboration_Space_Locked xmlns="bce1c3a0-814f-4777-b189-233ccca4166b" xsi:nil="true"/>
    <Self_Registration_Enabled xmlns="bce1c3a0-814f-4777-b189-233ccca4166b" xsi:nil="true"/>
    <Teachers xmlns="bce1c3a0-814f-4777-b189-233ccca4166b">
      <UserInfo>
        <DisplayName/>
        <AccountId xsi:nil="true"/>
        <AccountType/>
      </UserInfo>
    </Teachers>
    <Invited_Teachers xmlns="bce1c3a0-814f-4777-b189-233ccca4166b" xsi:nil="true"/>
    <Invited_Students xmlns="bce1c3a0-814f-4777-b189-233ccca4166b" xsi:nil="true"/>
    <DefaultSectionNames xmlns="bce1c3a0-814f-4777-b189-233ccca4166b" xsi:nil="true"/>
    <CultureName xmlns="bce1c3a0-814f-4777-b189-233ccca4166b" xsi:nil="true"/>
    <Templates xmlns="bce1c3a0-814f-4777-b189-233ccca4166b" xsi:nil="true"/>
    <FolderType xmlns="bce1c3a0-814f-4777-b189-233ccca4166b" xsi:nil="true"/>
    <Students xmlns="bce1c3a0-814f-4777-b189-233ccca4166b">
      <UserInfo>
        <DisplayName/>
        <AccountId xsi:nil="true"/>
        <AccountType/>
      </UserInfo>
    </Students>
    <Owner xmlns="bce1c3a0-814f-4777-b189-233ccca4166b">
      <UserInfo>
        <DisplayName/>
        <AccountId xsi:nil="true"/>
        <AccountType/>
      </UserInfo>
    </Owner>
    <Student_Groups xmlns="bce1c3a0-814f-4777-b189-233ccca4166b">
      <UserInfo>
        <DisplayName/>
        <AccountId xsi:nil="true"/>
        <AccountType/>
      </UserInfo>
    </Student_Group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F2C6BCCDF40BA44B698F45F158F14F7" ma:contentTypeVersion="29" ma:contentTypeDescription="Create a new document." ma:contentTypeScope="" ma:versionID="2a9bb83ab948b833956ffed4ec75937d">
  <xsd:schema xmlns:xsd="http://www.w3.org/2001/XMLSchema" xmlns:xs="http://www.w3.org/2001/XMLSchema" xmlns:p="http://schemas.microsoft.com/office/2006/metadata/properties" xmlns:ns3="ddd365a2-8449-414b-8b9f-5ecb5f6deb0c" xmlns:ns4="bce1c3a0-814f-4777-b189-233ccca4166b" targetNamespace="http://schemas.microsoft.com/office/2006/metadata/properties" ma:root="true" ma:fieldsID="a0cea46b44300dfb388e326c12e623b6" ns3:_="" ns4:_="">
    <xsd:import namespace="ddd365a2-8449-414b-8b9f-5ecb5f6deb0c"/>
    <xsd:import namespace="bce1c3a0-814f-4777-b189-233ccca4166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Location" minOccurs="0"/>
                <xsd:element ref="ns4:MediaServiceOCR" minOccurs="0"/>
                <xsd:element ref="ns4:NotebookType" minOccurs="0"/>
                <xsd:element ref="ns4:FolderType" minOccurs="0"/>
                <xsd:element ref="ns4:Owner" minOccurs="0"/>
                <xsd:element ref="ns4:DefaultSectionNames" minOccurs="0"/>
                <xsd:element ref="ns4:Templates" minOccurs="0"/>
                <xsd:element ref="ns4:CultureName" minOccurs="0"/>
                <xsd:element ref="ns4:AppVersion" minOccurs="0"/>
                <xsd:element ref="ns4:Teachers" minOccurs="0"/>
                <xsd:element ref="ns4:Students" minOccurs="0"/>
                <xsd:element ref="ns4:Student_Groups" minOccurs="0"/>
                <xsd:element ref="ns4:Invited_Teachers" minOccurs="0"/>
                <xsd:element ref="ns4:Invited_Students" minOccurs="0"/>
                <xsd:element ref="ns4:Self_Registration_Enabled" minOccurs="0"/>
                <xsd:element ref="ns4:Has_Teacher_Only_SectionGroup" minOccurs="0"/>
                <xsd:element ref="ns4:Is_Collaboration_Space_Locked" minOccurs="0"/>
                <xsd:element ref="ns4:MediaServiceGenerationTime" minOccurs="0"/>
                <xsd:element ref="ns4:MediaServiceEventHashCode"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d365a2-8449-414b-8b9f-5ecb5f6deb0c"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ce1c3a0-814f-4777-b189-233ccca4166b"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description="" ma:internalName="MediaServiceAutoTags" ma:readOnly="true">
      <xsd:simpleType>
        <xsd:restriction base="dms:Text"/>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NotebookType" ma:index="17" nillable="true" ma:displayName="Notebook Type" ma:internalName="NotebookType">
      <xsd:simpleType>
        <xsd:restriction base="dms:Text"/>
      </xsd:simpleType>
    </xsd:element>
    <xsd:element name="FolderType" ma:index="18" nillable="true" ma:displayName="Folder Type" ma:internalName="FolderType">
      <xsd:simpleType>
        <xsd:restriction base="dms:Text"/>
      </xsd:simpleType>
    </xsd:element>
    <xsd:element name="Owner" ma:index="19"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20" nillable="true" ma:displayName="Default Section Names" ma:internalName="DefaultSectionNames">
      <xsd:simpleType>
        <xsd:restriction base="dms:Note">
          <xsd:maxLength value="255"/>
        </xsd:restriction>
      </xsd:simpleType>
    </xsd:element>
    <xsd:element name="Templates" ma:index="21" nillable="true" ma:displayName="Templates" ma:internalName="Templates">
      <xsd:simpleType>
        <xsd:restriction base="dms:Note">
          <xsd:maxLength value="255"/>
        </xsd:restriction>
      </xsd:simpleType>
    </xsd:element>
    <xsd:element name="CultureName" ma:index="22" nillable="true" ma:displayName="Culture Name" ma:internalName="CultureName">
      <xsd:simpleType>
        <xsd:restriction base="dms:Text"/>
      </xsd:simpleType>
    </xsd:element>
    <xsd:element name="AppVersion" ma:index="23" nillable="true" ma:displayName="App Version" ma:internalName="AppVersion">
      <xsd:simpleType>
        <xsd:restriction base="dms:Text"/>
      </xsd:simpleType>
    </xsd:element>
    <xsd:element name="Teachers" ma:index="24"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5"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6"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7" nillable="true" ma:displayName="Invited Teachers" ma:internalName="Invited_Teachers">
      <xsd:simpleType>
        <xsd:restriction base="dms:Note">
          <xsd:maxLength value="255"/>
        </xsd:restriction>
      </xsd:simpleType>
    </xsd:element>
    <xsd:element name="Invited_Students" ma:index="28" nillable="true" ma:displayName="Invited Students" ma:internalName="Invited_Students">
      <xsd:simpleType>
        <xsd:restriction base="dms:Note">
          <xsd:maxLength value="255"/>
        </xsd:restriction>
      </xsd:simpleType>
    </xsd:element>
    <xsd:element name="Self_Registration_Enabled" ma:index="29" nillable="true" ma:displayName="Self Registration Enabled" ma:internalName="Self_Registration_Enabled">
      <xsd:simpleType>
        <xsd:restriction base="dms:Boolean"/>
      </xsd:simpleType>
    </xsd:element>
    <xsd:element name="Has_Teacher_Only_SectionGroup" ma:index="30" nillable="true" ma:displayName="Has Teacher Only SectionGroup" ma:internalName="Has_Teacher_Only_SectionGroup">
      <xsd:simpleType>
        <xsd:restriction base="dms:Boolean"/>
      </xsd:simpleType>
    </xsd:element>
    <xsd:element name="Is_Collaboration_Space_Locked" ma:index="31" nillable="true" ma:displayName="Is Collaboration Space Locked" ma:internalName="Is_Collaboration_Space_Locked">
      <xsd:simpleType>
        <xsd:restriction base="dms:Boolean"/>
      </xsd:simpleType>
    </xsd:element>
    <xsd:element name="MediaServiceGenerationTime" ma:index="32" nillable="true" ma:displayName="MediaServiceGenerationTime" ma:hidden="true" ma:internalName="MediaServiceGenerationTime" ma:readOnly="true">
      <xsd:simpleType>
        <xsd:restriction base="dms:Text"/>
      </xsd:simpleType>
    </xsd:element>
    <xsd:element name="MediaServiceEventHashCode" ma:index="33" nillable="true" ma:displayName="MediaServiceEventHashCode" ma:hidden="true" ma:internalName="MediaServiceEventHashCode" ma:readOnly="true">
      <xsd:simpleType>
        <xsd:restriction base="dms:Text"/>
      </xsd:simpleType>
    </xsd:element>
    <xsd:element name="MediaServiceAutoKeyPoints" ma:index="34" nillable="true" ma:displayName="MediaServiceAutoKeyPoints" ma:hidden="true" ma:internalName="MediaServiceAutoKeyPoints" ma:readOnly="true">
      <xsd:simpleType>
        <xsd:restriction base="dms:Note"/>
      </xsd:simpleType>
    </xsd:element>
    <xsd:element name="MediaServiceKeyPoints" ma:index="35" nillable="true" ma:displayName="KeyPoints" ma:internalName="MediaServiceKeyPoints" ma:readOnly="true">
      <xsd:simpleType>
        <xsd:restriction base="dms:Note">
          <xsd:maxLength value="255"/>
        </xsd:restriction>
      </xsd:simpleType>
    </xsd:element>
    <xsd:element name="MediaLengthInSeconds" ma:index="36"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712108A-5C9C-4A74-9644-0BF54AD5EDC0}">
  <ds:schemaRefs>
    <ds:schemaRef ds:uri="http://purl.org/dc/terms/"/>
    <ds:schemaRef ds:uri="http://schemas.microsoft.com/office/2006/metadata/properties"/>
    <ds:schemaRef ds:uri="http://purl.org/dc/dcmitype/"/>
    <ds:schemaRef ds:uri="http://schemas.microsoft.com/office/infopath/2007/PartnerControls"/>
    <ds:schemaRef ds:uri="http://schemas.openxmlformats.org/package/2006/metadata/core-properties"/>
    <ds:schemaRef ds:uri="ddd365a2-8449-414b-8b9f-5ecb5f6deb0c"/>
    <ds:schemaRef ds:uri="http://schemas.microsoft.com/office/2006/documentManagement/types"/>
    <ds:schemaRef ds:uri="http://purl.org/dc/elements/1.1/"/>
    <ds:schemaRef ds:uri="bce1c3a0-814f-4777-b189-233ccca4166b"/>
    <ds:schemaRef ds:uri="http://www.w3.org/XML/1998/namespace"/>
  </ds:schemaRefs>
</ds:datastoreItem>
</file>

<file path=customXml/itemProps2.xml><?xml version="1.0" encoding="utf-8"?>
<ds:datastoreItem xmlns:ds="http://schemas.openxmlformats.org/officeDocument/2006/customXml" ds:itemID="{4ABFE436-9F80-434B-8A85-C714A430FCBB}">
  <ds:schemaRefs>
    <ds:schemaRef ds:uri="http://schemas.microsoft.com/sharepoint/v3/contenttype/forms"/>
  </ds:schemaRefs>
</ds:datastoreItem>
</file>

<file path=customXml/itemProps3.xml><?xml version="1.0" encoding="utf-8"?>
<ds:datastoreItem xmlns:ds="http://schemas.openxmlformats.org/officeDocument/2006/customXml" ds:itemID="{818B6833-F969-412F-96D9-9CD7498B4C83}">
  <ds:schemaRefs>
    <ds:schemaRef ds:uri="bce1c3a0-814f-4777-b189-233ccca4166b"/>
    <ds:schemaRef ds:uri="ddd365a2-8449-414b-8b9f-5ecb5f6deb0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1889</TotalTime>
  <Words>4029</Words>
  <Application>Microsoft Office PowerPoint</Application>
  <PresentationFormat>Widescreen</PresentationFormat>
  <Paragraphs>1126</Paragraphs>
  <Slides>48</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Apple Chancery</vt:lpstr>
      <vt:lpstr>Arial</vt:lpstr>
      <vt:lpstr>Calibri</vt:lpstr>
      <vt:lpstr>Consolas</vt:lpstr>
      <vt:lpstr>Office Theme</vt:lpstr>
      <vt:lpstr>October 25th, 2022 </vt:lpstr>
      <vt:lpstr>PowerPoint Presentation</vt:lpstr>
      <vt:lpstr>PowerPoint Presentation</vt:lpstr>
      <vt:lpstr>PowerPoint Presentation</vt:lpstr>
      <vt:lpstr>PowerPoint Presentation</vt:lpstr>
      <vt:lpstr>TECHNICAL COMMITTEE REPORT</vt:lpstr>
      <vt:lpstr>Technical Report and Updates</vt:lpstr>
      <vt:lpstr>PowerPoint Presentation</vt:lpstr>
      <vt:lpstr>SKYWARN REPORT</vt:lpstr>
      <vt:lpstr>PowerPoint Presentation</vt:lpstr>
      <vt:lpstr>VE TESTING REPORT</vt:lpstr>
      <vt:lpstr>PowerPoint Presentation</vt:lpstr>
      <vt:lpstr>NET CONTROL REPORT</vt:lpstr>
      <vt:lpstr>Net Control August report</vt:lpstr>
      <vt:lpstr>Net Control September report</vt:lpstr>
      <vt:lpstr>Net Control October report</vt:lpstr>
      <vt:lpstr>PowerPoint Presentation</vt:lpstr>
      <vt:lpstr>Dipole Workshop plan</vt:lpstr>
      <vt:lpstr>PowerPoint Presentation</vt:lpstr>
      <vt:lpstr>PowerPoint Presentation</vt:lpstr>
      <vt:lpstr>PowerPoint Presentation</vt:lpstr>
      <vt:lpstr>Made contact with 19 states and two countries (Germany and Scotland)</vt:lpstr>
      <vt:lpstr>PowerPoint Presentation</vt:lpstr>
      <vt:lpstr>PowerPoint Presentation</vt:lpstr>
      <vt:lpstr>PowerPoint Presentation</vt:lpstr>
      <vt:lpstr>Made contact with 19 states and two countries (Japan and Mexico)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Elections Planning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Announcements</vt:lpstr>
      <vt:lpstr>PowerPoint Presentation</vt:lpstr>
      <vt:lpstr>Workshops for Fall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Kuhlman</dc:creator>
  <cp:lastModifiedBy>Holman, Mike</cp:lastModifiedBy>
  <cp:revision>13</cp:revision>
  <cp:lastPrinted>2022-10-26T00:04:05Z</cp:lastPrinted>
  <dcterms:created xsi:type="dcterms:W3CDTF">2021-08-04T03:00:37Z</dcterms:created>
  <dcterms:modified xsi:type="dcterms:W3CDTF">2022-10-26T01:38:14Z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0x0101004F2C6BCCDF40BA44B698F45F158F14F7</vt:lpwstr>
  </property>
</Properties>
</file>