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6"/>
  </p:notesMasterIdLst>
  <p:sldIdLst>
    <p:sldId id="279" r:id="rId5"/>
    <p:sldId id="285" r:id="rId6"/>
    <p:sldId id="393" r:id="rId7"/>
    <p:sldId id="394" r:id="rId8"/>
    <p:sldId id="396" r:id="rId9"/>
    <p:sldId id="378" r:id="rId10"/>
    <p:sldId id="342" r:id="rId11"/>
    <p:sldId id="397" r:id="rId12"/>
    <p:sldId id="398" r:id="rId13"/>
    <p:sldId id="399" r:id="rId14"/>
    <p:sldId id="392" r:id="rId15"/>
    <p:sldId id="406" r:id="rId16"/>
    <p:sldId id="357" r:id="rId17"/>
    <p:sldId id="400" r:id="rId18"/>
    <p:sldId id="386" r:id="rId19"/>
    <p:sldId id="401" r:id="rId20"/>
    <p:sldId id="402" r:id="rId21"/>
    <p:sldId id="404" r:id="rId22"/>
    <p:sldId id="405" r:id="rId23"/>
    <p:sldId id="407" r:id="rId24"/>
    <p:sldId id="309" r:id="rId2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2" autoAdjust="0"/>
    <p:restoredTop sz="96357" autoAdjust="0"/>
  </p:normalViewPr>
  <p:slideViewPr>
    <p:cSldViewPr snapToGrid="0">
      <p:cViewPr varScale="1">
        <p:scale>
          <a:sx n="101" d="100"/>
          <a:sy n="101" d="100"/>
        </p:scale>
        <p:origin x="114" y="222"/>
      </p:cViewPr>
      <p:guideLst/>
    </p:cSldViewPr>
  </p:slideViewPr>
  <p:outlineViewPr>
    <p:cViewPr>
      <p:scale>
        <a:sx n="33" d="100"/>
        <a:sy n="33" d="100"/>
      </p:scale>
      <p:origin x="0" y="-4519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574B823-2A31-4ED8-9AC0-E90AB9C0E9C9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8318A2C-6034-4DAB-AD29-0755FC9BE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328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49C9A-47EC-4E89-857D-0FC20441E8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A14A95-9C67-4454-A5D7-FE6D19EF5A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5ABB68-052D-4CD3-9FDB-EBF129EDC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A2D90-F913-4E05-8AAB-A854CC1ECA6D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329C9C-D4AF-43CC-8E61-DB9E6D3E7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045DD4-4177-4860-8FF7-8793F5D2C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5C21-7867-4883-A6D7-FB1F09F43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981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99011-C0A3-4DAB-8EFC-CACF28820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A31BA1-29C4-4650-9710-977B599133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1524D-94BD-41F6-9013-57B213E55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A2D90-F913-4E05-8AAB-A854CC1ECA6D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FF11C8-1B2E-4B65-ABFA-B4614E87E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B4E9CF-BA7F-4633-A68F-AB0F6AC34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5C21-7867-4883-A6D7-FB1F09F43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840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E4AF95-12ED-48FC-A9C4-69C1D5067C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D258BD-2E7E-476D-86E9-01D9016523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0BFCB2-5A6E-4E9C-9691-2D0AD0E1E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A2D90-F913-4E05-8AAB-A854CC1ECA6D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6315A1-ABB7-46D2-9193-CC207A2F7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124371-8580-4862-87EC-5F5D5196F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5C21-7867-4883-A6D7-FB1F09F43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214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A3701-4CEE-42F3-AAC7-993BBECF8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CA238B-3578-442D-B48F-16B448F556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D4B757-20E2-40EF-A5D5-2B8435391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A2D90-F913-4E05-8AAB-A854CC1ECA6D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B1E661-B469-4292-894A-7AC05755C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E0A53E-8E5C-4C6A-96B5-333EDB9BF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5C21-7867-4883-A6D7-FB1F09F43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509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8022A-8ADB-4DC2-B7E3-033BCC561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350D9F-80CE-42C5-9492-9DA8D38370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72BE9B-6081-4998-8CBF-BED75AA9C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A2D90-F913-4E05-8AAB-A854CC1ECA6D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3206BB-C638-492E-AF3E-FF30F5679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549733-F918-4447-A3FA-578D46E4A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5C21-7867-4883-A6D7-FB1F09F43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545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1E1D6-AA2C-459F-985B-7948A84AB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96595A-2F90-47D8-840E-43C494FC2B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78FC2F-5B6E-42D9-84B7-073E2B4235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7539C8-CF65-43CD-987D-AF42EDD26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A2D90-F913-4E05-8AAB-A854CC1ECA6D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9BBD75-0AFE-4C08-B285-0567C4E20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D49A0A-E7F0-4F72-B749-3AF35843B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5C21-7867-4883-A6D7-FB1F09F43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316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828A7-B0AF-4A7C-AE63-A060D31E9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73F8A2-D7BD-4FBB-863F-988C0EAECE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992790-5D60-4F76-B571-4EA22D6178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D452F8-E7C1-4625-840F-F5583D579A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A23831-F0EA-42BC-8755-D66139491E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CC9F8C-89E6-4CD8-9E06-0DB1F6BEA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A2D90-F913-4E05-8AAB-A854CC1ECA6D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0A1DAE-47B3-4561-9E46-901601698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5FD6E5-998A-47E5-9D6B-E780630A3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5C21-7867-4883-A6D7-FB1F09F43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552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00E8E-2796-4F3B-A020-273F519C6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549A06-18CD-4C65-9E44-F17F4381C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A2D90-F913-4E05-8AAB-A854CC1ECA6D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AD4E2E-1F5E-4108-A435-988E496BD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9D2A0D-6525-43B3-A9C6-87D5B0E45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5C21-7867-4883-A6D7-FB1F09F43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880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DDFC59-0FA5-42D3-A150-45B6665A2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A2D90-F913-4E05-8AAB-A854CC1ECA6D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16926A-716A-4467-B3CE-C8E745D86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D78197-2845-4A9F-B930-E0B5B0B45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5C21-7867-4883-A6D7-FB1F09F43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888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ECDFF-B103-41FB-8447-1D5D9377E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209E9F-EC77-456C-8B8B-41B9E1E78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68C785-F5CC-4375-8322-9E90A53E18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F8506E-B54E-4F46-8AE4-22DD184D3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A2D90-F913-4E05-8AAB-A854CC1ECA6D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A4B0CA-850D-448F-8332-758CDF23C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0328F6-731F-478D-87FB-600BF877B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5C21-7867-4883-A6D7-FB1F09F43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437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497B9-9332-4457-80F3-3AF5C166D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D726F2-C4D1-4236-B4C2-3828B7EBBD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EBAC51-1B33-4FBA-B940-7B87939FAB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1E3A56-E90E-4DDA-BC18-065B9604E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A2D90-F913-4E05-8AAB-A854CC1ECA6D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24EA27-7CC0-4146-9D2B-AD54874F1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801672-E391-4FAD-894E-AEC8A4FF0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5C21-7867-4883-A6D7-FB1F09F43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300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BE964E-2D24-4A7B-BF3A-D5026777C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DFCEA9-3AB1-450C-BAC0-81304E5DD6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DCF623-1CC0-4755-9173-AB71831EFD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A2D90-F913-4E05-8AAB-A854CC1ECA6D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C850DF-7174-4DBF-9669-C4BE5493B3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F70102-CE06-4F63-8F97-BC3CB96933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C5C21-7867-4883-A6D7-FB1F09F43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42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3677758-132A-43D1-96C9-0CFE96365A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6771" y="147191"/>
            <a:ext cx="8418458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en-US" altLang="en-US" sz="3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Central Dakota Amateur Radio Club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 Box 7162 Bismarck, North Dakota 58507-7162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4F1939-0DC1-4FBD-85CB-4DC2F532ED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July 26th, 2022</a:t>
            </a:r>
            <a:r>
              <a:rPr lang="en-US" baseline="30000" dirty="0"/>
              <a:t> 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F395B0-82F6-449B-BC23-A789D58973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Monthly Club Meeting</a:t>
            </a:r>
          </a:p>
        </p:txBody>
      </p:sp>
      <p:pic>
        <p:nvPicPr>
          <p:cNvPr id="2050" name="Picture 43">
            <a:extLst>
              <a:ext uri="{FF2B5EF4-FFF2-40B4-BE49-F238E27FC236}">
                <a16:creationId xmlns:a16="http://schemas.microsoft.com/office/drawing/2014/main" id="{1DC8BB61-FA2E-46FB-8304-F6776510F3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8635" y="132845"/>
            <a:ext cx="441551" cy="989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44" descr="Picture">
            <a:extLst>
              <a:ext uri="{FF2B5EF4-FFF2-40B4-BE49-F238E27FC236}">
                <a16:creationId xmlns:a16="http://schemas.microsoft.com/office/drawing/2014/main" id="{57DD2171-59CA-47B9-9381-D4EA27C9F0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84"/>
          <a:stretch>
            <a:fillRect/>
          </a:stretch>
        </p:blipFill>
        <p:spPr bwMode="auto">
          <a:xfrm>
            <a:off x="379279" y="63499"/>
            <a:ext cx="1161508" cy="1058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9E3262D-A80F-4122-A1AD-42FBA48232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6632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3677758-132A-43D1-96C9-0CFE96365A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6771" y="147191"/>
            <a:ext cx="8418458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en-US" altLang="en-US" sz="3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Central Dakota Amateur Radio Club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 Box 7162 Bismarck, North Dakota 58507-7162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F395B0-82F6-449B-BC23-A789D58973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86771" y="1248513"/>
            <a:ext cx="9813075" cy="5486400"/>
          </a:xfrm>
        </p:spPr>
        <p:txBody>
          <a:bodyPr>
            <a:normAutofit fontScale="92500" lnSpcReduction="20000"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900" b="1" dirty="0">
                <a:solidFill>
                  <a:srgbClr val="444444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July 26, 2022, MEETING AGENDA</a:t>
            </a:r>
            <a:endParaRPr lang="en-US" sz="3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98513" marR="0" indent="-33655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1D2228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	</a:t>
            </a:r>
            <a:r>
              <a:rPr lang="en-US" sz="1800" b="1" dirty="0">
                <a:solidFill>
                  <a:srgbClr val="1D2228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Approval of </a:t>
            </a:r>
            <a:r>
              <a:rPr lang="en-US" sz="1800" b="1" dirty="0">
                <a:solidFill>
                  <a:srgbClr val="1D2228"/>
                </a:solidFill>
                <a:highlight>
                  <a:srgbClr val="FFFF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June 2022 </a:t>
            </a:r>
            <a:r>
              <a:rPr lang="en-US" sz="1800" b="1" dirty="0">
                <a:solidFill>
                  <a:srgbClr val="1D2228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meeting minutes.</a:t>
            </a:r>
            <a:endParaRPr lang="en-US" sz="18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98513" marR="0" indent="-33655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B.	</a:t>
            </a:r>
            <a:r>
              <a:rPr lang="en-US" sz="1800" b="1" dirty="0">
                <a:effectLst/>
                <a:highlight>
                  <a:srgbClr val="FFFF00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Treasurer's Report</a:t>
            </a:r>
            <a:endParaRPr lang="en-US" sz="18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98513" marR="0" indent="-336550" algn="l">
              <a:spcBef>
                <a:spcPts val="0"/>
              </a:spcBef>
              <a:spcAft>
                <a:spcPts val="0"/>
              </a:spcAft>
              <a:buAutoNum type="alphaUcPeriod" startAt="3"/>
            </a:pPr>
            <a:r>
              <a:rPr lang="en-US" sz="1800" b="1" dirty="0">
                <a:effectLst/>
                <a:highlight>
                  <a:srgbClr val="FFFF00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Guests.</a:t>
            </a:r>
          </a:p>
          <a:p>
            <a:pPr marL="457200" marR="0" algn="l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l">
              <a:spcBef>
                <a:spcPts val="0"/>
              </a:spcBef>
            </a:pPr>
            <a:r>
              <a:rPr lang="en-US" sz="1800" b="1" dirty="0"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COMMITTEE REPORTS:</a:t>
            </a:r>
          </a:p>
          <a:p>
            <a:pPr marL="800100" lvl="1" indent="-342900" algn="l">
              <a:spcBef>
                <a:spcPts val="0"/>
              </a:spcBef>
              <a:buFont typeface="+mj-lt"/>
              <a:buAutoNum type="arabicPeriod"/>
            </a:pPr>
            <a:r>
              <a:rPr lang="en-US" sz="1800" b="1" dirty="0">
                <a:effectLst/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Technical.</a:t>
            </a:r>
          </a:p>
          <a:p>
            <a:pPr marL="800100" lvl="1" indent="-342900" algn="l">
              <a:spcBef>
                <a:spcPts val="0"/>
              </a:spcBef>
              <a:buFont typeface="+mj-lt"/>
              <a:buAutoNum type="arabicPeriod"/>
            </a:pPr>
            <a:r>
              <a:rPr lang="en-US" sz="1800" b="1" dirty="0">
                <a:effectLst/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Skywarn </a:t>
            </a:r>
          </a:p>
          <a:p>
            <a:pPr marL="800100" lvl="1" indent="-342900" algn="l">
              <a:spcBef>
                <a:spcPts val="0"/>
              </a:spcBef>
              <a:buFont typeface="+mj-lt"/>
              <a:buAutoNum type="arabicPeriod"/>
            </a:pPr>
            <a:r>
              <a:rPr lang="en-US" sz="1800" b="1" dirty="0">
                <a:effectLst/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VE Testing</a:t>
            </a:r>
          </a:p>
          <a:p>
            <a:pPr marL="800100" lvl="1" indent="-342900" algn="l">
              <a:spcBef>
                <a:spcPts val="0"/>
              </a:spcBef>
              <a:buFont typeface="+mj-lt"/>
              <a:buAutoNum type="arabicPeriod"/>
            </a:pPr>
            <a:r>
              <a:rPr lang="en-US" sz="1800" b="1" dirty="0">
                <a:effectLst/>
                <a:highlight>
                  <a:srgbClr val="00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Net Control report</a:t>
            </a:r>
          </a:p>
          <a:p>
            <a:pPr lvl="1" indent="457200" algn="l">
              <a:spcBef>
                <a:spcPts val="0"/>
              </a:spcBef>
            </a:pPr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lvl="1" algn="l">
              <a:spcBef>
                <a:spcPts val="0"/>
              </a:spcBef>
            </a:pPr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OLD BUSINESS:</a:t>
            </a:r>
            <a:endParaRPr lang="en-US" sz="1800" b="1" dirty="0">
              <a:solidFill>
                <a:srgbClr val="000000"/>
              </a:solidFill>
              <a:effectLst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1. Projects at BSC planning </a:t>
            </a:r>
            <a:endParaRPr lang="en-US" sz="1800" b="1" i="0" u="none" strike="noStrike" baseline="0" dirty="0">
              <a:solidFill>
                <a:srgbClr val="000000"/>
              </a:solidFill>
            </a:endParaRP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2. Field Day 2022 Report </a:t>
            </a:r>
            <a:endParaRPr lang="en-US" sz="1800" b="1" i="0" u="none" strike="noStrike" baseline="0" dirty="0">
              <a:solidFill>
                <a:srgbClr val="000000"/>
              </a:solidFill>
            </a:endParaRP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3. Club Picnic, Aug 23rd </a:t>
            </a: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4. Jamboree on the Air Oct 15th. </a:t>
            </a: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endParaRPr lang="en-US" sz="1800" b="1" i="0" u="none" strike="noStrike" baseline="0" dirty="0">
              <a:solidFill>
                <a:srgbClr val="000000"/>
              </a:solidFill>
            </a:endParaRP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NEW BUSINESS: </a:t>
            </a: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1. Girl Scout Demonstration Oct 1st </a:t>
            </a: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2. 50/50 </a:t>
            </a: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3. Announcements </a:t>
            </a:r>
          </a:p>
          <a:p>
            <a:pPr lvl="1" algn="l">
              <a:lnSpc>
                <a:spcPct val="120000"/>
              </a:lnSpc>
              <a:spcBef>
                <a:spcPts val="0"/>
              </a:spcBef>
            </a:pPr>
            <a:r>
              <a:rPr lang="en-US" sz="1800" b="1" dirty="0">
                <a:solidFill>
                  <a:srgbClr val="1D2128"/>
                </a:solidFill>
                <a:effectLst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endParaRPr lang="en-US" sz="1800" dirty="0">
              <a:solidFill>
                <a:srgbClr val="000000"/>
              </a:solidFill>
              <a:effectLst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 lvl="1" algn="l">
              <a:spcBef>
                <a:spcPts val="0"/>
              </a:spcBef>
            </a:pPr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45720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ADJOURN</a:t>
            </a: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900" dirty="0">
              <a:solidFill>
                <a:srgbClr val="000000"/>
              </a:solidFill>
              <a:effectLst/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</p:txBody>
      </p:sp>
      <p:pic>
        <p:nvPicPr>
          <p:cNvPr id="2050" name="Picture 43">
            <a:extLst>
              <a:ext uri="{FF2B5EF4-FFF2-40B4-BE49-F238E27FC236}">
                <a16:creationId xmlns:a16="http://schemas.microsoft.com/office/drawing/2014/main" id="{1DC8BB61-FA2E-46FB-8304-F6776510F3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8635" y="132845"/>
            <a:ext cx="441551" cy="989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44" descr="Picture">
            <a:extLst>
              <a:ext uri="{FF2B5EF4-FFF2-40B4-BE49-F238E27FC236}">
                <a16:creationId xmlns:a16="http://schemas.microsoft.com/office/drawing/2014/main" id="{57DD2171-59CA-47B9-9381-D4EA27C9F0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84"/>
          <a:stretch>
            <a:fillRect/>
          </a:stretch>
        </p:blipFill>
        <p:spPr bwMode="auto">
          <a:xfrm>
            <a:off x="379279" y="63499"/>
            <a:ext cx="1161508" cy="1058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9E3262D-A80F-4122-A1AD-42FBA48232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834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FCF16-4D8D-4976-8118-646A72252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Net Control June report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2AE0108-770F-A2C3-73C9-7B8CCB3ABD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7992" y="1957182"/>
            <a:ext cx="10136015" cy="2943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6060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3677758-132A-43D1-96C9-0CFE96365A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6771" y="147191"/>
            <a:ext cx="8418458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en-US" altLang="en-US" sz="3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Central Dakota Amateur Radio Club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 Box 7162 Bismarck, North Dakota 58507-7162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F395B0-82F6-449B-BC23-A789D58973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86771" y="1248513"/>
            <a:ext cx="9813075" cy="5486400"/>
          </a:xfrm>
        </p:spPr>
        <p:txBody>
          <a:bodyPr>
            <a:normAutofit fontScale="92500" lnSpcReduction="20000"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900" b="1" dirty="0">
                <a:solidFill>
                  <a:srgbClr val="444444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July 26, 2022, MEETING AGENDA</a:t>
            </a:r>
            <a:endParaRPr lang="en-US" sz="3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98513" marR="0" indent="-33655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1D2228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	</a:t>
            </a:r>
            <a:r>
              <a:rPr lang="en-US" sz="1800" b="1" dirty="0">
                <a:solidFill>
                  <a:srgbClr val="1D2228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Approval of </a:t>
            </a:r>
            <a:r>
              <a:rPr lang="en-US" sz="1800" b="1" dirty="0">
                <a:solidFill>
                  <a:srgbClr val="1D2228"/>
                </a:solidFill>
                <a:highlight>
                  <a:srgbClr val="FFFF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June 2022 </a:t>
            </a:r>
            <a:r>
              <a:rPr lang="en-US" sz="1800" b="1" dirty="0">
                <a:solidFill>
                  <a:srgbClr val="1D2228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meeting minutes.</a:t>
            </a:r>
            <a:endParaRPr lang="en-US" sz="18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98513" marR="0" indent="-33655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B.	</a:t>
            </a:r>
            <a:r>
              <a:rPr lang="en-US" sz="1800" b="1" dirty="0">
                <a:effectLst/>
                <a:highlight>
                  <a:srgbClr val="FFFF00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Treasurer's Report</a:t>
            </a:r>
            <a:endParaRPr lang="en-US" sz="18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98513" marR="0" indent="-336550" algn="l">
              <a:spcBef>
                <a:spcPts val="0"/>
              </a:spcBef>
              <a:spcAft>
                <a:spcPts val="0"/>
              </a:spcAft>
              <a:buAutoNum type="alphaUcPeriod" startAt="3"/>
            </a:pPr>
            <a:r>
              <a:rPr lang="en-US" sz="1800" b="1" dirty="0">
                <a:effectLst/>
                <a:highlight>
                  <a:srgbClr val="FFFF00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Guests.</a:t>
            </a:r>
          </a:p>
          <a:p>
            <a:pPr marL="457200" marR="0" algn="l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l">
              <a:spcBef>
                <a:spcPts val="0"/>
              </a:spcBef>
            </a:pPr>
            <a:r>
              <a:rPr lang="en-US" sz="1800" b="1" dirty="0"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COMMITTEE REPORTS:</a:t>
            </a:r>
          </a:p>
          <a:p>
            <a:pPr marL="800100" lvl="1" indent="-342900" algn="l">
              <a:spcBef>
                <a:spcPts val="0"/>
              </a:spcBef>
              <a:buFont typeface="+mj-lt"/>
              <a:buAutoNum type="arabicPeriod"/>
            </a:pPr>
            <a:r>
              <a:rPr lang="en-US" sz="1800" b="1" dirty="0">
                <a:effectLst/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Technical.</a:t>
            </a:r>
          </a:p>
          <a:p>
            <a:pPr marL="800100" lvl="1" indent="-342900" algn="l">
              <a:spcBef>
                <a:spcPts val="0"/>
              </a:spcBef>
              <a:buFont typeface="+mj-lt"/>
              <a:buAutoNum type="arabicPeriod"/>
            </a:pPr>
            <a:r>
              <a:rPr lang="en-US" sz="1800" b="1" dirty="0">
                <a:effectLst/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Skywarn </a:t>
            </a:r>
          </a:p>
          <a:p>
            <a:pPr marL="800100" lvl="1" indent="-342900" algn="l">
              <a:spcBef>
                <a:spcPts val="0"/>
              </a:spcBef>
              <a:buFont typeface="+mj-lt"/>
              <a:buAutoNum type="arabicPeriod"/>
            </a:pPr>
            <a:r>
              <a:rPr lang="en-US" sz="1800" b="1" dirty="0">
                <a:effectLst/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VE Testing</a:t>
            </a:r>
          </a:p>
          <a:p>
            <a:pPr marL="800100" lvl="1" indent="-342900" algn="l">
              <a:spcBef>
                <a:spcPts val="0"/>
              </a:spcBef>
              <a:buFont typeface="+mj-lt"/>
              <a:buAutoNum type="arabicPeriod"/>
            </a:pPr>
            <a:r>
              <a:rPr lang="en-US" sz="1800" b="1" dirty="0">
                <a:effectLst/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Net Control report</a:t>
            </a:r>
          </a:p>
          <a:p>
            <a:pPr lvl="1" indent="457200" algn="l">
              <a:spcBef>
                <a:spcPts val="0"/>
              </a:spcBef>
            </a:pPr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lvl="1" algn="l">
              <a:spcBef>
                <a:spcPts val="0"/>
              </a:spcBef>
            </a:pPr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OLD BUSINESS:</a:t>
            </a:r>
            <a:endParaRPr lang="en-US" sz="1800" b="1" dirty="0">
              <a:solidFill>
                <a:srgbClr val="000000"/>
              </a:solidFill>
              <a:effectLst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1. </a:t>
            </a:r>
            <a:r>
              <a:rPr lang="en-US" sz="1800" b="1" i="0" u="none" strike="noStrike" baseline="0" dirty="0">
                <a:solidFill>
                  <a:srgbClr val="1D2128"/>
                </a:solidFill>
                <a:highlight>
                  <a:srgbClr val="00FF00"/>
                </a:highlight>
              </a:rPr>
              <a:t>Projects at BSC planning </a:t>
            </a:r>
            <a:endParaRPr lang="en-US" sz="1800" b="1" i="0" u="none" strike="noStrike" baseline="0" dirty="0">
              <a:solidFill>
                <a:srgbClr val="000000"/>
              </a:solidFill>
              <a:highlight>
                <a:srgbClr val="00FF00"/>
              </a:highlight>
            </a:endParaRP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2. Field Day 2022 Report </a:t>
            </a:r>
            <a:endParaRPr lang="en-US" sz="1800" b="1" i="0" u="none" strike="noStrike" baseline="0" dirty="0">
              <a:solidFill>
                <a:srgbClr val="000000"/>
              </a:solidFill>
            </a:endParaRP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3. Club Picnic, Aug 23rd </a:t>
            </a: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4. Jamboree on the Air Oct 15th. </a:t>
            </a: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endParaRPr lang="en-US" sz="1800" b="1" i="0" u="none" strike="noStrike" baseline="0" dirty="0">
              <a:solidFill>
                <a:srgbClr val="000000"/>
              </a:solidFill>
            </a:endParaRP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NEW BUSINESS: </a:t>
            </a: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1. Girl Scout Demonstration Oct 1st </a:t>
            </a: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2. 50/50 </a:t>
            </a: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3. Announcements </a:t>
            </a:r>
          </a:p>
          <a:p>
            <a:pPr lvl="1" algn="l">
              <a:spcBef>
                <a:spcPts val="0"/>
              </a:spcBef>
            </a:pPr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45720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ADJOURN</a:t>
            </a: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900" dirty="0">
              <a:solidFill>
                <a:srgbClr val="000000"/>
              </a:solidFill>
              <a:effectLst/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</p:txBody>
      </p:sp>
      <p:pic>
        <p:nvPicPr>
          <p:cNvPr id="2050" name="Picture 43">
            <a:extLst>
              <a:ext uri="{FF2B5EF4-FFF2-40B4-BE49-F238E27FC236}">
                <a16:creationId xmlns:a16="http://schemas.microsoft.com/office/drawing/2014/main" id="{1DC8BB61-FA2E-46FB-8304-F6776510F3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8635" y="132845"/>
            <a:ext cx="441551" cy="989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44" descr="Picture">
            <a:extLst>
              <a:ext uri="{FF2B5EF4-FFF2-40B4-BE49-F238E27FC236}">
                <a16:creationId xmlns:a16="http://schemas.microsoft.com/office/drawing/2014/main" id="{57DD2171-59CA-47B9-9381-D4EA27C9F0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84"/>
          <a:stretch>
            <a:fillRect/>
          </a:stretch>
        </p:blipFill>
        <p:spPr bwMode="auto">
          <a:xfrm>
            <a:off x="379279" y="63499"/>
            <a:ext cx="1161508" cy="1058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9E3262D-A80F-4122-A1AD-42FBA48232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7683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DDF36-0ED0-5715-629E-A6C0A163D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Workshops for Fall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ADEF29-DC80-5FAE-C070-F998383F3B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Dipole antenna design and build.</a:t>
            </a:r>
          </a:p>
          <a:p>
            <a:pPr lvl="1"/>
            <a:r>
              <a:rPr lang="en-US" dirty="0"/>
              <a:t>You pick the band, help provided for build.</a:t>
            </a:r>
          </a:p>
          <a:p>
            <a:pPr lvl="1"/>
            <a:r>
              <a:rPr lang="en-US" dirty="0"/>
              <a:t>Fan Dipole possible?</a:t>
            </a:r>
          </a:p>
          <a:p>
            <a:r>
              <a:rPr lang="en-US" dirty="0"/>
              <a:t>Digital Mode Demonstration and Configurations</a:t>
            </a:r>
          </a:p>
          <a:p>
            <a:pPr lvl="1"/>
            <a:r>
              <a:rPr lang="en-US" dirty="0"/>
              <a:t>FT-8</a:t>
            </a:r>
          </a:p>
          <a:p>
            <a:pPr lvl="1"/>
            <a:r>
              <a:rPr lang="en-US" dirty="0"/>
              <a:t>WIRES-X</a:t>
            </a:r>
          </a:p>
          <a:p>
            <a:pPr lvl="1"/>
            <a:r>
              <a:rPr lang="en-US"/>
              <a:t>FUSSION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5442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3677758-132A-43D1-96C9-0CFE96365A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6771" y="147191"/>
            <a:ext cx="8418458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en-US" altLang="en-US" sz="3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Central Dakota Amateur Radio Club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 Box 7162 Bismarck, North Dakota 58507-7162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F395B0-82F6-449B-BC23-A789D58973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86771" y="1248513"/>
            <a:ext cx="9813075" cy="5486400"/>
          </a:xfrm>
        </p:spPr>
        <p:txBody>
          <a:bodyPr>
            <a:normAutofit fontScale="92500" lnSpcReduction="20000"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900" b="1" dirty="0">
                <a:solidFill>
                  <a:srgbClr val="444444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July 26, 2022, MEETING AGENDA</a:t>
            </a:r>
            <a:endParaRPr lang="en-US" sz="3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98513" marR="0" indent="-33655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1D2228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	</a:t>
            </a:r>
            <a:r>
              <a:rPr lang="en-US" sz="1800" b="1" dirty="0">
                <a:solidFill>
                  <a:srgbClr val="1D2228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Approval of </a:t>
            </a:r>
            <a:r>
              <a:rPr lang="en-US" sz="1800" b="1" dirty="0">
                <a:solidFill>
                  <a:srgbClr val="1D2228"/>
                </a:solidFill>
                <a:highlight>
                  <a:srgbClr val="FFFF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June 2022 </a:t>
            </a:r>
            <a:r>
              <a:rPr lang="en-US" sz="1800" b="1" dirty="0">
                <a:solidFill>
                  <a:srgbClr val="1D2228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meeting minutes.</a:t>
            </a:r>
            <a:endParaRPr lang="en-US" sz="18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98513" marR="0" indent="-33655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B.	</a:t>
            </a:r>
            <a:r>
              <a:rPr lang="en-US" sz="1800" b="1" dirty="0">
                <a:effectLst/>
                <a:highlight>
                  <a:srgbClr val="FFFF00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Treasurer's Report</a:t>
            </a:r>
            <a:endParaRPr lang="en-US" sz="18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98513" marR="0" indent="-336550" algn="l">
              <a:spcBef>
                <a:spcPts val="0"/>
              </a:spcBef>
              <a:spcAft>
                <a:spcPts val="0"/>
              </a:spcAft>
              <a:buAutoNum type="alphaUcPeriod" startAt="3"/>
            </a:pPr>
            <a:r>
              <a:rPr lang="en-US" sz="1800" b="1" dirty="0">
                <a:effectLst/>
                <a:highlight>
                  <a:srgbClr val="FFFF00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Guests.</a:t>
            </a:r>
          </a:p>
          <a:p>
            <a:pPr marL="457200" marR="0" algn="l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l">
              <a:spcBef>
                <a:spcPts val="0"/>
              </a:spcBef>
            </a:pPr>
            <a:r>
              <a:rPr lang="en-US" sz="1800" b="1" dirty="0"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COMMITTEE REPORTS:</a:t>
            </a:r>
          </a:p>
          <a:p>
            <a:pPr marL="800100" lvl="1" indent="-342900" algn="l">
              <a:spcBef>
                <a:spcPts val="0"/>
              </a:spcBef>
              <a:buFont typeface="+mj-lt"/>
              <a:buAutoNum type="arabicPeriod"/>
            </a:pPr>
            <a:r>
              <a:rPr lang="en-US" sz="1800" b="1" dirty="0">
                <a:effectLst/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Technical.</a:t>
            </a:r>
          </a:p>
          <a:p>
            <a:pPr marL="800100" lvl="1" indent="-342900" algn="l">
              <a:spcBef>
                <a:spcPts val="0"/>
              </a:spcBef>
              <a:buFont typeface="+mj-lt"/>
              <a:buAutoNum type="arabicPeriod"/>
            </a:pPr>
            <a:r>
              <a:rPr lang="en-US" sz="1800" b="1" dirty="0">
                <a:effectLst/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Skywarn </a:t>
            </a:r>
          </a:p>
          <a:p>
            <a:pPr marL="800100" lvl="1" indent="-342900" algn="l">
              <a:spcBef>
                <a:spcPts val="0"/>
              </a:spcBef>
              <a:buFont typeface="+mj-lt"/>
              <a:buAutoNum type="arabicPeriod"/>
            </a:pPr>
            <a:r>
              <a:rPr lang="en-US" sz="1800" b="1" dirty="0">
                <a:effectLst/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VE Testing</a:t>
            </a:r>
          </a:p>
          <a:p>
            <a:pPr marL="800100" lvl="1" indent="-342900" algn="l">
              <a:spcBef>
                <a:spcPts val="0"/>
              </a:spcBef>
              <a:buFont typeface="+mj-lt"/>
              <a:buAutoNum type="arabicPeriod"/>
            </a:pPr>
            <a:r>
              <a:rPr lang="en-US" sz="1800" b="1" dirty="0">
                <a:effectLst/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Net Control report</a:t>
            </a:r>
          </a:p>
          <a:p>
            <a:pPr lvl="1" indent="457200" algn="l">
              <a:spcBef>
                <a:spcPts val="0"/>
              </a:spcBef>
            </a:pPr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lvl="1" algn="l">
              <a:spcBef>
                <a:spcPts val="0"/>
              </a:spcBef>
            </a:pPr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OLD BUSINESS:</a:t>
            </a:r>
            <a:endParaRPr lang="en-US" sz="1800" b="1" dirty="0">
              <a:solidFill>
                <a:srgbClr val="000000"/>
              </a:solidFill>
              <a:effectLst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1. </a:t>
            </a:r>
            <a:r>
              <a:rPr lang="en-US" sz="1800" b="1" i="0" u="none" strike="noStrike" baseline="0" dirty="0">
                <a:solidFill>
                  <a:srgbClr val="1D2128"/>
                </a:solidFill>
                <a:highlight>
                  <a:srgbClr val="FFFF00"/>
                </a:highlight>
              </a:rPr>
              <a:t>Projects at BSC planning </a:t>
            </a:r>
            <a:endParaRPr lang="en-US" sz="1800" b="1" i="0" u="none" strike="noStrike" baseline="0" dirty="0">
              <a:solidFill>
                <a:srgbClr val="000000"/>
              </a:solidFill>
              <a:highlight>
                <a:srgbClr val="FFFF00"/>
              </a:highlight>
            </a:endParaRP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2</a:t>
            </a:r>
            <a:r>
              <a:rPr lang="en-US" sz="1800" b="1" i="0" u="none" strike="noStrike" baseline="0" dirty="0">
                <a:solidFill>
                  <a:srgbClr val="1D2128"/>
                </a:solidFill>
                <a:highlight>
                  <a:srgbClr val="00FF00"/>
                </a:highlight>
              </a:rPr>
              <a:t>. Field Day 2022 Report </a:t>
            </a:r>
            <a:endParaRPr lang="en-US" sz="1800" b="1" i="0" u="none" strike="noStrike" baseline="0" dirty="0">
              <a:solidFill>
                <a:srgbClr val="000000"/>
              </a:solidFill>
              <a:highlight>
                <a:srgbClr val="00FF00"/>
              </a:highlight>
            </a:endParaRP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3. Club Picnic, Aug 23rd </a:t>
            </a: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4. Jamboree on the Air Oct 15th. </a:t>
            </a: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endParaRPr lang="en-US" sz="1800" b="1" i="0" u="none" strike="noStrike" baseline="0" dirty="0">
              <a:solidFill>
                <a:srgbClr val="000000"/>
              </a:solidFill>
            </a:endParaRP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NEW BUSINESS: </a:t>
            </a: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1. Girl Scout Demonstration Oct 1st </a:t>
            </a: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2. 50/50 </a:t>
            </a: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3. Announcements </a:t>
            </a:r>
          </a:p>
          <a:p>
            <a:pPr lvl="1" algn="l">
              <a:spcBef>
                <a:spcPts val="0"/>
              </a:spcBef>
            </a:pPr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45720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ADJOURN</a:t>
            </a: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900" dirty="0">
              <a:solidFill>
                <a:srgbClr val="000000"/>
              </a:solidFill>
              <a:effectLst/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</p:txBody>
      </p:sp>
      <p:pic>
        <p:nvPicPr>
          <p:cNvPr id="2050" name="Picture 43">
            <a:extLst>
              <a:ext uri="{FF2B5EF4-FFF2-40B4-BE49-F238E27FC236}">
                <a16:creationId xmlns:a16="http://schemas.microsoft.com/office/drawing/2014/main" id="{1DC8BB61-FA2E-46FB-8304-F6776510F3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8635" y="132845"/>
            <a:ext cx="441551" cy="989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44" descr="Picture">
            <a:extLst>
              <a:ext uri="{FF2B5EF4-FFF2-40B4-BE49-F238E27FC236}">
                <a16:creationId xmlns:a16="http://schemas.microsoft.com/office/drawing/2014/main" id="{57DD2171-59CA-47B9-9381-D4EA27C9F0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84"/>
          <a:stretch>
            <a:fillRect/>
          </a:stretch>
        </p:blipFill>
        <p:spPr bwMode="auto">
          <a:xfrm>
            <a:off x="379279" y="63499"/>
            <a:ext cx="1161508" cy="1058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9E3262D-A80F-4122-A1AD-42FBA48232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2695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13DE2-A458-1182-A58B-CFB865C42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FIELD DAY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8E0365-E9AB-00E1-DF2A-88982C7D7B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3855"/>
            <a:ext cx="10515600" cy="5209020"/>
          </a:xfrm>
        </p:spPr>
        <p:txBody>
          <a:bodyPr>
            <a:normAutofit/>
          </a:bodyPr>
          <a:lstStyle/>
          <a:p>
            <a:r>
              <a:rPr lang="en-US" dirty="0"/>
              <a:t>2021 results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2022 results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C178663-EAA2-4ECE-8567-2F6A845DD0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8669748"/>
              </p:ext>
            </p:extLst>
          </p:nvPr>
        </p:nvGraphicFramePr>
        <p:xfrm>
          <a:off x="530193" y="1690688"/>
          <a:ext cx="11100196" cy="1745845"/>
        </p:xfrm>
        <a:graphic>
          <a:graphicData uri="http://schemas.openxmlformats.org/drawingml/2006/table">
            <a:tbl>
              <a:tblPr/>
              <a:tblGrid>
                <a:gridCol w="791493">
                  <a:extLst>
                    <a:ext uri="{9D8B030D-6E8A-4147-A177-3AD203B41FA5}">
                      <a16:colId xmlns:a16="http://schemas.microsoft.com/office/drawing/2014/main" val="4074693618"/>
                    </a:ext>
                  </a:extLst>
                </a:gridCol>
                <a:gridCol w="596055">
                  <a:extLst>
                    <a:ext uri="{9D8B030D-6E8A-4147-A177-3AD203B41FA5}">
                      <a16:colId xmlns:a16="http://schemas.microsoft.com/office/drawing/2014/main" val="3818262955"/>
                    </a:ext>
                  </a:extLst>
                </a:gridCol>
                <a:gridCol w="1874179">
                  <a:extLst>
                    <a:ext uri="{9D8B030D-6E8A-4147-A177-3AD203B41FA5}">
                      <a16:colId xmlns:a16="http://schemas.microsoft.com/office/drawing/2014/main" val="4079631828"/>
                    </a:ext>
                  </a:extLst>
                </a:gridCol>
                <a:gridCol w="1108453">
                  <a:extLst>
                    <a:ext uri="{9D8B030D-6E8A-4147-A177-3AD203B41FA5}">
                      <a16:colId xmlns:a16="http://schemas.microsoft.com/office/drawing/2014/main" val="2362249767"/>
                    </a:ext>
                  </a:extLst>
                </a:gridCol>
                <a:gridCol w="585598">
                  <a:extLst>
                    <a:ext uri="{9D8B030D-6E8A-4147-A177-3AD203B41FA5}">
                      <a16:colId xmlns:a16="http://schemas.microsoft.com/office/drawing/2014/main" val="1269197711"/>
                    </a:ext>
                  </a:extLst>
                </a:gridCol>
                <a:gridCol w="1286223">
                  <a:extLst>
                    <a:ext uri="{9D8B030D-6E8A-4147-A177-3AD203B41FA5}">
                      <a16:colId xmlns:a16="http://schemas.microsoft.com/office/drawing/2014/main" val="4140406543"/>
                    </a:ext>
                  </a:extLst>
                </a:gridCol>
                <a:gridCol w="738583">
                  <a:extLst>
                    <a:ext uri="{9D8B030D-6E8A-4147-A177-3AD203B41FA5}">
                      <a16:colId xmlns:a16="http://schemas.microsoft.com/office/drawing/2014/main" val="119859523"/>
                    </a:ext>
                  </a:extLst>
                </a:gridCol>
                <a:gridCol w="798897">
                  <a:extLst>
                    <a:ext uri="{9D8B030D-6E8A-4147-A177-3AD203B41FA5}">
                      <a16:colId xmlns:a16="http://schemas.microsoft.com/office/drawing/2014/main" val="1522301527"/>
                    </a:ext>
                  </a:extLst>
                </a:gridCol>
                <a:gridCol w="808522">
                  <a:extLst>
                    <a:ext uri="{9D8B030D-6E8A-4147-A177-3AD203B41FA5}">
                      <a16:colId xmlns:a16="http://schemas.microsoft.com/office/drawing/2014/main" val="2125639259"/>
                    </a:ext>
                  </a:extLst>
                </a:gridCol>
                <a:gridCol w="1598016">
                  <a:extLst>
                    <a:ext uri="{9D8B030D-6E8A-4147-A177-3AD203B41FA5}">
                      <a16:colId xmlns:a16="http://schemas.microsoft.com/office/drawing/2014/main" val="3827670133"/>
                    </a:ext>
                  </a:extLst>
                </a:gridCol>
                <a:gridCol w="914177">
                  <a:extLst>
                    <a:ext uri="{9D8B030D-6E8A-4147-A177-3AD203B41FA5}">
                      <a16:colId xmlns:a16="http://schemas.microsoft.com/office/drawing/2014/main" val="874339430"/>
                    </a:ext>
                  </a:extLst>
                </a:gridCol>
              </a:tblGrid>
              <a:tr h="28211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CALL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Score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Club Name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Participants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Xmtrs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Power Source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CW QSOs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DIGITAL QSOs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PHONE QSOs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QSOs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BONUS POINTS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3046911"/>
                  </a:ext>
                </a:extLst>
              </a:tr>
              <a:tr h="1558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WØZRTR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852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Central Dakota ARC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1096934"/>
                  </a:ext>
                </a:extLst>
              </a:tr>
              <a:tr h="15586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9363874"/>
                  </a:ext>
                </a:extLst>
              </a:tr>
              <a:tr h="15586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0883757"/>
                  </a:ext>
                </a:extLst>
              </a:tr>
              <a:tr h="1558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852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=301 x 2=602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250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840060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AD31FD0-28E0-4A0C-AB7C-0B3F1DFF3C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9850495"/>
              </p:ext>
            </p:extLst>
          </p:nvPr>
        </p:nvGraphicFramePr>
        <p:xfrm>
          <a:off x="383808" y="4294389"/>
          <a:ext cx="11290799" cy="1745845"/>
        </p:xfrm>
        <a:graphic>
          <a:graphicData uri="http://schemas.openxmlformats.org/drawingml/2006/table">
            <a:tbl>
              <a:tblPr/>
              <a:tblGrid>
                <a:gridCol w="982096">
                  <a:extLst>
                    <a:ext uri="{9D8B030D-6E8A-4147-A177-3AD203B41FA5}">
                      <a16:colId xmlns:a16="http://schemas.microsoft.com/office/drawing/2014/main" val="4074693618"/>
                    </a:ext>
                  </a:extLst>
                </a:gridCol>
                <a:gridCol w="596055">
                  <a:extLst>
                    <a:ext uri="{9D8B030D-6E8A-4147-A177-3AD203B41FA5}">
                      <a16:colId xmlns:a16="http://schemas.microsoft.com/office/drawing/2014/main" val="3818262955"/>
                    </a:ext>
                  </a:extLst>
                </a:gridCol>
                <a:gridCol w="1874179">
                  <a:extLst>
                    <a:ext uri="{9D8B030D-6E8A-4147-A177-3AD203B41FA5}">
                      <a16:colId xmlns:a16="http://schemas.microsoft.com/office/drawing/2014/main" val="4079631828"/>
                    </a:ext>
                  </a:extLst>
                </a:gridCol>
                <a:gridCol w="1108453">
                  <a:extLst>
                    <a:ext uri="{9D8B030D-6E8A-4147-A177-3AD203B41FA5}">
                      <a16:colId xmlns:a16="http://schemas.microsoft.com/office/drawing/2014/main" val="2362249767"/>
                    </a:ext>
                  </a:extLst>
                </a:gridCol>
                <a:gridCol w="585598">
                  <a:extLst>
                    <a:ext uri="{9D8B030D-6E8A-4147-A177-3AD203B41FA5}">
                      <a16:colId xmlns:a16="http://schemas.microsoft.com/office/drawing/2014/main" val="1269197711"/>
                    </a:ext>
                  </a:extLst>
                </a:gridCol>
                <a:gridCol w="1286223">
                  <a:extLst>
                    <a:ext uri="{9D8B030D-6E8A-4147-A177-3AD203B41FA5}">
                      <a16:colId xmlns:a16="http://schemas.microsoft.com/office/drawing/2014/main" val="4140406543"/>
                    </a:ext>
                  </a:extLst>
                </a:gridCol>
                <a:gridCol w="738583">
                  <a:extLst>
                    <a:ext uri="{9D8B030D-6E8A-4147-A177-3AD203B41FA5}">
                      <a16:colId xmlns:a16="http://schemas.microsoft.com/office/drawing/2014/main" val="119859523"/>
                    </a:ext>
                  </a:extLst>
                </a:gridCol>
                <a:gridCol w="798897">
                  <a:extLst>
                    <a:ext uri="{9D8B030D-6E8A-4147-A177-3AD203B41FA5}">
                      <a16:colId xmlns:a16="http://schemas.microsoft.com/office/drawing/2014/main" val="1522301527"/>
                    </a:ext>
                  </a:extLst>
                </a:gridCol>
                <a:gridCol w="808522">
                  <a:extLst>
                    <a:ext uri="{9D8B030D-6E8A-4147-A177-3AD203B41FA5}">
                      <a16:colId xmlns:a16="http://schemas.microsoft.com/office/drawing/2014/main" val="2125639259"/>
                    </a:ext>
                  </a:extLst>
                </a:gridCol>
                <a:gridCol w="1598016">
                  <a:extLst>
                    <a:ext uri="{9D8B030D-6E8A-4147-A177-3AD203B41FA5}">
                      <a16:colId xmlns:a16="http://schemas.microsoft.com/office/drawing/2014/main" val="3827670133"/>
                    </a:ext>
                  </a:extLst>
                </a:gridCol>
                <a:gridCol w="914177">
                  <a:extLst>
                    <a:ext uri="{9D8B030D-6E8A-4147-A177-3AD203B41FA5}">
                      <a16:colId xmlns:a16="http://schemas.microsoft.com/office/drawing/2014/main" val="874339430"/>
                    </a:ext>
                  </a:extLst>
                </a:gridCol>
              </a:tblGrid>
              <a:tr h="28211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CALL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Score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Club Name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Participants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Xmtrs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Power Source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CW QSOs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DIGITAL QSOs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PHONE QSOs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QSOs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BONUS POINTS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3046911"/>
                  </a:ext>
                </a:extLst>
              </a:tr>
              <a:tr h="1558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WØZRT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1,328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Central Dakota ARC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1096934"/>
                  </a:ext>
                </a:extLst>
              </a:tr>
              <a:tr h="15586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9363874"/>
                  </a:ext>
                </a:extLst>
              </a:tr>
              <a:tr h="1558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points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0883757"/>
                  </a:ext>
                </a:extLst>
              </a:tr>
              <a:tr h="1558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1328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529 x 2 = 1058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8400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9744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3677758-132A-43D1-96C9-0CFE96365A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6771" y="147191"/>
            <a:ext cx="8418458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en-US" altLang="en-US" sz="3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Central Dakota Amateur Radio Club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 Box 7162 Bismarck, North Dakota 58507-7162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F395B0-82F6-449B-BC23-A789D58973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86771" y="1248513"/>
            <a:ext cx="9813075" cy="5486400"/>
          </a:xfrm>
        </p:spPr>
        <p:txBody>
          <a:bodyPr>
            <a:normAutofit fontScale="92500" lnSpcReduction="20000"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900" b="1" dirty="0">
                <a:solidFill>
                  <a:srgbClr val="444444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July 26, 2022, MEETING AGENDA</a:t>
            </a:r>
            <a:endParaRPr lang="en-US" sz="3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98513" marR="0" indent="-33655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1D2228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	</a:t>
            </a:r>
            <a:r>
              <a:rPr lang="en-US" sz="1800" b="1" dirty="0">
                <a:solidFill>
                  <a:srgbClr val="1D2228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Approval of </a:t>
            </a:r>
            <a:r>
              <a:rPr lang="en-US" sz="1800" b="1" dirty="0">
                <a:solidFill>
                  <a:srgbClr val="1D2228"/>
                </a:solidFill>
                <a:highlight>
                  <a:srgbClr val="FFFF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June 2022 </a:t>
            </a:r>
            <a:r>
              <a:rPr lang="en-US" sz="1800" b="1" dirty="0">
                <a:solidFill>
                  <a:srgbClr val="1D2228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meeting minutes.</a:t>
            </a:r>
            <a:endParaRPr lang="en-US" sz="18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98513" marR="0" indent="-33655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B.	</a:t>
            </a:r>
            <a:r>
              <a:rPr lang="en-US" sz="1800" b="1" dirty="0">
                <a:effectLst/>
                <a:highlight>
                  <a:srgbClr val="FFFF00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Treasurer's Report</a:t>
            </a:r>
            <a:endParaRPr lang="en-US" sz="18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98513" marR="0" indent="-336550" algn="l">
              <a:spcBef>
                <a:spcPts val="0"/>
              </a:spcBef>
              <a:spcAft>
                <a:spcPts val="0"/>
              </a:spcAft>
              <a:buAutoNum type="alphaUcPeriod" startAt="3"/>
            </a:pPr>
            <a:r>
              <a:rPr lang="en-US" sz="1800" b="1" dirty="0">
                <a:effectLst/>
                <a:highlight>
                  <a:srgbClr val="FFFF00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Guests.</a:t>
            </a:r>
          </a:p>
          <a:p>
            <a:pPr marL="457200" marR="0" algn="l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l">
              <a:spcBef>
                <a:spcPts val="0"/>
              </a:spcBef>
            </a:pPr>
            <a:r>
              <a:rPr lang="en-US" sz="1800" b="1" dirty="0"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COMMITTEE REPORTS:</a:t>
            </a:r>
          </a:p>
          <a:p>
            <a:pPr marL="800100" lvl="1" indent="-342900" algn="l">
              <a:spcBef>
                <a:spcPts val="0"/>
              </a:spcBef>
              <a:buFont typeface="+mj-lt"/>
              <a:buAutoNum type="arabicPeriod"/>
            </a:pPr>
            <a:r>
              <a:rPr lang="en-US" sz="1800" b="1" dirty="0">
                <a:effectLst/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Technical.</a:t>
            </a:r>
          </a:p>
          <a:p>
            <a:pPr marL="800100" lvl="1" indent="-342900" algn="l">
              <a:spcBef>
                <a:spcPts val="0"/>
              </a:spcBef>
              <a:buFont typeface="+mj-lt"/>
              <a:buAutoNum type="arabicPeriod"/>
            </a:pPr>
            <a:r>
              <a:rPr lang="en-US" sz="1800" b="1" dirty="0">
                <a:effectLst/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Skywarn </a:t>
            </a:r>
          </a:p>
          <a:p>
            <a:pPr marL="800100" lvl="1" indent="-342900" algn="l">
              <a:spcBef>
                <a:spcPts val="0"/>
              </a:spcBef>
              <a:buFont typeface="+mj-lt"/>
              <a:buAutoNum type="arabicPeriod"/>
            </a:pPr>
            <a:r>
              <a:rPr lang="en-US" sz="1800" b="1" dirty="0">
                <a:effectLst/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VE Testing</a:t>
            </a:r>
          </a:p>
          <a:p>
            <a:pPr marL="800100" lvl="1" indent="-342900" algn="l">
              <a:spcBef>
                <a:spcPts val="0"/>
              </a:spcBef>
              <a:buFont typeface="+mj-lt"/>
              <a:buAutoNum type="arabicPeriod"/>
            </a:pPr>
            <a:r>
              <a:rPr lang="en-US" sz="1800" b="1" dirty="0">
                <a:effectLst/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Net Control report</a:t>
            </a:r>
          </a:p>
          <a:p>
            <a:pPr lvl="1" indent="457200" algn="l">
              <a:spcBef>
                <a:spcPts val="0"/>
              </a:spcBef>
            </a:pPr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lvl="1" algn="l">
              <a:spcBef>
                <a:spcPts val="0"/>
              </a:spcBef>
            </a:pPr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OLD BUSINESS:</a:t>
            </a:r>
            <a:endParaRPr lang="en-US" sz="1800" b="1" dirty="0">
              <a:solidFill>
                <a:srgbClr val="000000"/>
              </a:solidFill>
              <a:effectLst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1. </a:t>
            </a:r>
            <a:r>
              <a:rPr lang="en-US" sz="1800" b="1" i="0" u="none" strike="noStrike" baseline="0" dirty="0">
                <a:solidFill>
                  <a:srgbClr val="1D2128"/>
                </a:solidFill>
                <a:highlight>
                  <a:srgbClr val="FFFF00"/>
                </a:highlight>
              </a:rPr>
              <a:t>Projects at BSC planning </a:t>
            </a:r>
            <a:endParaRPr lang="en-US" sz="1800" b="1" i="0" u="none" strike="noStrike" baseline="0" dirty="0">
              <a:solidFill>
                <a:srgbClr val="000000"/>
              </a:solidFill>
              <a:highlight>
                <a:srgbClr val="FFFF00"/>
              </a:highlight>
            </a:endParaRP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2. </a:t>
            </a:r>
            <a:r>
              <a:rPr lang="en-US" sz="1800" b="1" i="0" u="none" strike="noStrike" baseline="0" dirty="0">
                <a:solidFill>
                  <a:srgbClr val="1D2128"/>
                </a:solidFill>
                <a:highlight>
                  <a:srgbClr val="FFFF00"/>
                </a:highlight>
              </a:rPr>
              <a:t>Field Day 2022 Report </a:t>
            </a:r>
            <a:endParaRPr lang="en-US" sz="1800" b="1" i="0" u="none" strike="noStrike" baseline="0" dirty="0">
              <a:solidFill>
                <a:srgbClr val="000000"/>
              </a:solidFill>
              <a:highlight>
                <a:srgbClr val="FFFF00"/>
              </a:highlight>
            </a:endParaRP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3. </a:t>
            </a:r>
            <a:r>
              <a:rPr lang="en-US" sz="1800" b="1" i="0" u="none" strike="noStrike" baseline="0" dirty="0">
                <a:solidFill>
                  <a:srgbClr val="1D2128"/>
                </a:solidFill>
                <a:highlight>
                  <a:srgbClr val="00FF00"/>
                </a:highlight>
              </a:rPr>
              <a:t>Club Picnic, Aug 23rd </a:t>
            </a: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4. Jamboree on the Air Oct 15th. </a:t>
            </a: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endParaRPr lang="en-US" sz="1800" b="1" i="0" u="none" strike="noStrike" baseline="0" dirty="0">
              <a:solidFill>
                <a:srgbClr val="000000"/>
              </a:solidFill>
            </a:endParaRP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NEW BUSINESS: </a:t>
            </a: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1. Girl Scout Demonstration Oct 1st </a:t>
            </a: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2. 50/50 </a:t>
            </a: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3. Announcements </a:t>
            </a:r>
          </a:p>
          <a:p>
            <a:pPr lvl="1" algn="l">
              <a:spcBef>
                <a:spcPts val="0"/>
              </a:spcBef>
            </a:pPr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45720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ADJOURN</a:t>
            </a: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900" dirty="0">
              <a:solidFill>
                <a:srgbClr val="000000"/>
              </a:solidFill>
              <a:effectLst/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</p:txBody>
      </p:sp>
      <p:pic>
        <p:nvPicPr>
          <p:cNvPr id="2050" name="Picture 43">
            <a:extLst>
              <a:ext uri="{FF2B5EF4-FFF2-40B4-BE49-F238E27FC236}">
                <a16:creationId xmlns:a16="http://schemas.microsoft.com/office/drawing/2014/main" id="{1DC8BB61-FA2E-46FB-8304-F6776510F3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8635" y="132845"/>
            <a:ext cx="441551" cy="989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44" descr="Picture">
            <a:extLst>
              <a:ext uri="{FF2B5EF4-FFF2-40B4-BE49-F238E27FC236}">
                <a16:creationId xmlns:a16="http://schemas.microsoft.com/office/drawing/2014/main" id="{57DD2171-59CA-47B9-9381-D4EA27C9F0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84"/>
          <a:stretch>
            <a:fillRect/>
          </a:stretch>
        </p:blipFill>
        <p:spPr bwMode="auto">
          <a:xfrm>
            <a:off x="379279" y="63499"/>
            <a:ext cx="1161508" cy="1058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9E3262D-A80F-4122-A1AD-42FBA48232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7324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3677758-132A-43D1-96C9-0CFE96365A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6771" y="147191"/>
            <a:ext cx="8418458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en-US" altLang="en-US" sz="3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Central Dakota Amateur Radio Club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 Box 7162 Bismarck, North Dakota 58507-7162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F395B0-82F6-449B-BC23-A789D58973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86771" y="1248513"/>
            <a:ext cx="9813075" cy="5486400"/>
          </a:xfrm>
        </p:spPr>
        <p:txBody>
          <a:bodyPr>
            <a:normAutofit fontScale="92500" lnSpcReduction="20000"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900" b="1" dirty="0">
                <a:solidFill>
                  <a:srgbClr val="444444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July 26, 2022, MEETING AGENDA</a:t>
            </a:r>
            <a:endParaRPr lang="en-US" sz="3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98513" marR="0" indent="-33655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1D2228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	</a:t>
            </a:r>
            <a:r>
              <a:rPr lang="en-US" sz="1800" b="1" dirty="0">
                <a:solidFill>
                  <a:srgbClr val="1D2228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Approval of </a:t>
            </a:r>
            <a:r>
              <a:rPr lang="en-US" sz="1800" b="1" dirty="0">
                <a:solidFill>
                  <a:srgbClr val="1D2228"/>
                </a:solidFill>
                <a:highlight>
                  <a:srgbClr val="FFFF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June 2022 </a:t>
            </a:r>
            <a:r>
              <a:rPr lang="en-US" sz="1800" b="1" dirty="0">
                <a:solidFill>
                  <a:srgbClr val="1D2228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meeting minutes.</a:t>
            </a:r>
            <a:endParaRPr lang="en-US" sz="18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98513" marR="0" indent="-33655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B.	</a:t>
            </a:r>
            <a:r>
              <a:rPr lang="en-US" sz="1800" b="1" dirty="0">
                <a:effectLst/>
                <a:highlight>
                  <a:srgbClr val="FFFF00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Treasurer's Report</a:t>
            </a:r>
            <a:endParaRPr lang="en-US" sz="18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98513" marR="0" indent="-336550" algn="l">
              <a:spcBef>
                <a:spcPts val="0"/>
              </a:spcBef>
              <a:spcAft>
                <a:spcPts val="0"/>
              </a:spcAft>
              <a:buAutoNum type="alphaUcPeriod" startAt="3"/>
            </a:pPr>
            <a:r>
              <a:rPr lang="en-US" sz="1800" b="1" dirty="0">
                <a:effectLst/>
                <a:highlight>
                  <a:srgbClr val="FFFF00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Guests.</a:t>
            </a:r>
          </a:p>
          <a:p>
            <a:pPr marL="457200" marR="0" algn="l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l">
              <a:spcBef>
                <a:spcPts val="0"/>
              </a:spcBef>
            </a:pPr>
            <a:r>
              <a:rPr lang="en-US" sz="1800" b="1" dirty="0"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COMMITTEE REPORTS:</a:t>
            </a:r>
          </a:p>
          <a:p>
            <a:pPr marL="800100" lvl="1" indent="-342900" algn="l">
              <a:spcBef>
                <a:spcPts val="0"/>
              </a:spcBef>
              <a:buFont typeface="+mj-lt"/>
              <a:buAutoNum type="arabicPeriod"/>
            </a:pPr>
            <a:r>
              <a:rPr lang="en-US" sz="1800" b="1" dirty="0">
                <a:effectLst/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Technical.</a:t>
            </a:r>
          </a:p>
          <a:p>
            <a:pPr marL="800100" lvl="1" indent="-342900" algn="l">
              <a:spcBef>
                <a:spcPts val="0"/>
              </a:spcBef>
              <a:buFont typeface="+mj-lt"/>
              <a:buAutoNum type="arabicPeriod"/>
            </a:pPr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Skywarn </a:t>
            </a:r>
          </a:p>
          <a:p>
            <a:pPr marL="800100" lvl="1" indent="-342900" algn="l">
              <a:spcBef>
                <a:spcPts val="0"/>
              </a:spcBef>
              <a:buFont typeface="+mj-lt"/>
              <a:buAutoNum type="arabicPeriod"/>
            </a:pPr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VE Testing</a:t>
            </a:r>
          </a:p>
          <a:p>
            <a:pPr marL="800100" lvl="1" indent="-342900" algn="l">
              <a:spcBef>
                <a:spcPts val="0"/>
              </a:spcBef>
              <a:buFont typeface="+mj-lt"/>
              <a:buAutoNum type="arabicPeriod"/>
            </a:pPr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Net Control report</a:t>
            </a:r>
          </a:p>
          <a:p>
            <a:pPr lvl="1" indent="457200" algn="l">
              <a:spcBef>
                <a:spcPts val="0"/>
              </a:spcBef>
            </a:pPr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lvl="1" algn="l">
              <a:spcBef>
                <a:spcPts val="0"/>
              </a:spcBef>
            </a:pPr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OLD BUSINESS:</a:t>
            </a:r>
            <a:endParaRPr lang="en-US" sz="1800" b="1" dirty="0">
              <a:solidFill>
                <a:srgbClr val="000000"/>
              </a:solidFill>
              <a:effectLst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1. </a:t>
            </a:r>
            <a:r>
              <a:rPr lang="en-US" sz="1800" b="1" i="0" u="none" strike="noStrike" baseline="0" dirty="0">
                <a:solidFill>
                  <a:srgbClr val="1D2128"/>
                </a:solidFill>
                <a:highlight>
                  <a:srgbClr val="FFFF00"/>
                </a:highlight>
              </a:rPr>
              <a:t>Projects at BSC planning </a:t>
            </a:r>
            <a:endParaRPr lang="en-US" sz="1800" b="1" i="0" u="none" strike="noStrike" baseline="0" dirty="0">
              <a:solidFill>
                <a:srgbClr val="000000"/>
              </a:solidFill>
              <a:highlight>
                <a:srgbClr val="FFFF00"/>
              </a:highlight>
            </a:endParaRP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2. </a:t>
            </a:r>
            <a:r>
              <a:rPr lang="en-US" sz="1800" b="1" i="0" u="none" strike="noStrike" baseline="0" dirty="0">
                <a:solidFill>
                  <a:srgbClr val="1D2128"/>
                </a:solidFill>
                <a:highlight>
                  <a:srgbClr val="FFFF00"/>
                </a:highlight>
              </a:rPr>
              <a:t>Field Day 2022 Report </a:t>
            </a:r>
            <a:endParaRPr lang="en-US" sz="1800" b="1" i="0" u="none" strike="noStrike" baseline="0" dirty="0">
              <a:solidFill>
                <a:srgbClr val="000000"/>
              </a:solidFill>
              <a:highlight>
                <a:srgbClr val="FFFF00"/>
              </a:highlight>
            </a:endParaRP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3. </a:t>
            </a:r>
            <a:r>
              <a:rPr lang="en-US" sz="1800" b="1" i="0" u="none" strike="noStrike" baseline="0" dirty="0">
                <a:solidFill>
                  <a:srgbClr val="1D2128"/>
                </a:solidFill>
                <a:highlight>
                  <a:srgbClr val="FFFF00"/>
                </a:highlight>
              </a:rPr>
              <a:t>Club Picnic, Aug 23rd </a:t>
            </a: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4. </a:t>
            </a:r>
            <a:r>
              <a:rPr lang="en-US" sz="1800" b="1" i="0" u="none" strike="noStrike" baseline="0" dirty="0">
                <a:solidFill>
                  <a:srgbClr val="1D2128"/>
                </a:solidFill>
                <a:highlight>
                  <a:srgbClr val="00FF00"/>
                </a:highlight>
              </a:rPr>
              <a:t>Jamboree on the Air Oct 15th </a:t>
            </a: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endParaRPr lang="en-US" sz="1800" b="1" i="0" u="none" strike="noStrike" baseline="0" dirty="0">
              <a:solidFill>
                <a:srgbClr val="000000"/>
              </a:solidFill>
            </a:endParaRP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NEW BUSINESS: </a:t>
            </a: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1. Girl Scout Demonstration Oct 1st </a:t>
            </a: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2. 50/50 </a:t>
            </a: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3. Announcements </a:t>
            </a:r>
          </a:p>
          <a:p>
            <a:pPr lvl="1" algn="l">
              <a:spcBef>
                <a:spcPts val="0"/>
              </a:spcBef>
            </a:pPr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45720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ADJOURN</a:t>
            </a: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900" dirty="0">
              <a:solidFill>
                <a:srgbClr val="000000"/>
              </a:solidFill>
              <a:effectLst/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</p:txBody>
      </p:sp>
      <p:pic>
        <p:nvPicPr>
          <p:cNvPr id="2050" name="Picture 43">
            <a:extLst>
              <a:ext uri="{FF2B5EF4-FFF2-40B4-BE49-F238E27FC236}">
                <a16:creationId xmlns:a16="http://schemas.microsoft.com/office/drawing/2014/main" id="{1DC8BB61-FA2E-46FB-8304-F6776510F3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8635" y="132845"/>
            <a:ext cx="441551" cy="989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44" descr="Picture">
            <a:extLst>
              <a:ext uri="{FF2B5EF4-FFF2-40B4-BE49-F238E27FC236}">
                <a16:creationId xmlns:a16="http://schemas.microsoft.com/office/drawing/2014/main" id="{57DD2171-59CA-47B9-9381-D4EA27C9F0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84"/>
          <a:stretch>
            <a:fillRect/>
          </a:stretch>
        </p:blipFill>
        <p:spPr bwMode="auto">
          <a:xfrm>
            <a:off x="379279" y="63499"/>
            <a:ext cx="1161508" cy="1058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9E3262D-A80F-4122-A1AD-42FBA48232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3078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3677758-132A-43D1-96C9-0CFE96365A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6771" y="147191"/>
            <a:ext cx="8418458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en-US" altLang="en-US" sz="3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Central Dakota Amateur Radio Club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 Box 7162 Bismarck, North Dakota 58507-7162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F395B0-82F6-449B-BC23-A789D58973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86771" y="1248513"/>
            <a:ext cx="9813075" cy="5486400"/>
          </a:xfrm>
        </p:spPr>
        <p:txBody>
          <a:bodyPr>
            <a:normAutofit fontScale="92500" lnSpcReduction="20000"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900" b="1" dirty="0">
                <a:solidFill>
                  <a:srgbClr val="444444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July 26, 2022, MEETING AGENDA</a:t>
            </a:r>
            <a:endParaRPr lang="en-US" sz="3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98513" marR="0" indent="-33655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1D2228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	</a:t>
            </a:r>
            <a:r>
              <a:rPr lang="en-US" sz="1800" b="1" dirty="0">
                <a:solidFill>
                  <a:srgbClr val="1D2228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Approval of </a:t>
            </a:r>
            <a:r>
              <a:rPr lang="en-US" sz="1800" b="1" dirty="0">
                <a:solidFill>
                  <a:srgbClr val="1D2228"/>
                </a:solidFill>
                <a:highlight>
                  <a:srgbClr val="FFFF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June 2022 </a:t>
            </a:r>
            <a:r>
              <a:rPr lang="en-US" sz="1800" b="1" dirty="0">
                <a:solidFill>
                  <a:srgbClr val="1D2228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meeting minutes.</a:t>
            </a:r>
            <a:endParaRPr lang="en-US" sz="18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98513" marR="0" indent="-33655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B.	</a:t>
            </a:r>
            <a:r>
              <a:rPr lang="en-US" sz="1800" b="1" dirty="0">
                <a:effectLst/>
                <a:highlight>
                  <a:srgbClr val="FFFF00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Treasurer's Report</a:t>
            </a:r>
            <a:endParaRPr lang="en-US" sz="18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98513" marR="0" indent="-336550" algn="l">
              <a:spcBef>
                <a:spcPts val="0"/>
              </a:spcBef>
              <a:spcAft>
                <a:spcPts val="0"/>
              </a:spcAft>
              <a:buAutoNum type="alphaUcPeriod" startAt="3"/>
            </a:pPr>
            <a:r>
              <a:rPr lang="en-US" sz="1800" b="1" dirty="0">
                <a:effectLst/>
                <a:highlight>
                  <a:srgbClr val="FFFF00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Guests.</a:t>
            </a:r>
          </a:p>
          <a:p>
            <a:pPr marL="457200" marR="0" algn="l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l">
              <a:spcBef>
                <a:spcPts val="0"/>
              </a:spcBef>
            </a:pPr>
            <a:r>
              <a:rPr lang="en-US" sz="1800" b="1" dirty="0"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COMMITTEE REPORTS:</a:t>
            </a:r>
          </a:p>
          <a:p>
            <a:pPr marL="800100" lvl="1" indent="-342900" algn="l">
              <a:spcBef>
                <a:spcPts val="0"/>
              </a:spcBef>
              <a:buFont typeface="+mj-lt"/>
              <a:buAutoNum type="arabicPeriod"/>
            </a:pPr>
            <a:r>
              <a:rPr lang="en-US" sz="1800" b="1" dirty="0">
                <a:effectLst/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Technical.</a:t>
            </a:r>
          </a:p>
          <a:p>
            <a:pPr marL="800100" lvl="1" indent="-342900" algn="l">
              <a:spcBef>
                <a:spcPts val="0"/>
              </a:spcBef>
              <a:buFont typeface="+mj-lt"/>
              <a:buAutoNum type="arabicPeriod"/>
            </a:pPr>
            <a:r>
              <a:rPr lang="en-US" sz="1800" b="1" dirty="0">
                <a:effectLst/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Skywarn </a:t>
            </a:r>
          </a:p>
          <a:p>
            <a:pPr marL="800100" lvl="1" indent="-342900" algn="l">
              <a:spcBef>
                <a:spcPts val="0"/>
              </a:spcBef>
              <a:buFont typeface="+mj-lt"/>
              <a:buAutoNum type="arabicPeriod"/>
            </a:pPr>
            <a:r>
              <a:rPr lang="en-US" sz="1800" b="1" dirty="0">
                <a:effectLst/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VE Testing</a:t>
            </a:r>
          </a:p>
          <a:p>
            <a:pPr marL="800100" lvl="1" indent="-342900" algn="l">
              <a:spcBef>
                <a:spcPts val="0"/>
              </a:spcBef>
              <a:buFont typeface="+mj-lt"/>
              <a:buAutoNum type="arabicPeriod"/>
            </a:pPr>
            <a:r>
              <a:rPr lang="en-US" sz="1800" b="1" dirty="0">
                <a:effectLst/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Net Control report</a:t>
            </a:r>
          </a:p>
          <a:p>
            <a:pPr lvl="1" indent="457200" algn="l">
              <a:spcBef>
                <a:spcPts val="0"/>
              </a:spcBef>
            </a:pPr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lvl="1" algn="l">
              <a:spcBef>
                <a:spcPts val="0"/>
              </a:spcBef>
            </a:pPr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OLD BUSINESS:</a:t>
            </a:r>
            <a:endParaRPr lang="en-US" sz="1800" b="1" dirty="0">
              <a:solidFill>
                <a:srgbClr val="000000"/>
              </a:solidFill>
              <a:effectLst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1. </a:t>
            </a:r>
            <a:r>
              <a:rPr lang="en-US" sz="1800" b="1" i="0" u="none" strike="noStrike" baseline="0" dirty="0">
                <a:solidFill>
                  <a:srgbClr val="1D2128"/>
                </a:solidFill>
                <a:highlight>
                  <a:srgbClr val="FFFF00"/>
                </a:highlight>
              </a:rPr>
              <a:t>Projects at BSC planning </a:t>
            </a:r>
            <a:endParaRPr lang="en-US" sz="1800" b="1" i="0" u="none" strike="noStrike" baseline="0" dirty="0">
              <a:solidFill>
                <a:srgbClr val="000000"/>
              </a:solidFill>
              <a:highlight>
                <a:srgbClr val="FFFF00"/>
              </a:highlight>
            </a:endParaRP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2. </a:t>
            </a:r>
            <a:r>
              <a:rPr lang="en-US" sz="1800" b="1" i="0" u="none" strike="noStrike" baseline="0" dirty="0">
                <a:solidFill>
                  <a:srgbClr val="1D2128"/>
                </a:solidFill>
                <a:highlight>
                  <a:srgbClr val="FFFF00"/>
                </a:highlight>
              </a:rPr>
              <a:t>Field Day 2022 Report </a:t>
            </a:r>
            <a:endParaRPr lang="en-US" sz="1800" b="1" i="0" u="none" strike="noStrike" baseline="0" dirty="0">
              <a:solidFill>
                <a:srgbClr val="000000"/>
              </a:solidFill>
              <a:highlight>
                <a:srgbClr val="FFFF00"/>
              </a:highlight>
            </a:endParaRP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3. </a:t>
            </a:r>
            <a:r>
              <a:rPr lang="en-US" sz="1800" b="1" i="0" u="none" strike="noStrike" baseline="0" dirty="0">
                <a:solidFill>
                  <a:srgbClr val="1D2128"/>
                </a:solidFill>
                <a:highlight>
                  <a:srgbClr val="FFFF00"/>
                </a:highlight>
              </a:rPr>
              <a:t>Club Picnic, Aug 23rd </a:t>
            </a: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4. </a:t>
            </a:r>
            <a:r>
              <a:rPr lang="en-US" sz="1800" b="1" i="0" u="none" strike="noStrike" baseline="0" dirty="0">
                <a:solidFill>
                  <a:srgbClr val="1D2128"/>
                </a:solidFill>
                <a:highlight>
                  <a:srgbClr val="FFFF00"/>
                </a:highlight>
              </a:rPr>
              <a:t>Jamboree on the Air Oct 15th. </a:t>
            </a: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endParaRPr lang="en-US" sz="1800" b="1" i="0" u="none" strike="noStrike" baseline="0" dirty="0">
              <a:solidFill>
                <a:srgbClr val="000000"/>
              </a:solidFill>
            </a:endParaRP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NEW BUSINESS: </a:t>
            </a: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1. </a:t>
            </a:r>
            <a:r>
              <a:rPr lang="en-US" sz="1800" b="1" i="0" u="none" strike="noStrike" baseline="0" dirty="0">
                <a:solidFill>
                  <a:srgbClr val="1D2128"/>
                </a:solidFill>
                <a:highlight>
                  <a:srgbClr val="00FF00"/>
                </a:highlight>
              </a:rPr>
              <a:t>Girl Scout Demonstration Oct 1st </a:t>
            </a: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2. 50/50 </a:t>
            </a: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3. Announcements </a:t>
            </a:r>
          </a:p>
          <a:p>
            <a:pPr lvl="1" algn="l">
              <a:lnSpc>
                <a:spcPct val="120000"/>
              </a:lnSpc>
              <a:spcBef>
                <a:spcPts val="0"/>
              </a:spcBef>
            </a:pPr>
            <a:r>
              <a:rPr lang="en-US" sz="1800" b="1" dirty="0">
                <a:solidFill>
                  <a:srgbClr val="1D2128"/>
                </a:solidFill>
                <a:effectLst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endParaRPr lang="en-US" sz="1800" dirty="0">
              <a:solidFill>
                <a:srgbClr val="000000"/>
              </a:solidFill>
              <a:effectLst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 marL="0" marR="0" indent="45720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ADJOURN</a:t>
            </a: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900" dirty="0">
              <a:solidFill>
                <a:srgbClr val="000000"/>
              </a:solidFill>
              <a:effectLst/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</p:txBody>
      </p:sp>
      <p:pic>
        <p:nvPicPr>
          <p:cNvPr id="2050" name="Picture 43">
            <a:extLst>
              <a:ext uri="{FF2B5EF4-FFF2-40B4-BE49-F238E27FC236}">
                <a16:creationId xmlns:a16="http://schemas.microsoft.com/office/drawing/2014/main" id="{1DC8BB61-FA2E-46FB-8304-F6776510F3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8635" y="132845"/>
            <a:ext cx="441551" cy="989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44" descr="Picture">
            <a:extLst>
              <a:ext uri="{FF2B5EF4-FFF2-40B4-BE49-F238E27FC236}">
                <a16:creationId xmlns:a16="http://schemas.microsoft.com/office/drawing/2014/main" id="{57DD2171-59CA-47B9-9381-D4EA27C9F0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84"/>
          <a:stretch>
            <a:fillRect/>
          </a:stretch>
        </p:blipFill>
        <p:spPr bwMode="auto">
          <a:xfrm>
            <a:off x="379279" y="63499"/>
            <a:ext cx="1161508" cy="1058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9E3262D-A80F-4122-A1AD-42FBA48232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2301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3677758-132A-43D1-96C9-0CFE96365A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6771" y="147191"/>
            <a:ext cx="8418458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en-US" altLang="en-US" sz="3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Central Dakota Amateur Radio Club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 Box 7162 Bismarck, North Dakota 58507-7162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F395B0-82F6-449B-BC23-A789D58973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86771" y="1248513"/>
            <a:ext cx="9813075" cy="5486400"/>
          </a:xfrm>
        </p:spPr>
        <p:txBody>
          <a:bodyPr>
            <a:normAutofit fontScale="92500" lnSpcReduction="20000"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900" b="1" dirty="0">
                <a:solidFill>
                  <a:srgbClr val="444444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July 26, 2022, MEETING AGENDA</a:t>
            </a:r>
            <a:endParaRPr lang="en-US" sz="3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98513" marR="0" indent="-33655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1D2228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	</a:t>
            </a:r>
            <a:r>
              <a:rPr lang="en-US" sz="1800" b="1" dirty="0">
                <a:solidFill>
                  <a:srgbClr val="1D2228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Approval of </a:t>
            </a:r>
            <a:r>
              <a:rPr lang="en-US" sz="1800" b="1" dirty="0">
                <a:solidFill>
                  <a:srgbClr val="1D2228"/>
                </a:solidFill>
                <a:highlight>
                  <a:srgbClr val="FFFF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June 2022 </a:t>
            </a:r>
            <a:r>
              <a:rPr lang="en-US" sz="1800" b="1" dirty="0">
                <a:solidFill>
                  <a:srgbClr val="1D2228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meeting minutes.</a:t>
            </a:r>
            <a:endParaRPr lang="en-US" sz="18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98513" marR="0" indent="-33655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B.	</a:t>
            </a:r>
            <a:r>
              <a:rPr lang="en-US" sz="1800" b="1" dirty="0">
                <a:effectLst/>
                <a:highlight>
                  <a:srgbClr val="FFFF00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Treasurer's Report</a:t>
            </a:r>
            <a:endParaRPr lang="en-US" sz="18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98513" marR="0" indent="-336550" algn="l">
              <a:spcBef>
                <a:spcPts val="0"/>
              </a:spcBef>
              <a:spcAft>
                <a:spcPts val="0"/>
              </a:spcAft>
              <a:buAutoNum type="alphaUcPeriod" startAt="3"/>
            </a:pPr>
            <a:r>
              <a:rPr lang="en-US" sz="1800" b="1" dirty="0">
                <a:effectLst/>
                <a:highlight>
                  <a:srgbClr val="FFFF00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Guests.</a:t>
            </a:r>
          </a:p>
          <a:p>
            <a:pPr marL="457200" marR="0" algn="l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l">
              <a:spcBef>
                <a:spcPts val="0"/>
              </a:spcBef>
            </a:pPr>
            <a:r>
              <a:rPr lang="en-US" sz="1800" b="1" dirty="0"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COMMITTEE REPORTS:</a:t>
            </a:r>
          </a:p>
          <a:p>
            <a:pPr marL="800100" lvl="1" indent="-342900" algn="l">
              <a:spcBef>
                <a:spcPts val="0"/>
              </a:spcBef>
              <a:buFont typeface="+mj-lt"/>
              <a:buAutoNum type="arabicPeriod"/>
            </a:pPr>
            <a:r>
              <a:rPr lang="en-US" sz="1800" b="1" dirty="0">
                <a:effectLst/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Technical.</a:t>
            </a:r>
          </a:p>
          <a:p>
            <a:pPr marL="800100" lvl="1" indent="-342900" algn="l">
              <a:spcBef>
                <a:spcPts val="0"/>
              </a:spcBef>
              <a:buFont typeface="+mj-lt"/>
              <a:buAutoNum type="arabicPeriod"/>
            </a:pPr>
            <a:r>
              <a:rPr lang="en-US" sz="1800" b="1" dirty="0">
                <a:effectLst/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Skywarn </a:t>
            </a:r>
          </a:p>
          <a:p>
            <a:pPr marL="800100" lvl="1" indent="-342900" algn="l">
              <a:spcBef>
                <a:spcPts val="0"/>
              </a:spcBef>
              <a:buFont typeface="+mj-lt"/>
              <a:buAutoNum type="arabicPeriod"/>
            </a:pPr>
            <a:r>
              <a:rPr lang="en-US" sz="1800" b="1" dirty="0">
                <a:effectLst/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VE Testing</a:t>
            </a:r>
          </a:p>
          <a:p>
            <a:pPr marL="800100" lvl="1" indent="-342900" algn="l">
              <a:spcBef>
                <a:spcPts val="0"/>
              </a:spcBef>
              <a:buFont typeface="+mj-lt"/>
              <a:buAutoNum type="arabicPeriod"/>
            </a:pPr>
            <a:r>
              <a:rPr lang="en-US" sz="1800" b="1" dirty="0">
                <a:effectLst/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Net Control report</a:t>
            </a:r>
          </a:p>
          <a:p>
            <a:pPr lvl="1" indent="457200" algn="l">
              <a:spcBef>
                <a:spcPts val="0"/>
              </a:spcBef>
            </a:pPr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lvl="1" algn="l">
              <a:spcBef>
                <a:spcPts val="0"/>
              </a:spcBef>
            </a:pPr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OLD BUSINESS:</a:t>
            </a:r>
            <a:endParaRPr lang="en-US" sz="1800" b="1" dirty="0">
              <a:solidFill>
                <a:srgbClr val="000000"/>
              </a:solidFill>
              <a:effectLst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  <a:highlight>
                  <a:srgbClr val="FFFF00"/>
                </a:highlight>
              </a:rPr>
              <a:t>1. Projects at BSC planning </a:t>
            </a:r>
            <a:endParaRPr lang="en-US" sz="1800" b="1" i="0" u="none" strike="noStrike" baseline="0" dirty="0">
              <a:solidFill>
                <a:srgbClr val="000000"/>
              </a:solidFill>
              <a:highlight>
                <a:srgbClr val="FFFF00"/>
              </a:highlight>
            </a:endParaRP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  <a:highlight>
                  <a:srgbClr val="FFFF00"/>
                </a:highlight>
              </a:rPr>
              <a:t>2. Field Day 2022 Report </a:t>
            </a:r>
            <a:endParaRPr lang="en-US" sz="1800" b="1" i="0" u="none" strike="noStrike" baseline="0" dirty="0">
              <a:solidFill>
                <a:srgbClr val="000000"/>
              </a:solidFill>
              <a:highlight>
                <a:srgbClr val="FFFF00"/>
              </a:highlight>
            </a:endParaRP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  <a:highlight>
                  <a:srgbClr val="FFFF00"/>
                </a:highlight>
              </a:rPr>
              <a:t>3. Club Picnic, Aug 23rd </a:t>
            </a: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  <a:highlight>
                  <a:srgbClr val="FFFF00"/>
                </a:highlight>
              </a:rPr>
              <a:t>4. Jamboree on the Air Oct 15th. </a:t>
            </a: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endParaRPr lang="en-US" sz="1800" b="1" i="0" u="none" strike="noStrike" baseline="0" dirty="0">
              <a:solidFill>
                <a:srgbClr val="000000"/>
              </a:solidFill>
            </a:endParaRP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NEW BUSINESS: </a:t>
            </a: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1. </a:t>
            </a:r>
            <a:r>
              <a:rPr lang="en-US" sz="1800" b="1" i="0" u="none" strike="noStrike" baseline="0" dirty="0">
                <a:solidFill>
                  <a:srgbClr val="1D2128"/>
                </a:solidFill>
                <a:highlight>
                  <a:srgbClr val="FFFF00"/>
                </a:highlight>
              </a:rPr>
              <a:t>Girl Scout Demonstration Oct 1st </a:t>
            </a: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2. </a:t>
            </a:r>
            <a:r>
              <a:rPr lang="en-US" sz="1800" b="1" i="0" u="none" strike="noStrike" baseline="0" dirty="0">
                <a:solidFill>
                  <a:srgbClr val="1D2128"/>
                </a:solidFill>
                <a:highlight>
                  <a:srgbClr val="00FF00"/>
                </a:highlight>
              </a:rPr>
              <a:t>50/50 </a:t>
            </a: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3. Announcements </a:t>
            </a:r>
          </a:p>
          <a:p>
            <a:pPr lvl="1" algn="l">
              <a:lnSpc>
                <a:spcPct val="120000"/>
              </a:lnSpc>
              <a:spcBef>
                <a:spcPts val="0"/>
              </a:spcBef>
            </a:pPr>
            <a:r>
              <a:rPr lang="en-US" sz="1800" b="1" dirty="0">
                <a:solidFill>
                  <a:srgbClr val="1D2128"/>
                </a:solidFill>
                <a:effectLst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endParaRPr lang="en-US" sz="1800" dirty="0">
              <a:solidFill>
                <a:srgbClr val="000000"/>
              </a:solidFill>
              <a:effectLst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 marL="0" marR="0" indent="45720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ADJOURN</a:t>
            </a: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900" dirty="0">
              <a:solidFill>
                <a:srgbClr val="000000"/>
              </a:solidFill>
              <a:effectLst/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</p:txBody>
      </p:sp>
      <p:pic>
        <p:nvPicPr>
          <p:cNvPr id="2050" name="Picture 43">
            <a:extLst>
              <a:ext uri="{FF2B5EF4-FFF2-40B4-BE49-F238E27FC236}">
                <a16:creationId xmlns:a16="http://schemas.microsoft.com/office/drawing/2014/main" id="{1DC8BB61-FA2E-46FB-8304-F6776510F3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8635" y="132845"/>
            <a:ext cx="441551" cy="989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44" descr="Picture">
            <a:extLst>
              <a:ext uri="{FF2B5EF4-FFF2-40B4-BE49-F238E27FC236}">
                <a16:creationId xmlns:a16="http://schemas.microsoft.com/office/drawing/2014/main" id="{57DD2171-59CA-47B9-9381-D4EA27C9F0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84"/>
          <a:stretch>
            <a:fillRect/>
          </a:stretch>
        </p:blipFill>
        <p:spPr bwMode="auto">
          <a:xfrm>
            <a:off x="379279" y="63499"/>
            <a:ext cx="1161508" cy="1058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9E3262D-A80F-4122-A1AD-42FBA48232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650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3677758-132A-43D1-96C9-0CFE96365A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6771" y="147191"/>
            <a:ext cx="8418458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en-US" altLang="en-US" sz="3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Central Dakota Amateur Radio Club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 Box 7162 Bismarck, North Dakota 58507-7162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F395B0-82F6-449B-BC23-A789D58973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86771" y="1248513"/>
            <a:ext cx="9813075" cy="5486400"/>
          </a:xfrm>
        </p:spPr>
        <p:txBody>
          <a:bodyPr>
            <a:normAutofit fontScale="85000" lnSpcReduction="20000"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900" b="1" dirty="0">
                <a:solidFill>
                  <a:srgbClr val="444444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July 26, 2022, MEETING AGENDA</a:t>
            </a:r>
            <a:endParaRPr lang="en-US" sz="3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indent="-28575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1D2228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	</a:t>
            </a:r>
            <a:r>
              <a:rPr lang="en-US" sz="1800" b="1" dirty="0">
                <a:solidFill>
                  <a:srgbClr val="1D2228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800" b="1" dirty="0">
                <a:solidFill>
                  <a:srgbClr val="1D2228"/>
                </a:solidFill>
                <a:effectLst/>
                <a:highlight>
                  <a:srgbClr val="00FF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Approval of </a:t>
            </a:r>
            <a:r>
              <a:rPr lang="en-US" sz="1800" b="1" dirty="0">
                <a:solidFill>
                  <a:srgbClr val="1D2228"/>
                </a:solidFill>
                <a:highlight>
                  <a:srgbClr val="00FF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June 2022 </a:t>
            </a:r>
            <a:r>
              <a:rPr lang="en-US" sz="1800" b="1" dirty="0">
                <a:solidFill>
                  <a:srgbClr val="1D2228"/>
                </a:solidFill>
                <a:effectLst/>
                <a:highlight>
                  <a:srgbClr val="00FF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meeting minutes.</a:t>
            </a:r>
            <a:endParaRPr lang="en-US" sz="1800" dirty="0">
              <a:effectLst/>
              <a:highlight>
                <a:srgbClr val="00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indent="-28575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B.		Treasurer's Report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indent="-3429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AutoNum type="alphaUcPeriod" startAt="3"/>
            </a:pPr>
            <a:r>
              <a:rPr lang="en-US" sz="1800" b="1" dirty="0"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Guests.</a:t>
            </a:r>
          </a:p>
          <a:p>
            <a:pPr marL="457200" marR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l">
              <a:lnSpc>
                <a:spcPct val="120000"/>
              </a:lnSpc>
              <a:spcBef>
                <a:spcPts val="0"/>
              </a:spcBef>
            </a:pPr>
            <a:r>
              <a:rPr lang="en-US" sz="1800" b="1" dirty="0"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COMMITTEE REPORTS:</a:t>
            </a:r>
          </a:p>
          <a:p>
            <a:pPr marL="800100" lvl="1" indent="-34290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Technical.</a:t>
            </a:r>
          </a:p>
          <a:p>
            <a:pPr marL="800100" lvl="1" indent="-34290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Skywarn </a:t>
            </a:r>
          </a:p>
          <a:p>
            <a:pPr marL="800100" lvl="1" indent="-34290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VE Testing</a:t>
            </a:r>
          </a:p>
          <a:p>
            <a:pPr marL="800100" lvl="1" indent="-34290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Net Control report</a:t>
            </a:r>
          </a:p>
          <a:p>
            <a:pPr lvl="1" indent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lvl="1" algn="l">
              <a:lnSpc>
                <a:spcPct val="120000"/>
              </a:lnSpc>
              <a:spcBef>
                <a:spcPts val="0"/>
              </a:spcBef>
            </a:pPr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OLD BUSINESS:</a:t>
            </a:r>
            <a:endParaRPr lang="en-US" sz="1800" b="1" dirty="0">
              <a:solidFill>
                <a:srgbClr val="000000"/>
              </a:solidFill>
              <a:effectLst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1. Projects at BSC planning </a:t>
            </a:r>
            <a:endParaRPr lang="en-US" sz="1800" b="1" i="0" u="none" strike="noStrike" baseline="0" dirty="0">
              <a:solidFill>
                <a:srgbClr val="000000"/>
              </a:solidFill>
            </a:endParaRP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2. Field Day 2022 Report </a:t>
            </a:r>
            <a:endParaRPr lang="en-US" sz="1800" b="1" i="0" u="none" strike="noStrike" baseline="0" dirty="0">
              <a:solidFill>
                <a:srgbClr val="000000"/>
              </a:solidFill>
            </a:endParaRP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3. Club Picnic, Aug 23rd </a:t>
            </a: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4. Jamboree on the Air Oct 15th. </a:t>
            </a: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endParaRPr lang="en-US" sz="1800" b="1" i="0" u="none" strike="noStrike" baseline="0" dirty="0">
              <a:solidFill>
                <a:srgbClr val="000000"/>
              </a:solidFill>
            </a:endParaRP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NEW BUSINESS: </a:t>
            </a: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1. Girl Scout Demonstration Oct 1st </a:t>
            </a: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2. 50/50 </a:t>
            </a: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3. Announcements </a:t>
            </a:r>
          </a:p>
          <a:p>
            <a:pPr lvl="1" algn="l">
              <a:lnSpc>
                <a:spcPct val="120000"/>
              </a:lnSpc>
              <a:spcBef>
                <a:spcPts val="0"/>
              </a:spcBef>
            </a:pPr>
            <a:r>
              <a:rPr lang="en-US" sz="1800" b="1" dirty="0">
                <a:solidFill>
                  <a:srgbClr val="1D2128"/>
                </a:solidFill>
                <a:effectLst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endParaRPr lang="en-US" sz="1800" dirty="0">
              <a:solidFill>
                <a:srgbClr val="000000"/>
              </a:solidFill>
              <a:effectLst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 marL="0" marR="0" indent="45720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ADJOURN</a:t>
            </a: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900" dirty="0">
              <a:solidFill>
                <a:srgbClr val="000000"/>
              </a:solidFill>
              <a:effectLst/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</p:txBody>
      </p:sp>
      <p:pic>
        <p:nvPicPr>
          <p:cNvPr id="2050" name="Picture 43">
            <a:extLst>
              <a:ext uri="{FF2B5EF4-FFF2-40B4-BE49-F238E27FC236}">
                <a16:creationId xmlns:a16="http://schemas.microsoft.com/office/drawing/2014/main" id="{1DC8BB61-FA2E-46FB-8304-F6776510F3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8635" y="132845"/>
            <a:ext cx="441551" cy="989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44" descr="Picture">
            <a:extLst>
              <a:ext uri="{FF2B5EF4-FFF2-40B4-BE49-F238E27FC236}">
                <a16:creationId xmlns:a16="http://schemas.microsoft.com/office/drawing/2014/main" id="{57DD2171-59CA-47B9-9381-D4EA27C9F0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84"/>
          <a:stretch>
            <a:fillRect/>
          </a:stretch>
        </p:blipFill>
        <p:spPr bwMode="auto">
          <a:xfrm>
            <a:off x="379279" y="63499"/>
            <a:ext cx="1161508" cy="1058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9E3262D-A80F-4122-A1AD-42FBA48232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0827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3677758-132A-43D1-96C9-0CFE96365A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6771" y="147191"/>
            <a:ext cx="8418458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en-US" altLang="en-US" sz="3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Central Dakota Amateur Radio Club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 Box 7162 Bismarck, North Dakota 58507-7162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F395B0-82F6-449B-BC23-A789D58973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86771" y="1248513"/>
            <a:ext cx="9813075" cy="5486400"/>
          </a:xfrm>
        </p:spPr>
        <p:txBody>
          <a:bodyPr>
            <a:normAutofit fontScale="92500" lnSpcReduction="20000"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900" b="1" dirty="0">
                <a:solidFill>
                  <a:srgbClr val="444444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July 26, 2022, MEETING AGENDA</a:t>
            </a:r>
            <a:endParaRPr lang="en-US" sz="3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98513" marR="0" indent="-33655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1D2228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	</a:t>
            </a:r>
            <a:r>
              <a:rPr lang="en-US" sz="1800" b="1" dirty="0">
                <a:solidFill>
                  <a:srgbClr val="1D2228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Approval of </a:t>
            </a:r>
            <a:r>
              <a:rPr lang="en-US" sz="1800" b="1" dirty="0">
                <a:solidFill>
                  <a:srgbClr val="1D2228"/>
                </a:solidFill>
                <a:highlight>
                  <a:srgbClr val="FFFF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June 2022 </a:t>
            </a:r>
            <a:r>
              <a:rPr lang="en-US" sz="1800" b="1" dirty="0">
                <a:solidFill>
                  <a:srgbClr val="1D2228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meeting minutes.</a:t>
            </a:r>
            <a:endParaRPr lang="en-US" sz="18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98513" marR="0" indent="-33655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B.	</a:t>
            </a:r>
            <a:r>
              <a:rPr lang="en-US" sz="1800" b="1" dirty="0">
                <a:effectLst/>
                <a:highlight>
                  <a:srgbClr val="FFFF00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Treasurer's Report</a:t>
            </a:r>
            <a:endParaRPr lang="en-US" sz="18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98513" marR="0" indent="-336550" algn="l">
              <a:spcBef>
                <a:spcPts val="0"/>
              </a:spcBef>
              <a:spcAft>
                <a:spcPts val="0"/>
              </a:spcAft>
              <a:buAutoNum type="alphaUcPeriod" startAt="3"/>
            </a:pPr>
            <a:r>
              <a:rPr lang="en-US" sz="1800" b="1" dirty="0">
                <a:effectLst/>
                <a:highlight>
                  <a:srgbClr val="FFFF00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Guests.</a:t>
            </a:r>
          </a:p>
          <a:p>
            <a:pPr marL="457200" marR="0" algn="l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l">
              <a:spcBef>
                <a:spcPts val="0"/>
              </a:spcBef>
            </a:pPr>
            <a:r>
              <a:rPr lang="en-US" sz="1800" b="1" dirty="0"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COMMITTEE REPORTS:</a:t>
            </a:r>
          </a:p>
          <a:p>
            <a:pPr marL="800100" lvl="1" indent="-342900" algn="l">
              <a:spcBef>
                <a:spcPts val="0"/>
              </a:spcBef>
              <a:buFont typeface="+mj-lt"/>
              <a:buAutoNum type="arabicPeriod"/>
            </a:pPr>
            <a:r>
              <a:rPr lang="en-US" sz="1800" b="1" dirty="0">
                <a:effectLst/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Technical.</a:t>
            </a:r>
          </a:p>
          <a:p>
            <a:pPr marL="800100" lvl="1" indent="-342900" algn="l">
              <a:spcBef>
                <a:spcPts val="0"/>
              </a:spcBef>
              <a:buFont typeface="+mj-lt"/>
              <a:buAutoNum type="arabicPeriod"/>
            </a:pPr>
            <a:r>
              <a:rPr lang="en-US" sz="1800" b="1" dirty="0">
                <a:effectLst/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Skywarn </a:t>
            </a:r>
          </a:p>
          <a:p>
            <a:pPr marL="800100" lvl="1" indent="-342900" algn="l">
              <a:spcBef>
                <a:spcPts val="0"/>
              </a:spcBef>
              <a:buFont typeface="+mj-lt"/>
              <a:buAutoNum type="arabicPeriod"/>
            </a:pPr>
            <a:r>
              <a:rPr lang="en-US" sz="1800" b="1" dirty="0">
                <a:effectLst/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VE Testing</a:t>
            </a:r>
          </a:p>
          <a:p>
            <a:pPr marL="800100" lvl="1" indent="-342900" algn="l">
              <a:spcBef>
                <a:spcPts val="0"/>
              </a:spcBef>
              <a:buFont typeface="+mj-lt"/>
              <a:buAutoNum type="arabicPeriod"/>
            </a:pPr>
            <a:r>
              <a:rPr lang="en-US" sz="1800" b="1" dirty="0">
                <a:effectLst/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Net Control report</a:t>
            </a:r>
          </a:p>
          <a:p>
            <a:pPr lvl="1" indent="457200" algn="l">
              <a:spcBef>
                <a:spcPts val="0"/>
              </a:spcBef>
            </a:pPr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lvl="1" algn="l">
              <a:spcBef>
                <a:spcPts val="0"/>
              </a:spcBef>
            </a:pPr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OLD BUSINESS:</a:t>
            </a:r>
            <a:endParaRPr lang="en-US" sz="1800" b="1" dirty="0">
              <a:solidFill>
                <a:srgbClr val="000000"/>
              </a:solidFill>
              <a:effectLst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1. </a:t>
            </a:r>
            <a:r>
              <a:rPr lang="en-US" sz="1800" b="1" i="0" u="none" strike="noStrike" baseline="0" dirty="0">
                <a:solidFill>
                  <a:srgbClr val="1D2128"/>
                </a:solidFill>
                <a:highlight>
                  <a:srgbClr val="FFFF00"/>
                </a:highlight>
              </a:rPr>
              <a:t>Projects at BSC planning </a:t>
            </a:r>
            <a:endParaRPr lang="en-US" sz="1800" b="1" i="0" u="none" strike="noStrike" baseline="0" dirty="0">
              <a:solidFill>
                <a:srgbClr val="000000"/>
              </a:solidFill>
              <a:highlight>
                <a:srgbClr val="FFFF00"/>
              </a:highlight>
            </a:endParaRP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2. </a:t>
            </a:r>
            <a:r>
              <a:rPr lang="en-US" sz="1800" b="1" i="0" u="none" strike="noStrike" baseline="0" dirty="0">
                <a:solidFill>
                  <a:srgbClr val="1D2128"/>
                </a:solidFill>
                <a:highlight>
                  <a:srgbClr val="FFFF00"/>
                </a:highlight>
              </a:rPr>
              <a:t>Field Day 2022 Report </a:t>
            </a:r>
            <a:endParaRPr lang="en-US" sz="1800" b="1" i="0" u="none" strike="noStrike" baseline="0" dirty="0">
              <a:solidFill>
                <a:srgbClr val="000000"/>
              </a:solidFill>
              <a:highlight>
                <a:srgbClr val="FFFF00"/>
              </a:highlight>
            </a:endParaRP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3. </a:t>
            </a:r>
            <a:r>
              <a:rPr lang="en-US" sz="1800" b="1" i="0" u="none" strike="noStrike" baseline="0" dirty="0">
                <a:solidFill>
                  <a:srgbClr val="1D2128"/>
                </a:solidFill>
                <a:highlight>
                  <a:srgbClr val="FFFF00"/>
                </a:highlight>
              </a:rPr>
              <a:t>Club Picnic, Aug 23rd </a:t>
            </a: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4. </a:t>
            </a:r>
            <a:r>
              <a:rPr lang="en-US" sz="1800" b="1" i="0" u="none" strike="noStrike" baseline="0" dirty="0">
                <a:solidFill>
                  <a:srgbClr val="1D2128"/>
                </a:solidFill>
                <a:highlight>
                  <a:srgbClr val="FFFF00"/>
                </a:highlight>
              </a:rPr>
              <a:t>Jamboree on the Air Oct 15th</a:t>
            </a:r>
            <a:r>
              <a:rPr lang="en-US" sz="1800" b="1" i="0" u="none" strike="noStrike" baseline="0" dirty="0">
                <a:solidFill>
                  <a:srgbClr val="1D2128"/>
                </a:solidFill>
              </a:rPr>
              <a:t>. </a:t>
            </a: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endParaRPr lang="en-US" sz="1800" b="1" i="0" u="none" strike="noStrike" baseline="0" dirty="0">
              <a:solidFill>
                <a:srgbClr val="000000"/>
              </a:solidFill>
            </a:endParaRP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NEW BUSINESS: </a:t>
            </a: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1. </a:t>
            </a:r>
            <a:r>
              <a:rPr lang="en-US" sz="1800" b="1" i="0" u="none" strike="noStrike" baseline="0" dirty="0">
                <a:solidFill>
                  <a:srgbClr val="1D2128"/>
                </a:solidFill>
                <a:highlight>
                  <a:srgbClr val="FFFF00"/>
                </a:highlight>
              </a:rPr>
              <a:t>Girl Scout Demonstration Oct 1st </a:t>
            </a: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2. </a:t>
            </a:r>
            <a:r>
              <a:rPr lang="en-US" sz="1800" b="1" i="0" u="none" strike="noStrike" baseline="0" dirty="0">
                <a:solidFill>
                  <a:srgbClr val="1D2128"/>
                </a:solidFill>
                <a:highlight>
                  <a:srgbClr val="FFFF00"/>
                </a:highlight>
              </a:rPr>
              <a:t>50/50</a:t>
            </a:r>
            <a:r>
              <a:rPr lang="en-US" sz="1800" b="1" i="0" u="none" strike="noStrike" baseline="0" dirty="0">
                <a:solidFill>
                  <a:srgbClr val="1D2128"/>
                </a:solidFill>
              </a:rPr>
              <a:t> </a:t>
            </a: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3. </a:t>
            </a:r>
            <a:r>
              <a:rPr lang="en-US" sz="1800" b="1" i="0" u="none" strike="noStrike" baseline="0" dirty="0">
                <a:solidFill>
                  <a:srgbClr val="1D2128"/>
                </a:solidFill>
                <a:highlight>
                  <a:srgbClr val="00FF00"/>
                </a:highlight>
              </a:rPr>
              <a:t>Announcements</a:t>
            </a:r>
            <a:r>
              <a:rPr lang="en-US" sz="1800" b="1" i="0" u="none" strike="noStrike" baseline="0" dirty="0">
                <a:solidFill>
                  <a:srgbClr val="1D2128"/>
                </a:solidFill>
              </a:rPr>
              <a:t> </a:t>
            </a:r>
          </a:p>
          <a:p>
            <a:pPr lvl="1" algn="l">
              <a:lnSpc>
                <a:spcPct val="120000"/>
              </a:lnSpc>
              <a:spcBef>
                <a:spcPts val="0"/>
              </a:spcBef>
            </a:pPr>
            <a:r>
              <a:rPr lang="en-US" sz="1800" b="1" dirty="0">
                <a:solidFill>
                  <a:srgbClr val="1D2128"/>
                </a:solidFill>
                <a:effectLst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endParaRPr lang="en-US" sz="1800" dirty="0">
              <a:solidFill>
                <a:srgbClr val="000000"/>
              </a:solidFill>
              <a:effectLst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 lvl="1" algn="l">
              <a:spcBef>
                <a:spcPts val="0"/>
              </a:spcBef>
            </a:pPr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45720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ADJOURN</a:t>
            </a: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900" dirty="0">
              <a:solidFill>
                <a:srgbClr val="000000"/>
              </a:solidFill>
              <a:effectLst/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</p:txBody>
      </p:sp>
      <p:pic>
        <p:nvPicPr>
          <p:cNvPr id="2050" name="Picture 43">
            <a:extLst>
              <a:ext uri="{FF2B5EF4-FFF2-40B4-BE49-F238E27FC236}">
                <a16:creationId xmlns:a16="http://schemas.microsoft.com/office/drawing/2014/main" id="{1DC8BB61-FA2E-46FB-8304-F6776510F3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8635" y="132845"/>
            <a:ext cx="441551" cy="989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44" descr="Picture">
            <a:extLst>
              <a:ext uri="{FF2B5EF4-FFF2-40B4-BE49-F238E27FC236}">
                <a16:creationId xmlns:a16="http://schemas.microsoft.com/office/drawing/2014/main" id="{57DD2171-59CA-47B9-9381-D4EA27C9F0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84"/>
          <a:stretch>
            <a:fillRect/>
          </a:stretch>
        </p:blipFill>
        <p:spPr bwMode="auto">
          <a:xfrm>
            <a:off x="379279" y="63499"/>
            <a:ext cx="1161508" cy="1058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9E3262D-A80F-4122-A1AD-42FBA48232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1916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D8779-98AE-4670-8274-23B41A7FE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0"/>
            <a:ext cx="6115050" cy="1325563"/>
          </a:xfrm>
        </p:spPr>
        <p:txBody>
          <a:bodyPr>
            <a:normAutofit/>
          </a:bodyPr>
          <a:lstStyle/>
          <a:p>
            <a:r>
              <a:rPr lang="en-US" sz="5400" b="1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D12853-3505-4039-A28D-17922D2C87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-385604"/>
            <a:ext cx="10515600" cy="7049294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br>
              <a:rPr lang="en-US" sz="1800" dirty="0"/>
            </a:br>
            <a:r>
              <a:rPr lang="en-US" sz="1800" b="1" dirty="0">
                <a:latin typeface="Oxygen" panose="02000503000000000000" pitchFamily="2" charset="0"/>
              </a:rPr>
              <a:t>August 2022 Executive Meeting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800" b="1" dirty="0">
                <a:latin typeface="Oxygen" panose="02000503000000000000" pitchFamily="2" charset="0"/>
              </a:rPr>
              <a:t>No meeting due to no club meeting this month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1800" b="1" dirty="0">
              <a:latin typeface="Oxygen" panose="02000503000000000000" pitchFamily="2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800" b="1" i="0" dirty="0">
                <a:effectLst/>
                <a:latin typeface="Oxygen" panose="02000503000000000000" pitchFamily="2" charset="0"/>
              </a:rPr>
              <a:t>Theodore Roosevelt Amateur Radio C</a:t>
            </a:r>
            <a:r>
              <a:rPr lang="en-US" sz="1800" b="1" dirty="0">
                <a:latin typeface="Oxygen" panose="02000503000000000000" pitchFamily="2" charset="0"/>
              </a:rPr>
              <a:t>lub Picnic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800" b="1" i="0" dirty="0">
                <a:effectLst/>
                <a:latin typeface="Oxygen" panose="02000503000000000000" pitchFamily="2" charset="0"/>
              </a:rPr>
              <a:t>August 14</a:t>
            </a:r>
            <a:r>
              <a:rPr lang="en-US" sz="1800" b="1" i="0" baseline="30000" dirty="0">
                <a:effectLst/>
                <a:latin typeface="Oxygen" panose="02000503000000000000" pitchFamily="2" charset="0"/>
              </a:rPr>
              <a:t>th</a:t>
            </a:r>
            <a:endParaRPr lang="en-US" sz="1800" b="1" i="0" dirty="0">
              <a:effectLst/>
              <a:latin typeface="Oxygen" panose="02000503000000000000" pitchFamily="2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800" b="1" dirty="0">
                <a:latin typeface="Oxygen" panose="02000503000000000000" pitchFamily="2" charset="0"/>
              </a:rPr>
              <a:t>New Hradec (north of Dickinson)</a:t>
            </a:r>
            <a:endParaRPr lang="en-US" sz="1800" b="1" i="0" dirty="0">
              <a:effectLst/>
              <a:latin typeface="Oxygen" panose="02000503000000000000" pitchFamily="2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1800" b="1" dirty="0">
              <a:latin typeface="Oxygen" panose="02000503000000000000" pitchFamily="2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800" b="1" dirty="0">
                <a:latin typeface="Oxygen" panose="02000503000000000000" pitchFamily="2" charset="0"/>
              </a:rPr>
              <a:t>August Club Picnic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800" b="1" dirty="0">
                <a:latin typeface="Oxygen" panose="02000503000000000000" pitchFamily="2" charset="0"/>
              </a:rPr>
              <a:t>Tuesday August 23</a:t>
            </a:r>
            <a:r>
              <a:rPr lang="en-US" sz="1800" b="1" baseline="30000" dirty="0">
                <a:latin typeface="Oxygen" panose="02000503000000000000" pitchFamily="2" charset="0"/>
              </a:rPr>
              <a:t>RD</a:t>
            </a:r>
            <a:r>
              <a:rPr lang="en-US" sz="1800" b="1" dirty="0">
                <a:latin typeface="Oxygen" panose="02000503000000000000" pitchFamily="2" charset="0"/>
              </a:rPr>
              <a:t>  6:00pm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040404"/>
                </a:solidFill>
                <a:latin typeface="Consolas" panose="020B0609020204030204" pitchFamily="49" charset="0"/>
              </a:rPr>
              <a:t>Missouri Slope Model Aero Club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040404"/>
                </a:solidFill>
                <a:latin typeface="Consolas" panose="020B0609020204030204" pitchFamily="49" charset="0"/>
              </a:rPr>
              <a:t>9840 17th Ave NE, Bismarck ND </a:t>
            </a:r>
            <a:endParaRPr lang="en-US" sz="1800" b="1" dirty="0">
              <a:latin typeface="Oxygen" panose="02000503000000000000" pitchFamily="2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1800" b="1" dirty="0">
              <a:latin typeface="Oxygen" panose="02000503000000000000" pitchFamily="2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800" b="1" dirty="0">
                <a:latin typeface="Oxygen" panose="02000503000000000000" pitchFamily="2" charset="0"/>
              </a:rPr>
              <a:t>September 2022 Executive Meeting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800" b="1" dirty="0">
                <a:latin typeface="Oxygen" panose="02000503000000000000" pitchFamily="2" charset="0"/>
              </a:rPr>
              <a:t>Tuesday, September 13, 2022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800" b="1" dirty="0">
                <a:latin typeface="Oxygen" panose="02000503000000000000" pitchFamily="2" charset="0"/>
              </a:rPr>
              <a:t>Scheels Food Court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800" b="1" dirty="0">
                <a:latin typeface="Oxygen" panose="02000503000000000000" pitchFamily="2" charset="0"/>
              </a:rPr>
              <a:t>Bismarck ND</a:t>
            </a:r>
            <a:endParaRPr lang="en-US" sz="1400" b="1" dirty="0">
              <a:latin typeface="Oxygen" panose="02000503000000000000" pitchFamily="2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1800" b="1" dirty="0">
              <a:latin typeface="Oxygen" panose="02000503000000000000" pitchFamily="2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800" b="1" i="0" dirty="0">
                <a:effectLst/>
                <a:latin typeface="Oxygen" panose="02000503000000000000" pitchFamily="2" charset="0"/>
              </a:rPr>
              <a:t>September 2022 Club Meeting and  License Testing</a:t>
            </a:r>
            <a:br>
              <a:rPr lang="en-US" sz="1800" b="1" i="0" dirty="0">
                <a:effectLst/>
                <a:latin typeface="Oxygen" panose="02000503000000000000" pitchFamily="2" charset="0"/>
              </a:rPr>
            </a:br>
            <a:r>
              <a:rPr lang="en-US" sz="1800" b="1" i="0" dirty="0">
                <a:effectLst/>
                <a:latin typeface="Oxygen" panose="02000503000000000000" pitchFamily="2" charset="0"/>
              </a:rPr>
              <a:t>Tuesday, </a:t>
            </a:r>
            <a:r>
              <a:rPr lang="en-US" sz="1800" b="1" dirty="0">
                <a:latin typeface="Oxygen" panose="02000503000000000000" pitchFamily="2" charset="0"/>
              </a:rPr>
              <a:t>September 27, 2022, </a:t>
            </a:r>
            <a:r>
              <a:rPr lang="en-US" sz="1800" b="1" i="0" dirty="0">
                <a:effectLst/>
                <a:latin typeface="Oxygen" panose="02000503000000000000" pitchFamily="2" charset="0"/>
              </a:rPr>
              <a:t>Testing 6:00pm,   Meeting 7:00pm</a:t>
            </a:r>
            <a:br>
              <a:rPr lang="en-US" sz="1800" dirty="0"/>
            </a:br>
            <a:r>
              <a:rPr lang="en-US" sz="1800" b="1" i="0" dirty="0">
                <a:effectLst/>
                <a:latin typeface="Oxygen" panose="02000503000000000000" pitchFamily="2" charset="0"/>
              </a:rPr>
              <a:t>Bismarck State College Career Academy, Rm 230</a:t>
            </a:r>
            <a:br>
              <a:rPr lang="en-US" sz="1800" b="1" i="0" dirty="0">
                <a:effectLst/>
                <a:latin typeface="Oxygen" panose="02000503000000000000" pitchFamily="2" charset="0"/>
              </a:rPr>
            </a:br>
            <a:r>
              <a:rPr lang="en-US" sz="1800" b="1" i="0" dirty="0">
                <a:effectLst/>
                <a:latin typeface="Oxygen" panose="02000503000000000000" pitchFamily="2" charset="0"/>
              </a:rPr>
              <a:t>1221 College Dr. Bismarck ND</a:t>
            </a:r>
            <a:br>
              <a:rPr lang="en-US" sz="1800" dirty="0"/>
            </a:br>
            <a:endParaRPr lang="en-US" sz="18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1800" b="1" dirty="0">
              <a:latin typeface="Oxygen" panose="02000503000000000000" pitchFamily="2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1800" b="1" dirty="0">
              <a:latin typeface="Oxygen" panose="02000503000000000000" pitchFamily="2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1800" b="1" dirty="0">
              <a:latin typeface="Oxygen" panose="02000503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97BFB1D-7194-4454-96AD-78BD1312B2FE}"/>
              </a:ext>
            </a:extLst>
          </p:cNvPr>
          <p:cNvSpPr txBox="1"/>
          <p:nvPr/>
        </p:nvSpPr>
        <p:spPr>
          <a:xfrm>
            <a:off x="2974206" y="22851742"/>
            <a:ext cx="6160168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MEETING MINUTES FORM</a:t>
            </a:r>
            <a:endParaRPr lang="en-US" sz="2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28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MEETING CALLED TO ORDER AT</a:t>
            </a:r>
            <a:r>
              <a:rPr lang="en-US" sz="2800" b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______________</a:t>
            </a:r>
            <a:endParaRPr lang="en-US" sz="2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Approval of JUNE 2022 meeting minutes.</a:t>
            </a:r>
            <a:endParaRPr lang="en-US" sz="2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2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MOTION TO APPROVE _____________ SECONDED BY __________________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MOTION   PASS  FAIL (circle one)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2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Treasurer’s Report</a:t>
            </a:r>
            <a:endParaRPr lang="en-US" sz="2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MOTION TO APPROVE _____________ SECONDED BY __________________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MOTION   PASS  FAIL (circle one)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099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3677758-132A-43D1-96C9-0CFE96365A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6771" y="147191"/>
            <a:ext cx="8418458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en-US" altLang="en-US" sz="3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Central Dakota Amateur Radio Club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 Box 7162 Bismarck, North Dakota 58507-7162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F395B0-82F6-449B-BC23-A789D58973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86771" y="1248513"/>
            <a:ext cx="9813075" cy="5486400"/>
          </a:xfrm>
        </p:spPr>
        <p:txBody>
          <a:bodyPr>
            <a:normAutofit fontScale="77500" lnSpcReduction="20000"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900" b="1" dirty="0">
                <a:solidFill>
                  <a:srgbClr val="444444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July 26, 2022, MEETING AGENDA</a:t>
            </a:r>
            <a:endParaRPr lang="en-US" sz="3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indent="-28575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1D2228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	</a:t>
            </a:r>
            <a:r>
              <a:rPr lang="en-US" sz="1800" b="1" dirty="0">
                <a:solidFill>
                  <a:srgbClr val="1D2228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800" b="1" dirty="0">
                <a:solidFill>
                  <a:srgbClr val="1D2228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Approval of </a:t>
            </a:r>
            <a:r>
              <a:rPr lang="en-US" sz="1800" b="1" dirty="0">
                <a:solidFill>
                  <a:srgbClr val="1D2228"/>
                </a:solidFill>
                <a:highlight>
                  <a:srgbClr val="FFFF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June 2022 </a:t>
            </a:r>
            <a:r>
              <a:rPr lang="en-US" sz="1800" b="1" dirty="0">
                <a:solidFill>
                  <a:srgbClr val="1D2228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meeting minutes</a:t>
            </a:r>
            <a:endParaRPr lang="en-US" sz="1800" dirty="0">
              <a:effectLst/>
              <a:highlight>
                <a:srgbClr val="00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indent="-28575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B.		</a:t>
            </a:r>
            <a:r>
              <a:rPr lang="en-US" sz="1800" b="1" dirty="0">
                <a:effectLst/>
                <a:highlight>
                  <a:srgbClr val="00FF00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Treasurer's Report</a:t>
            </a:r>
            <a:endParaRPr lang="en-US" sz="1800" dirty="0">
              <a:effectLst/>
              <a:highlight>
                <a:srgbClr val="00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indent="-3429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AutoNum type="alphaUcPeriod" startAt="3"/>
            </a:pPr>
            <a:r>
              <a:rPr lang="en-US" sz="1800" b="1" dirty="0"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Guests.</a:t>
            </a:r>
          </a:p>
          <a:p>
            <a:pPr marL="457200" marR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l">
              <a:lnSpc>
                <a:spcPct val="120000"/>
              </a:lnSpc>
              <a:spcBef>
                <a:spcPts val="0"/>
              </a:spcBef>
            </a:pPr>
            <a:r>
              <a:rPr lang="en-US" sz="1800" b="1" dirty="0"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COMMITTEE REPORTS:</a:t>
            </a:r>
          </a:p>
          <a:p>
            <a:pPr marL="800100" lvl="1" indent="-34290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Technical.</a:t>
            </a:r>
          </a:p>
          <a:p>
            <a:pPr marL="800100" lvl="1" indent="-34290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Skywarn </a:t>
            </a:r>
          </a:p>
          <a:p>
            <a:pPr marL="800100" lvl="1" indent="-34290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VE Testing</a:t>
            </a:r>
          </a:p>
          <a:p>
            <a:pPr marL="800100" lvl="1" indent="-34290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Net Control report</a:t>
            </a:r>
          </a:p>
          <a:p>
            <a:pPr lvl="1" indent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lvl="1" algn="l">
              <a:lnSpc>
                <a:spcPct val="120000"/>
              </a:lnSpc>
              <a:spcBef>
                <a:spcPts val="0"/>
              </a:spcBef>
            </a:pPr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OLD BUSINESS:</a:t>
            </a:r>
            <a:endParaRPr lang="en-US" sz="1800" b="1" dirty="0">
              <a:solidFill>
                <a:srgbClr val="000000"/>
              </a:solidFill>
              <a:effectLst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1. Projects at BSC planning </a:t>
            </a:r>
            <a:endParaRPr lang="en-US" sz="1800" b="1" i="0" u="none" strike="noStrike" baseline="0" dirty="0">
              <a:solidFill>
                <a:srgbClr val="000000"/>
              </a:solidFill>
            </a:endParaRP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2. Field Day 2022 Report </a:t>
            </a:r>
            <a:endParaRPr lang="en-US" sz="1800" b="1" i="0" u="none" strike="noStrike" baseline="0" dirty="0">
              <a:solidFill>
                <a:srgbClr val="000000"/>
              </a:solidFill>
            </a:endParaRP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3. Club Picnic, Aug 23rd </a:t>
            </a: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4. Jamboree on the Air Oct 15th. </a:t>
            </a: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endParaRPr lang="en-US" sz="1800" b="1" i="0" u="none" strike="noStrike" baseline="0" dirty="0">
              <a:solidFill>
                <a:srgbClr val="000000"/>
              </a:solidFill>
            </a:endParaRP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NEW BUSINESS: </a:t>
            </a: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1. Girl Scout Demonstration Oct 1st </a:t>
            </a: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2. 50/50 </a:t>
            </a: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3. Announcements </a:t>
            </a:r>
          </a:p>
          <a:p>
            <a:pPr lvl="1" algn="l">
              <a:lnSpc>
                <a:spcPct val="120000"/>
              </a:lnSpc>
              <a:spcBef>
                <a:spcPts val="0"/>
              </a:spcBef>
            </a:pPr>
            <a:r>
              <a:rPr lang="en-US" sz="1800" b="1" dirty="0">
                <a:solidFill>
                  <a:srgbClr val="1D2128"/>
                </a:solidFill>
                <a:effectLst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endParaRPr lang="en-US" sz="1800" dirty="0">
              <a:solidFill>
                <a:srgbClr val="000000"/>
              </a:solidFill>
              <a:effectLst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 lvl="1" algn="l">
              <a:spcBef>
                <a:spcPts val="0"/>
              </a:spcBef>
            </a:pPr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45720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ADJOURN</a:t>
            </a: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900" dirty="0">
              <a:solidFill>
                <a:srgbClr val="000000"/>
              </a:solidFill>
              <a:effectLst/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</p:txBody>
      </p:sp>
      <p:pic>
        <p:nvPicPr>
          <p:cNvPr id="2050" name="Picture 43">
            <a:extLst>
              <a:ext uri="{FF2B5EF4-FFF2-40B4-BE49-F238E27FC236}">
                <a16:creationId xmlns:a16="http://schemas.microsoft.com/office/drawing/2014/main" id="{1DC8BB61-FA2E-46FB-8304-F6776510F3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8635" y="132845"/>
            <a:ext cx="441551" cy="989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44" descr="Picture">
            <a:extLst>
              <a:ext uri="{FF2B5EF4-FFF2-40B4-BE49-F238E27FC236}">
                <a16:creationId xmlns:a16="http://schemas.microsoft.com/office/drawing/2014/main" id="{57DD2171-59CA-47B9-9381-D4EA27C9F0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84"/>
          <a:stretch>
            <a:fillRect/>
          </a:stretch>
        </p:blipFill>
        <p:spPr bwMode="auto">
          <a:xfrm>
            <a:off x="379279" y="63499"/>
            <a:ext cx="1161508" cy="1058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9E3262D-A80F-4122-A1AD-42FBA48232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093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3677758-132A-43D1-96C9-0CFE96365A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6771" y="147191"/>
            <a:ext cx="8418458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en-US" altLang="en-US" sz="3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Central Dakota Amateur Radio Club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 Box 7162 Bismarck, North Dakota 58507-7162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F395B0-82F6-449B-BC23-A789D58973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86771" y="1248513"/>
            <a:ext cx="9813075" cy="5486400"/>
          </a:xfrm>
        </p:spPr>
        <p:txBody>
          <a:bodyPr>
            <a:normAutofit fontScale="85000" lnSpcReduction="20000"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900" b="1" dirty="0">
                <a:solidFill>
                  <a:srgbClr val="444444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July 26, 2022, MEETING AGENDA</a:t>
            </a:r>
            <a:endParaRPr lang="en-US" sz="3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98513" marR="0" indent="-33655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1D2228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	</a:t>
            </a:r>
            <a:r>
              <a:rPr lang="en-US" sz="1800" b="1" dirty="0">
                <a:solidFill>
                  <a:srgbClr val="1D2228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Approval of </a:t>
            </a:r>
            <a:r>
              <a:rPr lang="en-US" sz="1800" b="1" dirty="0">
                <a:solidFill>
                  <a:srgbClr val="1D2228"/>
                </a:solidFill>
                <a:highlight>
                  <a:srgbClr val="FFFF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June 2022 </a:t>
            </a:r>
            <a:r>
              <a:rPr lang="en-US" sz="1800" b="1" dirty="0">
                <a:solidFill>
                  <a:srgbClr val="1D2228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meeting minutes.</a:t>
            </a:r>
            <a:endParaRPr lang="en-US" sz="18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98513" marR="0" indent="-33655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B.	</a:t>
            </a:r>
            <a:r>
              <a:rPr lang="en-US" sz="1800" b="1" dirty="0">
                <a:effectLst/>
                <a:highlight>
                  <a:srgbClr val="FFFF00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Treasurer's Report</a:t>
            </a:r>
            <a:endParaRPr lang="en-US" sz="18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98513" marR="0" indent="-336550" algn="l">
              <a:spcBef>
                <a:spcPts val="0"/>
              </a:spcBef>
              <a:spcAft>
                <a:spcPts val="0"/>
              </a:spcAft>
              <a:buAutoNum type="alphaUcPeriod" startAt="3"/>
            </a:pPr>
            <a:r>
              <a:rPr lang="en-US" sz="1800" b="1" dirty="0">
                <a:effectLst/>
                <a:highlight>
                  <a:srgbClr val="00FF00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Guests.</a:t>
            </a:r>
          </a:p>
          <a:p>
            <a:pPr marL="457200" marR="0" algn="l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l">
              <a:lnSpc>
                <a:spcPct val="120000"/>
              </a:lnSpc>
              <a:spcBef>
                <a:spcPts val="0"/>
              </a:spcBef>
            </a:pPr>
            <a:r>
              <a:rPr lang="en-US" sz="1800" b="1" dirty="0"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COMMITTEE REPORTS:</a:t>
            </a:r>
          </a:p>
          <a:p>
            <a:pPr marL="800100" lvl="1" indent="-34290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Technical.</a:t>
            </a:r>
          </a:p>
          <a:p>
            <a:pPr marL="800100" lvl="1" indent="-34290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Skywarn </a:t>
            </a:r>
          </a:p>
          <a:p>
            <a:pPr marL="800100" lvl="1" indent="-34290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VE Testing</a:t>
            </a:r>
          </a:p>
          <a:p>
            <a:pPr marL="800100" lvl="1" indent="-34290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Net Control report</a:t>
            </a:r>
          </a:p>
          <a:p>
            <a:pPr lvl="1" indent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lvl="1" algn="l">
              <a:lnSpc>
                <a:spcPct val="120000"/>
              </a:lnSpc>
              <a:spcBef>
                <a:spcPts val="0"/>
              </a:spcBef>
            </a:pPr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OLD BUSINESS:</a:t>
            </a:r>
            <a:endParaRPr lang="en-US" sz="1800" b="1" dirty="0">
              <a:solidFill>
                <a:srgbClr val="000000"/>
              </a:solidFill>
              <a:effectLst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1. Projects at BSC planning </a:t>
            </a:r>
            <a:endParaRPr lang="en-US" sz="1800" b="1" i="0" u="none" strike="noStrike" baseline="0" dirty="0">
              <a:solidFill>
                <a:srgbClr val="000000"/>
              </a:solidFill>
            </a:endParaRP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2. Field Day 2022 Report </a:t>
            </a:r>
            <a:endParaRPr lang="en-US" sz="1800" b="1" i="0" u="none" strike="noStrike" baseline="0" dirty="0">
              <a:solidFill>
                <a:srgbClr val="000000"/>
              </a:solidFill>
            </a:endParaRP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3. Club Picnic, Aug 23rd </a:t>
            </a: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4. Jamboree on the Air Oct 15th. </a:t>
            </a: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endParaRPr lang="en-US" sz="1800" b="1" i="0" u="none" strike="noStrike" baseline="0" dirty="0">
              <a:solidFill>
                <a:srgbClr val="000000"/>
              </a:solidFill>
            </a:endParaRP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NEW BUSINESS: </a:t>
            </a: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1. Girl Scout Demonstration Oct 1st </a:t>
            </a: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2. 50/50 </a:t>
            </a: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3. Announcements </a:t>
            </a:r>
          </a:p>
          <a:p>
            <a:pPr marL="0" marR="0" indent="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ADJOURN</a:t>
            </a: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900" dirty="0">
              <a:solidFill>
                <a:srgbClr val="000000"/>
              </a:solidFill>
              <a:effectLst/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</p:txBody>
      </p:sp>
      <p:pic>
        <p:nvPicPr>
          <p:cNvPr id="2050" name="Picture 43">
            <a:extLst>
              <a:ext uri="{FF2B5EF4-FFF2-40B4-BE49-F238E27FC236}">
                <a16:creationId xmlns:a16="http://schemas.microsoft.com/office/drawing/2014/main" id="{1DC8BB61-FA2E-46FB-8304-F6776510F3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8635" y="132845"/>
            <a:ext cx="441551" cy="989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44" descr="Picture">
            <a:extLst>
              <a:ext uri="{FF2B5EF4-FFF2-40B4-BE49-F238E27FC236}">
                <a16:creationId xmlns:a16="http://schemas.microsoft.com/office/drawing/2014/main" id="{57DD2171-59CA-47B9-9381-D4EA27C9F0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84"/>
          <a:stretch>
            <a:fillRect/>
          </a:stretch>
        </p:blipFill>
        <p:spPr bwMode="auto">
          <a:xfrm>
            <a:off x="379279" y="63499"/>
            <a:ext cx="1161508" cy="1058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9E3262D-A80F-4122-A1AD-42FBA48232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576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3677758-132A-43D1-96C9-0CFE96365A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6771" y="147191"/>
            <a:ext cx="8418458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en-US" altLang="en-US" sz="3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Central Dakota Amateur Radio Club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 Box 7162 Bismarck, North Dakota 58507-7162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F395B0-82F6-449B-BC23-A789D58973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86771" y="1248513"/>
            <a:ext cx="9813075" cy="5486400"/>
          </a:xfrm>
        </p:spPr>
        <p:txBody>
          <a:bodyPr>
            <a:normAutofit fontScale="85000" lnSpcReduction="20000"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900" b="1" dirty="0">
                <a:solidFill>
                  <a:srgbClr val="444444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July 26, 2022, MEETING AGENDA</a:t>
            </a:r>
            <a:endParaRPr lang="en-US" sz="3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98513" marR="0" indent="-33655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1D2228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	</a:t>
            </a:r>
            <a:r>
              <a:rPr lang="en-US" sz="1800" b="1" dirty="0">
                <a:solidFill>
                  <a:srgbClr val="1D2228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Approval of </a:t>
            </a:r>
            <a:r>
              <a:rPr lang="en-US" sz="1800" b="1" dirty="0">
                <a:solidFill>
                  <a:srgbClr val="1D2228"/>
                </a:solidFill>
                <a:highlight>
                  <a:srgbClr val="FFFF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June 2022 </a:t>
            </a:r>
            <a:r>
              <a:rPr lang="en-US" sz="1800" b="1" dirty="0">
                <a:solidFill>
                  <a:srgbClr val="1D2228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meeting minutes.</a:t>
            </a:r>
            <a:endParaRPr lang="en-US" sz="18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98513" marR="0" indent="-33655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B.	</a:t>
            </a:r>
            <a:r>
              <a:rPr lang="en-US" sz="1800" b="1" dirty="0">
                <a:effectLst/>
                <a:highlight>
                  <a:srgbClr val="FFFF00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Treasurer's Report</a:t>
            </a:r>
            <a:endParaRPr lang="en-US" sz="18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98513" marR="0" indent="-33655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AutoNum type="alphaUcPeriod" startAt="3"/>
            </a:pPr>
            <a:r>
              <a:rPr lang="en-US" sz="1800" b="1" dirty="0">
                <a:effectLst/>
                <a:highlight>
                  <a:srgbClr val="FFFF00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Guests.</a:t>
            </a:r>
          </a:p>
          <a:p>
            <a:pPr marL="457200" marR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l">
              <a:lnSpc>
                <a:spcPct val="120000"/>
              </a:lnSpc>
              <a:spcBef>
                <a:spcPts val="0"/>
              </a:spcBef>
            </a:pPr>
            <a:r>
              <a:rPr lang="en-US" sz="1800" b="1" dirty="0"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COMMITTEE REPORTS:</a:t>
            </a:r>
          </a:p>
          <a:p>
            <a:pPr marL="800100" lvl="1" indent="-34290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 b="1" dirty="0">
                <a:effectLst/>
                <a:highlight>
                  <a:srgbClr val="00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Technical.</a:t>
            </a:r>
          </a:p>
          <a:p>
            <a:pPr marL="800100" lvl="1" indent="-34290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Skywarn </a:t>
            </a:r>
          </a:p>
          <a:p>
            <a:pPr marL="800100" lvl="1" indent="-34290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VE Testing</a:t>
            </a:r>
          </a:p>
          <a:p>
            <a:pPr marL="800100" lvl="1" indent="-34290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Net Control report</a:t>
            </a:r>
          </a:p>
          <a:p>
            <a:pPr lvl="1" indent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lvl="1" algn="l">
              <a:lnSpc>
                <a:spcPct val="120000"/>
              </a:lnSpc>
              <a:spcBef>
                <a:spcPts val="0"/>
              </a:spcBef>
            </a:pPr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OLD BUSINESS:</a:t>
            </a:r>
            <a:endParaRPr lang="en-US" sz="1800" b="1" dirty="0">
              <a:solidFill>
                <a:srgbClr val="000000"/>
              </a:solidFill>
              <a:effectLst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1. Projects at BSC planning </a:t>
            </a:r>
            <a:endParaRPr lang="en-US" sz="1800" b="1" i="0" u="none" strike="noStrike" baseline="0" dirty="0">
              <a:solidFill>
                <a:srgbClr val="000000"/>
              </a:solidFill>
            </a:endParaRP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2. Field Day 2022 Report </a:t>
            </a:r>
            <a:endParaRPr lang="en-US" sz="1800" b="1" i="0" u="none" strike="noStrike" baseline="0" dirty="0">
              <a:solidFill>
                <a:srgbClr val="000000"/>
              </a:solidFill>
            </a:endParaRP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3. Club Picnic, Aug 23rd </a:t>
            </a: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4. Jamboree on the Air Oct 15th. </a:t>
            </a: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endParaRPr lang="en-US" sz="1800" b="1" i="0" u="none" strike="noStrike" baseline="0" dirty="0">
              <a:solidFill>
                <a:srgbClr val="000000"/>
              </a:solidFill>
            </a:endParaRP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NEW BUSINESS: </a:t>
            </a: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1. Girl Scout Demonstration Oct 1st </a:t>
            </a: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2. 50/50 </a:t>
            </a: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3. Announcements </a:t>
            </a:r>
          </a:p>
          <a:p>
            <a:pPr lvl="1" algn="l">
              <a:lnSpc>
                <a:spcPct val="120000"/>
              </a:lnSpc>
              <a:spcBef>
                <a:spcPts val="0"/>
              </a:spcBef>
            </a:pPr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ADJOURN</a:t>
            </a: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900" dirty="0">
              <a:solidFill>
                <a:srgbClr val="000000"/>
              </a:solidFill>
              <a:effectLst/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</p:txBody>
      </p:sp>
      <p:pic>
        <p:nvPicPr>
          <p:cNvPr id="2050" name="Picture 43">
            <a:extLst>
              <a:ext uri="{FF2B5EF4-FFF2-40B4-BE49-F238E27FC236}">
                <a16:creationId xmlns:a16="http://schemas.microsoft.com/office/drawing/2014/main" id="{1DC8BB61-FA2E-46FB-8304-F6776510F3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8635" y="132845"/>
            <a:ext cx="441551" cy="989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44" descr="Picture">
            <a:extLst>
              <a:ext uri="{FF2B5EF4-FFF2-40B4-BE49-F238E27FC236}">
                <a16:creationId xmlns:a16="http://schemas.microsoft.com/office/drawing/2014/main" id="{57DD2171-59CA-47B9-9381-D4EA27C9F0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84"/>
          <a:stretch>
            <a:fillRect/>
          </a:stretch>
        </p:blipFill>
        <p:spPr bwMode="auto">
          <a:xfrm>
            <a:off x="379279" y="63499"/>
            <a:ext cx="1161508" cy="1058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9E3262D-A80F-4122-A1AD-42FBA48232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10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524F2-C234-7794-0DAF-D34D9777A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Report and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86AB41-3E68-466A-7C1E-0F8803DF2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Hanover Repeater Status</a:t>
            </a:r>
          </a:p>
          <a:p>
            <a:r>
              <a:rPr lang="en-US" dirty="0"/>
              <a:t>Burleigh County Emergency Management Install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662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3EED9-E6B1-FBEC-61BE-A74FA1969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Installation of equipment at Burleigh County EOC.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79013-BEEB-FC1D-B264-A207AF712F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nsolas" panose="020B0609020204030204" pitchFamily="49" charset="0"/>
              </a:rPr>
              <a:t>HF antenna was damaged during install.  Working with Mary to get it replace/repaired.  </a:t>
            </a:r>
          </a:p>
          <a:p>
            <a:r>
              <a:rPr lang="en-US" dirty="0">
                <a:latin typeface="Consolas" panose="020B0609020204030204" pitchFamily="49" charset="0"/>
              </a:rPr>
              <a:t>Have been contacted by Electronic Communications on issue and they will be working with Mary to have replaced/repaired.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endParaRPr lang="en-US" dirty="0">
              <a:latin typeface="Consolas" panose="020B0609020204030204" pitchFamily="49" charset="0"/>
            </a:endParaRPr>
          </a:p>
          <a:p>
            <a:endParaRPr lang="en-US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063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3677758-132A-43D1-96C9-0CFE96365A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6771" y="147191"/>
            <a:ext cx="8418458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en-US" altLang="en-US" sz="3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Central Dakota Amateur Radio Club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 Box 7162 Bismarck, North Dakota 58507-7162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F395B0-82F6-449B-BC23-A789D58973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86771" y="1248513"/>
            <a:ext cx="9813075" cy="5486400"/>
          </a:xfrm>
        </p:spPr>
        <p:txBody>
          <a:bodyPr>
            <a:normAutofit fontScale="92500" lnSpcReduction="20000"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900" b="1" dirty="0">
                <a:solidFill>
                  <a:srgbClr val="444444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July 26, 2022, MEETING AGENDA</a:t>
            </a:r>
            <a:endParaRPr lang="en-US" sz="3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98513" marR="0" indent="-33655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1D2228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	</a:t>
            </a:r>
            <a:r>
              <a:rPr lang="en-US" sz="1800" b="1" dirty="0">
                <a:solidFill>
                  <a:srgbClr val="1D2228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Approval of </a:t>
            </a:r>
            <a:r>
              <a:rPr lang="en-US" sz="1800" b="1" dirty="0">
                <a:solidFill>
                  <a:srgbClr val="1D2228"/>
                </a:solidFill>
                <a:highlight>
                  <a:srgbClr val="FFFF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June 2022 </a:t>
            </a:r>
            <a:r>
              <a:rPr lang="en-US" sz="1800" b="1" dirty="0">
                <a:solidFill>
                  <a:srgbClr val="1D2228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meeting minutes.</a:t>
            </a:r>
            <a:endParaRPr lang="en-US" sz="18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98513" marR="0" indent="-33655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B.	</a:t>
            </a:r>
            <a:r>
              <a:rPr lang="en-US" sz="1800" b="1" dirty="0">
                <a:effectLst/>
                <a:highlight>
                  <a:srgbClr val="FFFF00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Treasurer's Report</a:t>
            </a:r>
            <a:endParaRPr lang="en-US" sz="18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98513" marR="0" indent="-336550" algn="l">
              <a:spcBef>
                <a:spcPts val="0"/>
              </a:spcBef>
              <a:spcAft>
                <a:spcPts val="0"/>
              </a:spcAft>
              <a:buAutoNum type="alphaUcPeriod" startAt="3"/>
            </a:pPr>
            <a:r>
              <a:rPr lang="en-US" sz="1800" b="1" dirty="0">
                <a:effectLst/>
                <a:highlight>
                  <a:srgbClr val="FFFF00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Guests.</a:t>
            </a:r>
          </a:p>
          <a:p>
            <a:pPr marL="457200" marR="0" algn="l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l">
              <a:spcBef>
                <a:spcPts val="0"/>
              </a:spcBef>
            </a:pPr>
            <a:r>
              <a:rPr lang="en-US" sz="1800" b="1" dirty="0"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COMMITTEE REPORTS:</a:t>
            </a:r>
          </a:p>
          <a:p>
            <a:pPr marL="800100" lvl="1" indent="-342900" algn="l">
              <a:spcBef>
                <a:spcPts val="0"/>
              </a:spcBef>
              <a:buFont typeface="+mj-lt"/>
              <a:buAutoNum type="arabicPeriod"/>
            </a:pPr>
            <a:r>
              <a:rPr lang="en-US" sz="1800" b="1" dirty="0">
                <a:effectLst/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Technical.</a:t>
            </a:r>
          </a:p>
          <a:p>
            <a:pPr marL="800100" lvl="1" indent="-342900" algn="l">
              <a:spcBef>
                <a:spcPts val="0"/>
              </a:spcBef>
              <a:buFont typeface="+mj-lt"/>
              <a:buAutoNum type="arabicPeriod"/>
            </a:pPr>
            <a:r>
              <a:rPr lang="en-US" sz="1800" b="1" dirty="0">
                <a:effectLst/>
                <a:highlight>
                  <a:srgbClr val="00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Skywarn</a:t>
            </a:r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800100" lvl="1" indent="-342900" algn="l">
              <a:spcBef>
                <a:spcPts val="0"/>
              </a:spcBef>
              <a:buFont typeface="+mj-lt"/>
              <a:buAutoNum type="arabicPeriod"/>
            </a:pPr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VE Testing</a:t>
            </a:r>
          </a:p>
          <a:p>
            <a:pPr marL="800100" lvl="1" indent="-342900" algn="l">
              <a:spcBef>
                <a:spcPts val="0"/>
              </a:spcBef>
              <a:buFont typeface="+mj-lt"/>
              <a:buAutoNum type="arabicPeriod"/>
            </a:pPr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Net Control report</a:t>
            </a:r>
          </a:p>
          <a:p>
            <a:pPr lvl="1" indent="457200" algn="l">
              <a:spcBef>
                <a:spcPts val="0"/>
              </a:spcBef>
            </a:pPr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lvl="1" algn="l">
              <a:spcBef>
                <a:spcPts val="0"/>
              </a:spcBef>
            </a:pPr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OLD BUSINESS:</a:t>
            </a:r>
            <a:endParaRPr lang="en-US" sz="1800" b="1" dirty="0">
              <a:solidFill>
                <a:srgbClr val="000000"/>
              </a:solidFill>
              <a:effectLst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1. Projects at BSC planning </a:t>
            </a:r>
            <a:endParaRPr lang="en-US" sz="1800" b="1" i="0" u="none" strike="noStrike" baseline="0" dirty="0">
              <a:solidFill>
                <a:srgbClr val="000000"/>
              </a:solidFill>
            </a:endParaRP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2. Field Day 2022 Report </a:t>
            </a:r>
            <a:endParaRPr lang="en-US" sz="1800" b="1" i="0" u="none" strike="noStrike" baseline="0" dirty="0">
              <a:solidFill>
                <a:srgbClr val="000000"/>
              </a:solidFill>
            </a:endParaRP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3. Club Picnic, Aug 23rd </a:t>
            </a: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4. Jamboree on the Air Oct 15th. </a:t>
            </a: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endParaRPr lang="en-US" sz="1800" b="1" i="0" u="none" strike="noStrike" baseline="0" dirty="0">
              <a:solidFill>
                <a:srgbClr val="000000"/>
              </a:solidFill>
            </a:endParaRP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NEW BUSINESS: </a:t>
            </a: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1. Girl Scout Demonstration Oct 1st </a:t>
            </a: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2. 50/50 </a:t>
            </a: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3. Announcements </a:t>
            </a:r>
          </a:p>
          <a:p>
            <a:pPr lvl="1" algn="l">
              <a:spcBef>
                <a:spcPts val="0"/>
              </a:spcBef>
            </a:pPr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45720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ADJOURN</a:t>
            </a: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900" dirty="0">
              <a:solidFill>
                <a:srgbClr val="000000"/>
              </a:solidFill>
              <a:effectLst/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</p:txBody>
      </p:sp>
      <p:pic>
        <p:nvPicPr>
          <p:cNvPr id="2050" name="Picture 43">
            <a:extLst>
              <a:ext uri="{FF2B5EF4-FFF2-40B4-BE49-F238E27FC236}">
                <a16:creationId xmlns:a16="http://schemas.microsoft.com/office/drawing/2014/main" id="{1DC8BB61-FA2E-46FB-8304-F6776510F3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8635" y="132845"/>
            <a:ext cx="441551" cy="989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44" descr="Picture">
            <a:extLst>
              <a:ext uri="{FF2B5EF4-FFF2-40B4-BE49-F238E27FC236}">
                <a16:creationId xmlns:a16="http://schemas.microsoft.com/office/drawing/2014/main" id="{57DD2171-59CA-47B9-9381-D4EA27C9F0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84"/>
          <a:stretch>
            <a:fillRect/>
          </a:stretch>
        </p:blipFill>
        <p:spPr bwMode="auto">
          <a:xfrm>
            <a:off x="379279" y="63499"/>
            <a:ext cx="1161508" cy="1058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9E3262D-A80F-4122-A1AD-42FBA48232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15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3677758-132A-43D1-96C9-0CFE96365A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6771" y="147191"/>
            <a:ext cx="8418458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en-US" altLang="en-US" sz="3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Central Dakota Amateur Radio Club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 Box 7162 Bismarck, North Dakota 58507-7162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F395B0-82F6-449B-BC23-A789D58973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86771" y="1248513"/>
            <a:ext cx="9813075" cy="5486400"/>
          </a:xfrm>
        </p:spPr>
        <p:txBody>
          <a:bodyPr>
            <a:normAutofit fontScale="92500" lnSpcReduction="20000"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900" b="1" dirty="0">
                <a:solidFill>
                  <a:srgbClr val="444444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July 26, 2022, MEETING AGENDA</a:t>
            </a:r>
            <a:endParaRPr lang="en-US" sz="3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98513" marR="0" indent="-33655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1D2228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	</a:t>
            </a:r>
            <a:r>
              <a:rPr lang="en-US" sz="1800" b="1" dirty="0">
                <a:solidFill>
                  <a:srgbClr val="1D2228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Approval of </a:t>
            </a:r>
            <a:r>
              <a:rPr lang="en-US" sz="1800" b="1" dirty="0">
                <a:solidFill>
                  <a:srgbClr val="1D2228"/>
                </a:solidFill>
                <a:highlight>
                  <a:srgbClr val="FFFF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June 2022 </a:t>
            </a:r>
            <a:r>
              <a:rPr lang="en-US" sz="1800" b="1" dirty="0">
                <a:solidFill>
                  <a:srgbClr val="1D2228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meeting minutes.</a:t>
            </a:r>
            <a:endParaRPr lang="en-US" sz="18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98513" marR="0" indent="-33655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B.	</a:t>
            </a:r>
            <a:r>
              <a:rPr lang="en-US" sz="1800" b="1" dirty="0">
                <a:effectLst/>
                <a:highlight>
                  <a:srgbClr val="FFFF00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Treasurer's Report</a:t>
            </a:r>
            <a:endParaRPr lang="en-US" sz="18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98513" marR="0" indent="-336550" algn="l">
              <a:spcBef>
                <a:spcPts val="0"/>
              </a:spcBef>
              <a:spcAft>
                <a:spcPts val="0"/>
              </a:spcAft>
              <a:buAutoNum type="alphaUcPeriod" startAt="3"/>
            </a:pPr>
            <a:r>
              <a:rPr lang="en-US" sz="1800" b="1" dirty="0">
                <a:effectLst/>
                <a:highlight>
                  <a:srgbClr val="FFFF00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Guests.</a:t>
            </a:r>
          </a:p>
          <a:p>
            <a:pPr marL="457200" marR="0" algn="l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l">
              <a:spcBef>
                <a:spcPts val="0"/>
              </a:spcBef>
            </a:pPr>
            <a:r>
              <a:rPr lang="en-US" sz="1800" b="1" dirty="0"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COMMITTEE REPORTS:</a:t>
            </a:r>
          </a:p>
          <a:p>
            <a:pPr marL="800100" lvl="1" indent="-342900" algn="l">
              <a:spcBef>
                <a:spcPts val="0"/>
              </a:spcBef>
              <a:buFont typeface="+mj-lt"/>
              <a:buAutoNum type="arabicPeriod"/>
            </a:pPr>
            <a:r>
              <a:rPr lang="en-US" sz="1800" b="1" dirty="0">
                <a:effectLst/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Technical.</a:t>
            </a:r>
          </a:p>
          <a:p>
            <a:pPr marL="800100" lvl="1" indent="-342900" algn="l">
              <a:spcBef>
                <a:spcPts val="0"/>
              </a:spcBef>
              <a:buFont typeface="+mj-lt"/>
              <a:buAutoNum type="arabicPeriod"/>
            </a:pPr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Skywarn </a:t>
            </a:r>
          </a:p>
          <a:p>
            <a:pPr marL="800100" lvl="1" indent="-342900" algn="l">
              <a:spcBef>
                <a:spcPts val="0"/>
              </a:spcBef>
              <a:buFont typeface="+mj-lt"/>
              <a:buAutoNum type="arabicPeriod"/>
            </a:pPr>
            <a:r>
              <a:rPr lang="en-US" sz="1800" b="1" dirty="0">
                <a:effectLst/>
                <a:highlight>
                  <a:srgbClr val="00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VE Testing</a:t>
            </a:r>
          </a:p>
          <a:p>
            <a:pPr marL="800100" lvl="1" indent="-342900" algn="l">
              <a:spcBef>
                <a:spcPts val="0"/>
              </a:spcBef>
              <a:buFont typeface="+mj-lt"/>
              <a:buAutoNum type="arabicPeriod"/>
            </a:pPr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Net Control report</a:t>
            </a:r>
          </a:p>
          <a:p>
            <a:pPr lvl="1" indent="457200" algn="l">
              <a:spcBef>
                <a:spcPts val="0"/>
              </a:spcBef>
            </a:pPr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lvl="1" algn="l">
              <a:spcBef>
                <a:spcPts val="0"/>
              </a:spcBef>
            </a:pPr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OLD BUSINESS:</a:t>
            </a:r>
            <a:endParaRPr lang="en-US" sz="1800" b="1" dirty="0">
              <a:solidFill>
                <a:srgbClr val="000000"/>
              </a:solidFill>
              <a:effectLst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1. Projects at BSC planning </a:t>
            </a:r>
            <a:endParaRPr lang="en-US" sz="1800" b="1" i="0" u="none" strike="noStrike" baseline="0" dirty="0">
              <a:solidFill>
                <a:srgbClr val="000000"/>
              </a:solidFill>
            </a:endParaRP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2. Field Day 2022 Report </a:t>
            </a:r>
            <a:endParaRPr lang="en-US" sz="1800" b="1" i="0" u="none" strike="noStrike" baseline="0" dirty="0">
              <a:solidFill>
                <a:srgbClr val="000000"/>
              </a:solidFill>
            </a:endParaRP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3. Club Picnic, Aug 23rd </a:t>
            </a: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4. Jamboree on the Air Oct 15th. </a:t>
            </a: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endParaRPr lang="en-US" sz="1800" b="1" i="0" u="none" strike="noStrike" baseline="0" dirty="0">
              <a:solidFill>
                <a:srgbClr val="000000"/>
              </a:solidFill>
            </a:endParaRP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NEW BUSINESS: </a:t>
            </a: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1. Girl Scout Demonstration Oct 1st </a:t>
            </a: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2. 50/50 </a:t>
            </a: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solidFill>
                  <a:srgbClr val="1D2128"/>
                </a:solidFill>
              </a:rPr>
              <a:t>3. Announcements </a:t>
            </a:r>
          </a:p>
          <a:p>
            <a:pPr lvl="1" algn="l">
              <a:lnSpc>
                <a:spcPct val="120000"/>
              </a:lnSpc>
              <a:spcBef>
                <a:spcPts val="0"/>
              </a:spcBef>
            </a:pPr>
            <a:r>
              <a:rPr lang="en-US" sz="1800" b="1" dirty="0">
                <a:solidFill>
                  <a:srgbClr val="1D2128"/>
                </a:solidFill>
                <a:effectLst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endParaRPr lang="en-US" sz="1800" dirty="0">
              <a:solidFill>
                <a:srgbClr val="000000"/>
              </a:solidFill>
              <a:effectLst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 lvl="1" algn="l">
              <a:spcBef>
                <a:spcPts val="0"/>
              </a:spcBef>
            </a:pPr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45720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ADJOURN</a:t>
            </a: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900" dirty="0">
              <a:solidFill>
                <a:srgbClr val="000000"/>
              </a:solidFill>
              <a:effectLst/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</p:txBody>
      </p:sp>
      <p:pic>
        <p:nvPicPr>
          <p:cNvPr id="2050" name="Picture 43">
            <a:extLst>
              <a:ext uri="{FF2B5EF4-FFF2-40B4-BE49-F238E27FC236}">
                <a16:creationId xmlns:a16="http://schemas.microsoft.com/office/drawing/2014/main" id="{1DC8BB61-FA2E-46FB-8304-F6776510F3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8635" y="132845"/>
            <a:ext cx="441551" cy="989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44" descr="Picture">
            <a:extLst>
              <a:ext uri="{FF2B5EF4-FFF2-40B4-BE49-F238E27FC236}">
                <a16:creationId xmlns:a16="http://schemas.microsoft.com/office/drawing/2014/main" id="{57DD2171-59CA-47B9-9381-D4EA27C9F0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84"/>
          <a:stretch>
            <a:fillRect/>
          </a:stretch>
        </p:blipFill>
        <p:spPr bwMode="auto">
          <a:xfrm>
            <a:off x="379279" y="63499"/>
            <a:ext cx="1161508" cy="1058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9E3262D-A80F-4122-A1AD-42FBA48232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182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Consolas"/>
        <a:ea typeface=""/>
        <a:cs typeface=""/>
      </a:majorFont>
      <a:minorFont>
        <a:latin typeface="Consola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2C6BCCDF40BA44B698F45F158F14F7" ma:contentTypeVersion="29" ma:contentTypeDescription="Create a new document." ma:contentTypeScope="" ma:versionID="2a9bb83ab948b833956ffed4ec75937d">
  <xsd:schema xmlns:xsd="http://www.w3.org/2001/XMLSchema" xmlns:xs="http://www.w3.org/2001/XMLSchema" xmlns:p="http://schemas.microsoft.com/office/2006/metadata/properties" xmlns:ns3="ddd365a2-8449-414b-8b9f-5ecb5f6deb0c" xmlns:ns4="bce1c3a0-814f-4777-b189-233ccca4166b" targetNamespace="http://schemas.microsoft.com/office/2006/metadata/properties" ma:root="true" ma:fieldsID="a0cea46b44300dfb388e326c12e623b6" ns3:_="" ns4:_="">
    <xsd:import namespace="ddd365a2-8449-414b-8b9f-5ecb5f6deb0c"/>
    <xsd:import namespace="bce1c3a0-814f-4777-b189-233ccca4166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MediaServiceOCR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Templat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d365a2-8449-414b-8b9f-5ecb5f6deb0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e1c3a0-814f-4777-b189-233ccca4166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NotebookType" ma:index="17" nillable="true" ma:displayName="Notebook Type" ma:internalName="NotebookType">
      <xsd:simpleType>
        <xsd:restriction base="dms:Text"/>
      </xsd:simpleType>
    </xsd:element>
    <xsd:element name="FolderType" ma:index="18" nillable="true" ma:displayName="Folder Type" ma:internalName="FolderType">
      <xsd:simpleType>
        <xsd:restriction base="dms:Text"/>
      </xsd:simpleType>
    </xsd:element>
    <xsd:element name="Owner" ma:index="19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20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1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22" nillable="true" ma:displayName="Culture Name" ma:internalName="CultureName">
      <xsd:simpleType>
        <xsd:restriction base="dms:Text"/>
      </xsd:simpleType>
    </xsd:element>
    <xsd:element name="AppVersion" ma:index="23" nillable="true" ma:displayName="App Version" ma:internalName="AppVersion">
      <xsd:simpleType>
        <xsd:restriction base="dms:Text"/>
      </xsd:simpleType>
    </xsd:element>
    <xsd:element name="Teachers" ma:index="24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5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6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7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8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9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0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1" nillable="true" ma:displayName="Is Collaboration Space Locked" ma:internalName="Is_Collaboration_Space_Locked">
      <xsd:simpleType>
        <xsd:restriction base="dms:Boolean"/>
      </xsd:simpleType>
    </xsd:element>
    <xsd:element name="MediaServiceGenerationTime" ma:index="3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3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36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pVersion xmlns="bce1c3a0-814f-4777-b189-233ccca4166b" xsi:nil="true"/>
    <Has_Teacher_Only_SectionGroup xmlns="bce1c3a0-814f-4777-b189-233ccca4166b" xsi:nil="true"/>
    <NotebookType xmlns="bce1c3a0-814f-4777-b189-233ccca4166b" xsi:nil="true"/>
    <Is_Collaboration_Space_Locked xmlns="bce1c3a0-814f-4777-b189-233ccca4166b" xsi:nil="true"/>
    <Self_Registration_Enabled xmlns="bce1c3a0-814f-4777-b189-233ccca4166b" xsi:nil="true"/>
    <Teachers xmlns="bce1c3a0-814f-4777-b189-233ccca4166b">
      <UserInfo>
        <DisplayName/>
        <AccountId xsi:nil="true"/>
        <AccountType/>
      </UserInfo>
    </Teachers>
    <Invited_Teachers xmlns="bce1c3a0-814f-4777-b189-233ccca4166b" xsi:nil="true"/>
    <Invited_Students xmlns="bce1c3a0-814f-4777-b189-233ccca4166b" xsi:nil="true"/>
    <DefaultSectionNames xmlns="bce1c3a0-814f-4777-b189-233ccca4166b" xsi:nil="true"/>
    <CultureName xmlns="bce1c3a0-814f-4777-b189-233ccca4166b" xsi:nil="true"/>
    <Templates xmlns="bce1c3a0-814f-4777-b189-233ccca4166b" xsi:nil="true"/>
    <FolderType xmlns="bce1c3a0-814f-4777-b189-233ccca4166b" xsi:nil="true"/>
    <Students xmlns="bce1c3a0-814f-4777-b189-233ccca4166b">
      <UserInfo>
        <DisplayName/>
        <AccountId xsi:nil="true"/>
        <AccountType/>
      </UserInfo>
    </Students>
    <Owner xmlns="bce1c3a0-814f-4777-b189-233ccca4166b">
      <UserInfo>
        <DisplayName/>
        <AccountId xsi:nil="true"/>
        <AccountType/>
      </UserInfo>
    </Owner>
    <Student_Groups xmlns="bce1c3a0-814f-4777-b189-233ccca4166b">
      <UserInfo>
        <DisplayName/>
        <AccountId xsi:nil="true"/>
        <AccountType/>
      </UserInfo>
    </Student_Groups>
  </documentManagement>
</p:properties>
</file>

<file path=customXml/itemProps1.xml><?xml version="1.0" encoding="utf-8"?>
<ds:datastoreItem xmlns:ds="http://schemas.openxmlformats.org/officeDocument/2006/customXml" ds:itemID="{4ABFE436-9F80-434B-8A85-C714A430FCB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18B6833-F969-412F-96D9-9CD7498B4C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dd365a2-8449-414b-8b9f-5ecb5f6deb0c"/>
    <ds:schemaRef ds:uri="bce1c3a0-814f-4777-b189-233ccca4166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712108A-5C9C-4A74-9644-0BF54AD5EDC0}">
  <ds:schemaRefs>
    <ds:schemaRef ds:uri="ddd365a2-8449-414b-8b9f-5ecb5f6deb0c"/>
    <ds:schemaRef ds:uri="http://purl.org/dc/elements/1.1/"/>
    <ds:schemaRef ds:uri="http://purl.org/dc/dcmitype/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bce1c3a0-814f-4777-b189-233ccca4166b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20636</TotalTime>
  <Words>1768</Words>
  <Application>Microsoft Office PowerPoint</Application>
  <PresentationFormat>Widescreen</PresentationFormat>
  <Paragraphs>483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Consolas</vt:lpstr>
      <vt:lpstr>Oxygen</vt:lpstr>
      <vt:lpstr>Office Theme</vt:lpstr>
      <vt:lpstr>July 26th, 2022 </vt:lpstr>
      <vt:lpstr>PowerPoint Presentation</vt:lpstr>
      <vt:lpstr>PowerPoint Presentation</vt:lpstr>
      <vt:lpstr>PowerPoint Presentation</vt:lpstr>
      <vt:lpstr>PowerPoint Presentation</vt:lpstr>
      <vt:lpstr>Technical Report and Updates</vt:lpstr>
      <vt:lpstr>Installation of equipment at Burleigh County EOC.</vt:lpstr>
      <vt:lpstr>PowerPoint Presentation</vt:lpstr>
      <vt:lpstr>PowerPoint Presentation</vt:lpstr>
      <vt:lpstr>PowerPoint Presentation</vt:lpstr>
      <vt:lpstr>Net Control June report</vt:lpstr>
      <vt:lpstr>PowerPoint Presentation</vt:lpstr>
      <vt:lpstr>Workshops for Fall</vt:lpstr>
      <vt:lpstr>PowerPoint Presentation</vt:lpstr>
      <vt:lpstr>FIELD DAY REPORT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Announcements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Kuhlman</dc:creator>
  <cp:lastModifiedBy>Holman, Mike</cp:lastModifiedBy>
  <cp:revision>62</cp:revision>
  <cp:lastPrinted>2022-07-26T23:07:33Z</cp:lastPrinted>
  <dcterms:created xsi:type="dcterms:W3CDTF">2021-08-04T03:00:37Z</dcterms:created>
  <dcterms:modified xsi:type="dcterms:W3CDTF">2022-08-17T20:27:40Z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0x0101004F2C6BCCDF40BA44B698F45F158F14F7</vt:lpwstr>
  </property>
</Properties>
</file>